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2.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4.xml" ContentType="application/vnd.openxmlformats-officedocument.theme+xml"/>
  <Override PartName="/ppt/slideLayouts/slideLayout138.xml" ContentType="application/vnd.openxmlformats-officedocument.presentationml.slideLayout+xml"/>
  <Override PartName="/ppt/theme/theme5.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7.xml" ContentType="application/vnd.openxmlformats-officedocument.theme+xml"/>
  <Override PartName="/ppt/tags/tag3.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61" r:id="rId4"/>
    <p:sldMasterId id="2147484275" r:id="rId5"/>
    <p:sldMasterId id="2147484373" r:id="rId6"/>
    <p:sldMasterId id="2147484381" r:id="rId7"/>
    <p:sldMasterId id="2147484442" r:id="rId8"/>
    <p:sldMasterId id="2147484487" r:id="rId9"/>
    <p:sldMasterId id="2147484804" r:id="rId10"/>
  </p:sldMasterIdLst>
  <p:notesMasterIdLst>
    <p:notesMasterId r:id="rId104"/>
  </p:notesMasterIdLst>
  <p:handoutMasterIdLst>
    <p:handoutMasterId r:id="rId105"/>
  </p:handoutMasterIdLst>
  <p:sldIdLst>
    <p:sldId id="2147482948" r:id="rId11"/>
    <p:sldId id="2147482451" r:id="rId12"/>
    <p:sldId id="256" r:id="rId13"/>
    <p:sldId id="2147472706" r:id="rId14"/>
    <p:sldId id="2147472707" r:id="rId15"/>
    <p:sldId id="2147472797" r:id="rId16"/>
    <p:sldId id="525" r:id="rId17"/>
    <p:sldId id="1791" r:id="rId18"/>
    <p:sldId id="2147472836" r:id="rId19"/>
    <p:sldId id="2147472709" r:id="rId20"/>
    <p:sldId id="2147472835" r:id="rId21"/>
    <p:sldId id="2147472831" r:id="rId22"/>
    <p:sldId id="2147472832" r:id="rId23"/>
    <p:sldId id="2147472833" r:id="rId24"/>
    <p:sldId id="2147472834" r:id="rId25"/>
    <p:sldId id="2147472810" r:id="rId26"/>
    <p:sldId id="483" r:id="rId27"/>
    <p:sldId id="2147472710" r:id="rId28"/>
    <p:sldId id="2147472711" r:id="rId29"/>
    <p:sldId id="514" r:id="rId30"/>
    <p:sldId id="509" r:id="rId31"/>
    <p:sldId id="510" r:id="rId32"/>
    <p:sldId id="561" r:id="rId33"/>
    <p:sldId id="562" r:id="rId34"/>
    <p:sldId id="563" r:id="rId35"/>
    <p:sldId id="530" r:id="rId36"/>
    <p:sldId id="557" r:id="rId37"/>
    <p:sldId id="2147472811" r:id="rId38"/>
    <p:sldId id="2147472798" r:id="rId39"/>
    <p:sldId id="490" r:id="rId40"/>
    <p:sldId id="2147472804" r:id="rId41"/>
    <p:sldId id="493" r:id="rId42"/>
    <p:sldId id="2147472809" r:id="rId43"/>
    <p:sldId id="544" r:id="rId44"/>
    <p:sldId id="2147472799" r:id="rId45"/>
    <p:sldId id="547" r:id="rId46"/>
    <p:sldId id="2147472717" r:id="rId47"/>
    <p:sldId id="533" r:id="rId48"/>
    <p:sldId id="2147472812" r:id="rId49"/>
    <p:sldId id="257" r:id="rId50"/>
    <p:sldId id="258" r:id="rId51"/>
    <p:sldId id="259" r:id="rId52"/>
    <p:sldId id="266" r:id="rId53"/>
    <p:sldId id="2147472823" r:id="rId54"/>
    <p:sldId id="2147472813" r:id="rId55"/>
    <p:sldId id="2147472814" r:id="rId56"/>
    <p:sldId id="2147472816" r:id="rId57"/>
    <p:sldId id="2147472817" r:id="rId58"/>
    <p:sldId id="2147472819" r:id="rId59"/>
    <p:sldId id="2147472820" r:id="rId60"/>
    <p:sldId id="2147472821" r:id="rId61"/>
    <p:sldId id="2147472822" r:id="rId62"/>
    <p:sldId id="2147472770" r:id="rId63"/>
    <p:sldId id="2147472773" r:id="rId64"/>
    <p:sldId id="2147472774" r:id="rId65"/>
    <p:sldId id="2147472775" r:id="rId66"/>
    <p:sldId id="2147472777" r:id="rId67"/>
    <p:sldId id="513" r:id="rId68"/>
    <p:sldId id="2147472779" r:id="rId69"/>
    <p:sldId id="2147472780" r:id="rId70"/>
    <p:sldId id="2147472781" r:id="rId71"/>
    <p:sldId id="2145706836" r:id="rId72"/>
    <p:sldId id="2145706841" r:id="rId73"/>
    <p:sldId id="270" r:id="rId74"/>
    <p:sldId id="2145706837" r:id="rId75"/>
    <p:sldId id="2147472796" r:id="rId76"/>
    <p:sldId id="2147472824" r:id="rId77"/>
    <p:sldId id="2147472722" r:id="rId78"/>
    <p:sldId id="486" r:id="rId79"/>
    <p:sldId id="2147472723" r:id="rId80"/>
    <p:sldId id="487" r:id="rId81"/>
    <p:sldId id="2147472724" r:id="rId82"/>
    <p:sldId id="492" r:id="rId83"/>
    <p:sldId id="505" r:id="rId84"/>
    <p:sldId id="506" r:id="rId85"/>
    <p:sldId id="507" r:id="rId86"/>
    <p:sldId id="508" r:id="rId87"/>
    <p:sldId id="2147472726" r:id="rId88"/>
    <p:sldId id="2147472825" r:id="rId89"/>
    <p:sldId id="2147472826" r:id="rId90"/>
    <p:sldId id="503" r:id="rId91"/>
    <p:sldId id="2147472730" r:id="rId92"/>
    <p:sldId id="2147472731" r:id="rId93"/>
    <p:sldId id="536" r:id="rId94"/>
    <p:sldId id="523" r:id="rId95"/>
    <p:sldId id="2147472733" r:id="rId96"/>
    <p:sldId id="541" r:id="rId97"/>
    <p:sldId id="500" r:id="rId98"/>
    <p:sldId id="2147472736" r:id="rId99"/>
    <p:sldId id="539" r:id="rId100"/>
    <p:sldId id="2147472740" r:id="rId101"/>
    <p:sldId id="2147472741" r:id="rId102"/>
    <p:sldId id="1792" r:id="rId103"/>
  </p:sldIdLst>
  <p:sldSz cx="12192000" cy="6858000"/>
  <p:notesSz cx="7315200" cy="9601200"/>
  <p:custDataLst>
    <p:tags r:id="rId106"/>
  </p:custDataLst>
  <p:defaultTextStyle>
    <a:defPPr>
      <a:defRPr lang="en-US"/>
    </a:defPPr>
    <a:lvl1pPr marL="0" algn="l" defTabSz="914340" rtl="0" eaLnBrk="1" latinLnBrk="0" hangingPunct="1">
      <a:defRPr sz="1800" kern="1200">
        <a:solidFill>
          <a:schemeClr val="tx1"/>
        </a:solidFill>
        <a:latin typeface="+mn-lt"/>
        <a:ea typeface="+mn-ea"/>
        <a:cs typeface="+mn-cs"/>
      </a:defRPr>
    </a:lvl1pPr>
    <a:lvl2pPr marL="457170" algn="l" defTabSz="914340" rtl="0" eaLnBrk="1" latinLnBrk="0" hangingPunct="1">
      <a:defRPr sz="1800" kern="1200">
        <a:solidFill>
          <a:schemeClr val="tx1"/>
        </a:solidFill>
        <a:latin typeface="+mn-lt"/>
        <a:ea typeface="+mn-ea"/>
        <a:cs typeface="+mn-cs"/>
      </a:defRPr>
    </a:lvl2pPr>
    <a:lvl3pPr marL="914340" algn="l" defTabSz="914340" rtl="0" eaLnBrk="1" latinLnBrk="0" hangingPunct="1">
      <a:defRPr sz="1800" kern="1200">
        <a:solidFill>
          <a:schemeClr val="tx1"/>
        </a:solidFill>
        <a:latin typeface="+mn-lt"/>
        <a:ea typeface="+mn-ea"/>
        <a:cs typeface="+mn-cs"/>
      </a:defRPr>
    </a:lvl3pPr>
    <a:lvl4pPr marL="1371511" algn="l" defTabSz="914340" rtl="0" eaLnBrk="1" latinLnBrk="0" hangingPunct="1">
      <a:defRPr sz="1800" kern="1200">
        <a:solidFill>
          <a:schemeClr val="tx1"/>
        </a:solidFill>
        <a:latin typeface="+mn-lt"/>
        <a:ea typeface="+mn-ea"/>
        <a:cs typeface="+mn-cs"/>
      </a:defRPr>
    </a:lvl4pPr>
    <a:lvl5pPr marL="1828681" algn="l" defTabSz="914340" rtl="0" eaLnBrk="1" latinLnBrk="0" hangingPunct="1">
      <a:defRPr sz="1800" kern="1200">
        <a:solidFill>
          <a:schemeClr val="tx1"/>
        </a:solidFill>
        <a:latin typeface="+mn-lt"/>
        <a:ea typeface="+mn-ea"/>
        <a:cs typeface="+mn-cs"/>
      </a:defRPr>
    </a:lvl5pPr>
    <a:lvl6pPr marL="2285852" algn="l" defTabSz="914340" rtl="0" eaLnBrk="1" latinLnBrk="0" hangingPunct="1">
      <a:defRPr sz="1800" kern="1200">
        <a:solidFill>
          <a:schemeClr val="tx1"/>
        </a:solidFill>
        <a:latin typeface="+mn-lt"/>
        <a:ea typeface="+mn-ea"/>
        <a:cs typeface="+mn-cs"/>
      </a:defRPr>
    </a:lvl6pPr>
    <a:lvl7pPr marL="2743021" algn="l" defTabSz="914340" rtl="0" eaLnBrk="1" latinLnBrk="0" hangingPunct="1">
      <a:defRPr sz="1800" kern="1200">
        <a:solidFill>
          <a:schemeClr val="tx1"/>
        </a:solidFill>
        <a:latin typeface="+mn-lt"/>
        <a:ea typeface="+mn-ea"/>
        <a:cs typeface="+mn-cs"/>
      </a:defRPr>
    </a:lvl7pPr>
    <a:lvl8pPr marL="3200193" algn="l" defTabSz="914340" rtl="0" eaLnBrk="1" latinLnBrk="0" hangingPunct="1">
      <a:defRPr sz="1800" kern="1200">
        <a:solidFill>
          <a:schemeClr val="tx1"/>
        </a:solidFill>
        <a:latin typeface="+mn-lt"/>
        <a:ea typeface="+mn-ea"/>
        <a:cs typeface="+mn-cs"/>
      </a:defRPr>
    </a:lvl8pPr>
    <a:lvl9pPr marL="3657363" algn="l" defTabSz="9143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86" pos="360" userDrawn="1">
          <p15:clr>
            <a:srgbClr val="A4A3A4"/>
          </p15:clr>
        </p15:guide>
        <p15:guide id="90" orient="horz" pos="648" userDrawn="1">
          <p15:clr>
            <a:srgbClr val="C35EA4"/>
          </p15:clr>
        </p15:guide>
        <p15:guide id="94" orient="horz" pos="4272" userDrawn="1">
          <p15:clr>
            <a:srgbClr val="A4A3A4"/>
          </p15:clr>
        </p15:guide>
        <p15:guide id="97" orient="horz" pos="292" userDrawn="1">
          <p15:clr>
            <a:srgbClr val="FBAE40"/>
          </p15:clr>
        </p15:guide>
        <p15:guide id="98" pos="6384" userDrawn="1">
          <p15:clr>
            <a:srgbClr val="A4A3A4"/>
          </p15:clr>
        </p15:guide>
        <p15:guide id="100" orient="horz" pos="504" userDrawn="1">
          <p15:clr>
            <a:srgbClr val="FDE53C"/>
          </p15:clr>
        </p15:guide>
        <p15:guide id="104" orient="horz" pos="384" userDrawn="1">
          <p15:clr>
            <a:srgbClr val="C35EA4"/>
          </p15:clr>
        </p15:guide>
        <p15:guide id="105" pos="7608" userDrawn="1">
          <p15:clr>
            <a:srgbClr val="A4A3A4"/>
          </p15:clr>
        </p15:guide>
        <p15:guide id="107" orient="horz" pos="1080" userDrawn="1">
          <p15:clr>
            <a:srgbClr val="A4A3A4"/>
          </p15:clr>
        </p15:guide>
        <p15:guide id="108" orient="horz" pos="1344" userDrawn="1">
          <p15:clr>
            <a:srgbClr val="A4A3A4"/>
          </p15:clr>
        </p15:guide>
        <p15:guide id="109" orient="horz" pos="3720" userDrawn="1">
          <p15:clr>
            <a:srgbClr val="A4A3A4"/>
          </p15:clr>
        </p15:guide>
        <p15:guide id="110" pos="7200" userDrawn="1">
          <p15:clr>
            <a:srgbClr val="A4A3A4"/>
          </p15:clr>
        </p15:guide>
      </p15:sldGuideLst>
    </p:ext>
    <p:ext uri="{2D200454-40CA-4A62-9FC3-DE9A4176ACB9}">
      <p15:notesGuideLst xmlns:p15="http://schemas.microsoft.com/office/powerpoint/2012/main">
        <p15:guide id="4" pos="5832" userDrawn="1">
          <p15:clr>
            <a:srgbClr val="A4A3A4"/>
          </p15:clr>
        </p15:guide>
        <p15:guide id="6" pos="288" userDrawn="1">
          <p15:clr>
            <a:srgbClr val="A4A3A4"/>
          </p15:clr>
        </p15:guide>
        <p15:guide id="8" pos="5328" userDrawn="1">
          <p15:clr>
            <a:srgbClr val="A4A3A4"/>
          </p15:clr>
        </p15:guide>
        <p15:guide id="12" orient="horz" pos="455" userDrawn="1">
          <p15:clr>
            <a:srgbClr val="A4A3A4"/>
          </p15:clr>
        </p15:guide>
        <p15:guide id="14" orient="horz" pos="2712" userDrawn="1">
          <p15:clr>
            <a:srgbClr val="A4A3A4"/>
          </p15:clr>
        </p15:guide>
        <p15:guide id="16" orient="horz" pos="3191" userDrawn="1">
          <p15:clr>
            <a:srgbClr val="A4A3A4"/>
          </p15:clr>
        </p15:guide>
        <p15:guide id="17" orient="horz" pos="2832" userDrawn="1">
          <p15:clr>
            <a:srgbClr val="A4A3A4"/>
          </p15:clr>
        </p15:guide>
        <p15:guide id="18" pos="4326"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E13313-5E72-02D1-DC0B-6E3E17CBB7E0}" name="Genny O'Brien" initials="GO" userId="S::gobrien@thelockwoodgrp.com::e0def2d2-1eb9-4c48-8a3c-c3888efa5683" providerId="AD"/>
  <p188:author id="{E838BE2E-FFE7-248B-6754-4601B7A60D70}" name="Danielle Finley" initials="DF" userId="S::dfinley@thelockwoodgrp.com::20a6b78e-19c2-4ec0-81b0-898bd3684c18" providerId="AD"/>
  <p188:author id="{E7EB8A57-1A09-4E4A-034C-546A043EF239}" name="Adrienne Henderson (TBWAWH)" initials="A(" userId="S::adrienne.henderson@tbwaworldhealth.com::4f93d635-cbe8-485c-ac22-fe28d1190ab6" providerId="AD"/>
  <p188:author id="{61EF2D80-21FB-8759-D582-899F967A3308}" name="Marisa Lello" initials="ML" userId="S::mlello@thelockwoodgrp.com::08161340-ccbc-402b-a508-cd5f6cc6e7eb" providerId="AD"/>
  <p188:author id="{0B5E9F98-27C0-6BC8-770B-1C90D1ABEC4E}" name="Meredith Goertz, PhD" initials="MGP" userId="S::mgoertz@thelockwoodgrp.com::a42e3225-a307-4519-a3b2-4c7d8df3fae6" providerId="AD"/>
  <p188:author id="{70023AB8-8168-7D60-2ABC-A6ABE990DB84}" name="Melissa Buckley, PhD" initials="MBP" userId="S::mbuckley@thelockwoodgrp.com::7a74eff1-07be-4312-9a69-045f516f3884" providerId="AD"/>
  <p188:author id="{80D5EEB8-0A00-29E3-BCA4-F08E332F76C3}" name="Erin Boisvert, PhD" initials="EBP" userId="S::eboisvert@thelockwoodgrp.com::998dd4c0-0e10-4476-893d-aabbc51e0c45" providerId="AD"/>
  <p188:author id="{D39A76CE-6211-8A62-3F8C-5C6B28A9A0DD}" name="Tou Hendrix" initials="TH" userId="S::tou@thelockwoodgrp.com::3558b42b-6bc6-4e79-8ee2-7fb5b56ac543" providerId="AD"/>
  <p188:author id="{4C95B9D5-89D7-FA9E-CE3E-47FA54F1317E}" name="Olga Askinazi, PhD" initials="OA" userId="S::oaskinazi@thelockwoodgrp.com::c870d494-45f8-402e-af32-ddc147cbe7c4" providerId="AD"/>
  <p188:author id="{A0B11FD9-AF31-6AC7-36D5-5BB255327C28}" name="Pamela Tuttle, PhD" initials="PTP" userId="S::ptuttle@thelockwoodgrp.com::7ba19745-fa05-4064-84f5-73d1dc5bae33" providerId="AD"/>
  <p188:author id="{89F5B6E9-43AB-40AA-D241-61577EBB40A4}" name="Jessica Kann" initials="JK" userId="S::jkann@thelockwoodgrp.com::76a91ccb-490c-4495-813d-eb6523ace78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udarshan Phani" initials="SP" lastIdx="990" clrIdx="0"/>
  <p:cmAuthor id="131122" name="DiNardo, Christine" initials="DC" lastIdx="5" clrIdx="46">
    <p:extLst>
      <p:ext uri="{19B8F6BF-5375-455C-9EA6-DF929625EA0E}">
        <p15:presenceInfo xmlns:p15="http://schemas.microsoft.com/office/powerpoint/2012/main" userId="S::kxwf484@astrazeneca.net::fb07660b-178e-4750-9dc0-c88198e41316" providerId="AD"/>
      </p:ext>
    </p:extLst>
  </p:cmAuthor>
  <p:cmAuthor id="1" name="Nick Kappas" initials="NK" lastIdx="507" clrIdx="1"/>
  <p:cmAuthor id="2" name="Microsoft Office User" initials="Office" lastIdx="3" clrIdx="2"/>
  <p:cmAuthor id="3" name="Jennifer Adams" initials="JA" lastIdx="53" clrIdx="3"/>
  <p:cmAuthor id="4" name="Manuel Alvarado" initials="MA" lastIdx="30" clrIdx="4"/>
  <p:cmAuthor id="5" name="Minars, Lee M" initials="MLM" lastIdx="20" clrIdx="5"/>
  <p:cmAuthor id="6" name="Shatskov, Alla" initials="SA" lastIdx="14" clrIdx="6"/>
  <p:cmAuthor id="7" name="miguel lloves" initials="" lastIdx="6" clrIdx="7"/>
  <p:cmAuthor id="131084" name="Unknown User1" initials="Unknown User1" lastIdx="393227" clrIdx="8"/>
  <p:cmAuthor id="131085" name="Ken Bae" initials="" lastIdx="3" clrIdx="9"/>
  <p:cmAuthor id="131086" name="Raymond McGale" initials="" lastIdx="3" clrIdx="10"/>
  <p:cmAuthor id="131087" name="Kirsten Hartil" initials="KH" lastIdx="37" clrIdx="11"/>
  <p:cmAuthor id="131088" name="freelance freelance" initials="" lastIdx="0" clrIdx="12"/>
  <p:cmAuthor id="131089" name="Mark Bell" initials="MB" lastIdx="79" clrIdx="13"/>
  <p:cmAuthor id="131090" name="Ray McGale" initials="" lastIdx="0" clrIdx="14"/>
  <p:cmAuthor id="131091" name="Freelance" initials="" lastIdx="0" clrIdx="15"/>
  <p:cmAuthor id="131092" name="Adriana Vela" initials="AV" lastIdx="686" clrIdx="16"/>
  <p:cmAuthor id="131093" name="Lissa Gillmore" initials="LG" lastIdx="24" clrIdx="17"/>
  <p:cmAuthor id="131094" name="Sokha Nhek" initials="SN" lastIdx="226" clrIdx="18"/>
  <p:cmAuthor id="131095" name="Michael Mathieu" initials="MM" lastIdx="7" clrIdx="19"/>
  <p:cmAuthor id="131096" name="Sal Monaco" initials="SM" lastIdx="181" clrIdx="20"/>
  <p:cmAuthor id="131097" name="Lucia Bosco" initials="LB" lastIdx="1" clrIdx="21"/>
  <p:cmAuthor id="131098" name="Tameka Watkins, MS, MPH" initials="TWMM" lastIdx="257" clrIdx="22">
    <p:extLst>
      <p:ext uri="{19B8F6BF-5375-455C-9EA6-DF929625EA0E}">
        <p15:presenceInfo xmlns:p15="http://schemas.microsoft.com/office/powerpoint/2012/main" userId="S::twatkins@thelockwoodgrp.com::a46650c6-eb08-448b-a9ff-2250581b54c7" providerId="AD"/>
      </p:ext>
    </p:extLst>
  </p:cmAuthor>
  <p:cmAuthor id="131099" name="Sarah Stock, PhD" initials="SSP" lastIdx="144" clrIdx="23">
    <p:extLst>
      <p:ext uri="{19B8F6BF-5375-455C-9EA6-DF929625EA0E}">
        <p15:presenceInfo xmlns:p15="http://schemas.microsoft.com/office/powerpoint/2012/main" userId="S::sarah@thelockwoodgrp.com::b0b9d7f3-d662-45b2-9391-613fc90dfcb3" providerId="AD"/>
      </p:ext>
    </p:extLst>
  </p:cmAuthor>
  <p:cmAuthor id="131100" name="Jessica Kann" initials="JK" lastIdx="240" clrIdx="24">
    <p:extLst>
      <p:ext uri="{19B8F6BF-5375-455C-9EA6-DF929625EA0E}">
        <p15:presenceInfo xmlns:p15="http://schemas.microsoft.com/office/powerpoint/2012/main" userId="S::jkann@thelockwoodgrp.com::76a91ccb-490c-4495-813d-eb6523ace788" providerId="AD"/>
      </p:ext>
    </p:extLst>
  </p:cmAuthor>
  <p:cmAuthor id="131101" name="Pamela Tuttle, PhD, CMPP" initials="PTPC" lastIdx="1162" clrIdx="25">
    <p:extLst>
      <p:ext uri="{19B8F6BF-5375-455C-9EA6-DF929625EA0E}">
        <p15:presenceInfo xmlns:p15="http://schemas.microsoft.com/office/powerpoint/2012/main" userId="S::ptuttle@thelockwoodgrp.com::7ba19745-fa05-4064-84f5-73d1dc5bae33" providerId="AD"/>
      </p:ext>
    </p:extLst>
  </p:cmAuthor>
  <p:cmAuthor id="131102" name="Bob Mancini" initials="BM" lastIdx="59" clrIdx="26">
    <p:extLst>
      <p:ext uri="{19B8F6BF-5375-455C-9EA6-DF929625EA0E}">
        <p15:presenceInfo xmlns:p15="http://schemas.microsoft.com/office/powerpoint/2012/main" userId="S::bmancini@thelockwoodgrp.com::6dc66d9b-2dc8-44c9-9d54-6dab09c87754" providerId="AD"/>
      </p:ext>
    </p:extLst>
  </p:cmAuthor>
  <p:cmAuthor id="131103" name="Capistrano, Mark" initials="CM" lastIdx="10" clrIdx="27">
    <p:extLst>
      <p:ext uri="{19B8F6BF-5375-455C-9EA6-DF929625EA0E}">
        <p15:presenceInfo xmlns:p15="http://schemas.microsoft.com/office/powerpoint/2012/main" userId="S-1-5-21-1957994488-527237240-682003330-332738" providerId="AD"/>
      </p:ext>
    </p:extLst>
  </p:cmAuthor>
  <p:cmAuthor id="131104" name="Julia D'Ambrosio, PhD" initials="JDP" lastIdx="106" clrIdx="28">
    <p:extLst>
      <p:ext uri="{19B8F6BF-5375-455C-9EA6-DF929625EA0E}">
        <p15:presenceInfo xmlns:p15="http://schemas.microsoft.com/office/powerpoint/2012/main" userId="S::jdambrosio@thelockwoodgrp.com::1520a54d-b3d4-4f11-b39c-7ac08cd42699" providerId="AD"/>
      </p:ext>
    </p:extLst>
  </p:cmAuthor>
  <p:cmAuthor id="131105" name="Alfred Adomako, PhD" initials="AAP" lastIdx="20" clrIdx="29">
    <p:extLst>
      <p:ext uri="{19B8F6BF-5375-455C-9EA6-DF929625EA0E}">
        <p15:presenceInfo xmlns:p15="http://schemas.microsoft.com/office/powerpoint/2012/main" userId="S::alfred@thelockwoodgrp.com::024e774f-307f-43c6-8baf-87c34e3c7f94" providerId="AD"/>
      </p:ext>
    </p:extLst>
  </p:cmAuthor>
  <p:cmAuthor id="131106" name="Kristi Lenz, PharmD" initials="KLP" lastIdx="50" clrIdx="30">
    <p:extLst>
      <p:ext uri="{19B8F6BF-5375-455C-9EA6-DF929625EA0E}">
        <p15:presenceInfo xmlns:p15="http://schemas.microsoft.com/office/powerpoint/2012/main" userId="S::kristi@thelockwoodgrp.com::4a87b7ae-5393-4063-8124-b119f43a14c0" providerId="AD"/>
      </p:ext>
    </p:extLst>
  </p:cmAuthor>
  <p:cmAuthor id="131107" name="Janice Mauro" initials="JM" lastIdx="54" clrIdx="31">
    <p:extLst>
      <p:ext uri="{19B8F6BF-5375-455C-9EA6-DF929625EA0E}">
        <p15:presenceInfo xmlns:p15="http://schemas.microsoft.com/office/powerpoint/2012/main" userId="S-1-5-21-327052291-3437873470-1061118053-4809" providerId="AD"/>
      </p:ext>
    </p:extLst>
  </p:cmAuthor>
  <p:cmAuthor id="131108" name="Kate McBride" initials="KM" lastIdx="114" clrIdx="32">
    <p:extLst>
      <p:ext uri="{19B8F6BF-5375-455C-9EA6-DF929625EA0E}">
        <p15:presenceInfo xmlns:p15="http://schemas.microsoft.com/office/powerpoint/2012/main" userId="S::kate@thelockwoodgrp.com::1934a432-9c23-4fa6-b1a6-513dc6b4fb27" providerId="AD"/>
      </p:ext>
    </p:extLst>
  </p:cmAuthor>
  <p:cmAuthor id="131109" name="pat abramo" initials="pa" lastIdx="11" clrIdx="33">
    <p:extLst>
      <p:ext uri="{19B8F6BF-5375-455C-9EA6-DF929625EA0E}">
        <p15:presenceInfo xmlns:p15="http://schemas.microsoft.com/office/powerpoint/2012/main" userId="aca3b9736e160efc" providerId="Windows Live"/>
      </p:ext>
    </p:extLst>
  </p:cmAuthor>
  <p:cmAuthor id="131110" name="Danielle Finley" initials="DF" lastIdx="138" clrIdx="34">
    <p:extLst>
      <p:ext uri="{19B8F6BF-5375-455C-9EA6-DF929625EA0E}">
        <p15:presenceInfo xmlns:p15="http://schemas.microsoft.com/office/powerpoint/2012/main" userId="S::dfinley@thelockwoodgrp.com::20a6b78e-19c2-4ec0-81b0-898bd3684c18" providerId="AD"/>
      </p:ext>
    </p:extLst>
  </p:cmAuthor>
  <p:cmAuthor id="131111" name="Rayshonda Hardy, PhD" initials="RHP" lastIdx="139" clrIdx="35">
    <p:extLst>
      <p:ext uri="{19B8F6BF-5375-455C-9EA6-DF929625EA0E}">
        <p15:presenceInfo xmlns:p15="http://schemas.microsoft.com/office/powerpoint/2012/main" userId="S::rayshonda@thelockwoodgrp.com::db415641-b04b-4b2e-b441-86ac00edec0b" providerId="AD"/>
      </p:ext>
    </p:extLst>
  </p:cmAuthor>
  <p:cmAuthor id="131112" name="Jennifer Villicana" initials="JV" lastIdx="16" clrIdx="36">
    <p:extLst>
      <p:ext uri="{19B8F6BF-5375-455C-9EA6-DF929625EA0E}">
        <p15:presenceInfo xmlns:p15="http://schemas.microsoft.com/office/powerpoint/2012/main" userId="S::jvillicana@thelockwoodgrp.com::6e546c9f-4230-40f8-8653-ebda0a86c481" providerId="AD"/>
      </p:ext>
    </p:extLst>
  </p:cmAuthor>
  <p:cmAuthor id="131113" name="Capistrano, Mark" initials="CM [2]" lastIdx="8" clrIdx="37">
    <p:extLst>
      <p:ext uri="{19B8F6BF-5375-455C-9EA6-DF929625EA0E}">
        <p15:presenceInfo xmlns:p15="http://schemas.microsoft.com/office/powerpoint/2012/main" userId="S::knxq630@astrazeneca.net::2d546329-b737-4fb0-8f7c-b2cf334ace5a" providerId="AD"/>
      </p:ext>
    </p:extLst>
  </p:cmAuthor>
  <p:cmAuthor id="131114" name="Chan, John MD" initials="CJM" lastIdx="26" clrIdx="38">
    <p:extLst>
      <p:ext uri="{19B8F6BF-5375-455C-9EA6-DF929625EA0E}">
        <p15:presenceInfo xmlns:p15="http://schemas.microsoft.com/office/powerpoint/2012/main" userId="S-1-5-21-280651528-1570258706-317593308-157615" providerId="AD"/>
      </p:ext>
    </p:extLst>
  </p:cmAuthor>
  <p:cmAuthor id="131115" name="Erin Boisvert, PhD" initials="EBP" lastIdx="238" clrIdx="39">
    <p:extLst>
      <p:ext uri="{19B8F6BF-5375-455C-9EA6-DF929625EA0E}">
        <p15:presenceInfo xmlns:p15="http://schemas.microsoft.com/office/powerpoint/2012/main" userId="S::eboisvert@thelockwoodgrp.com::998dd4c0-0e10-4476-893d-aabbc51e0c45" providerId="AD"/>
      </p:ext>
    </p:extLst>
  </p:cmAuthor>
  <p:cmAuthor id="131116" name="Pedro Ferrer (TBWAWH)" initials="PF(" lastIdx="1" clrIdx="40">
    <p:extLst>
      <p:ext uri="{19B8F6BF-5375-455C-9EA6-DF929625EA0E}">
        <p15:presenceInfo xmlns:p15="http://schemas.microsoft.com/office/powerpoint/2012/main" userId="S::pedro.ferrer@tbwaworldhealth.com::e8977a36-bae9-4223-8558-0fe53f794ee4" providerId="AD"/>
      </p:ext>
    </p:extLst>
  </p:cmAuthor>
  <p:cmAuthor id="131117" name="Meredith Goertz, PhD" initials="MGP" lastIdx="37" clrIdx="41">
    <p:extLst>
      <p:ext uri="{19B8F6BF-5375-455C-9EA6-DF929625EA0E}">
        <p15:presenceInfo xmlns:p15="http://schemas.microsoft.com/office/powerpoint/2012/main" userId="S::mgoertz@thelockwoodgrp.com::a42e3225-a307-4519-a3b2-4c7d8df3fae6" providerId="AD"/>
      </p:ext>
    </p:extLst>
  </p:cmAuthor>
  <p:cmAuthor id="131118" name="Caitlin Comerford, PA-C" initials="CCPC" lastIdx="1" clrIdx="42">
    <p:extLst>
      <p:ext uri="{19B8F6BF-5375-455C-9EA6-DF929625EA0E}">
        <p15:presenceInfo xmlns:p15="http://schemas.microsoft.com/office/powerpoint/2012/main" userId="S::ccomerford@thelockwoodgrp.com::05b6ea87-8642-4e36-85df-5efb4d7cc9d3" providerId="AD"/>
      </p:ext>
    </p:extLst>
  </p:cmAuthor>
  <p:cmAuthor id="131119" name="Marisa Lello" initials="ML" lastIdx="15" clrIdx="43">
    <p:extLst>
      <p:ext uri="{19B8F6BF-5375-455C-9EA6-DF929625EA0E}">
        <p15:presenceInfo xmlns:p15="http://schemas.microsoft.com/office/powerpoint/2012/main" userId="S::mlello@thelockwoodgrp.com::08161340-ccbc-402b-a508-cd5f6cc6e7eb" providerId="AD"/>
      </p:ext>
    </p:extLst>
  </p:cmAuthor>
  <p:cmAuthor id="131120" name="Ho, Helena" initials="HH" lastIdx="96" clrIdx="44">
    <p:extLst>
      <p:ext uri="{19B8F6BF-5375-455C-9EA6-DF929625EA0E}">
        <p15:presenceInfo xmlns:p15="http://schemas.microsoft.com/office/powerpoint/2012/main" userId="S::kkgl377@astrazeneca.net::34668783-8fa5-450e-8745-63b2fe682705" providerId="AD"/>
      </p:ext>
    </p:extLst>
  </p:cmAuthor>
  <p:cmAuthor id="131121" name="Melissa Buckley, PhD" initials="MBP" lastIdx="93" clrIdx="45">
    <p:extLst>
      <p:ext uri="{19B8F6BF-5375-455C-9EA6-DF929625EA0E}">
        <p15:presenceInfo xmlns:p15="http://schemas.microsoft.com/office/powerpoint/2012/main" userId="S::mbuckley@thelockwoodgrp.com::7a74eff1-07be-4312-9a69-045f516f38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5E81"/>
    <a:srgbClr val="FF00FF"/>
    <a:srgbClr val="F1F6D6"/>
    <a:srgbClr val="5423C0"/>
    <a:srgbClr val="E0EEAF"/>
    <a:srgbClr val="E0EEB8"/>
    <a:srgbClr val="666666"/>
    <a:srgbClr val="E4EEF2"/>
    <a:srgbClr val="DD4A9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60D648-CFFF-450B-98BA-5E1EAD4612DD}" v="303" dt="2025-01-25T14:56:39.433"/>
    <p1510:client id="{616007AC-4E91-4227-8285-9728F8A3FA2C}" v="25" dt="2025-01-25T16:33:56.832"/>
    <p1510:client id="{BEF6AC10-7126-43D7-AB48-34191B840E90}" v="1" dt="2025-01-25T13:02:25.6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49" autoAdjust="0"/>
    <p:restoredTop sz="74521" autoAdjust="0"/>
  </p:normalViewPr>
  <p:slideViewPr>
    <p:cSldViewPr snapToGrid="0">
      <p:cViewPr varScale="1">
        <p:scale>
          <a:sx n="83" d="100"/>
          <a:sy n="83" d="100"/>
        </p:scale>
        <p:origin x="1872" y="300"/>
      </p:cViewPr>
      <p:guideLst>
        <p:guide pos="360"/>
        <p:guide orient="horz" pos="648"/>
        <p:guide orient="horz" pos="4272"/>
        <p:guide orient="horz" pos="292"/>
        <p:guide pos="6384"/>
        <p:guide orient="horz" pos="504"/>
        <p:guide orient="horz" pos="384"/>
        <p:guide pos="7608"/>
        <p:guide orient="horz" pos="1080"/>
        <p:guide orient="horz" pos="1344"/>
        <p:guide orient="horz" pos="3720"/>
        <p:guide pos="720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8" d="100"/>
        <a:sy n="68" d="100"/>
      </p:scale>
      <p:origin x="0" y="-41220"/>
    </p:cViewPr>
  </p:sorterViewPr>
  <p:notesViewPr>
    <p:cSldViewPr snapToGrid="0" showGuides="1">
      <p:cViewPr varScale="1">
        <p:scale>
          <a:sx n="88" d="100"/>
          <a:sy n="88" d="100"/>
        </p:scale>
        <p:origin x="4032" y="184"/>
      </p:cViewPr>
      <p:guideLst>
        <p:guide pos="5832"/>
        <p:guide pos="288"/>
        <p:guide pos="5328"/>
        <p:guide orient="horz" pos="455"/>
        <p:guide orient="horz" pos="2712"/>
        <p:guide orient="horz" pos="3191"/>
        <p:guide orient="horz" pos="2832"/>
        <p:guide pos="432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microsoft.com/office/2015/10/relationships/revisionInfo" Target="revisionInfo.xml"/><Relationship Id="rId16" Type="http://schemas.openxmlformats.org/officeDocument/2006/relationships/slide" Target="slides/slide6.xml"/><Relationship Id="rId107" Type="http://schemas.openxmlformats.org/officeDocument/2006/relationships/commentAuthors" Target="commentAuthors.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microsoft.com/office/2018/10/relationships/authors" Target="authors.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presProps" Target="presProps.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tags" Target="tags/tag1.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viewProps" Target="viewProps.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theme" Target="theme/theme1.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lb.loc\clb15\dim\RECHERCHE%20CLINIQUE\PROJETS\4-ESSAIS%20FERMES%20-%20RAPPORTS\BREASTIMMUNE03-%20O%20TREDAN\COMMUNICATION\PUBLICATIONS\san%20antonio%20BC%202024\AE%20Gr2%20related%20BI03.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Responders</c:v>
                </c:pt>
              </c:strCache>
            </c:strRef>
          </c:tx>
          <c:spPr>
            <a:solidFill>
              <a:srgbClr val="F25622"/>
            </a:solidFill>
            <a:ln>
              <a:noFill/>
            </a:ln>
            <a:effectLst/>
          </c:spPr>
          <c:invertIfNegative val="0"/>
          <c:dPt>
            <c:idx val="1"/>
            <c:invertIfNegative val="0"/>
            <c:bubble3D val="0"/>
            <c:spPr>
              <a:solidFill>
                <a:srgbClr val="0A3A56"/>
              </a:solidFill>
              <a:ln>
                <a:noFill/>
              </a:ln>
              <a:effectLst/>
            </c:spPr>
            <c:extLst>
              <c:ext xmlns:c16="http://schemas.microsoft.com/office/drawing/2014/chart" uri="{C3380CC4-5D6E-409C-BE32-E72D297353CC}">
                <c16:uniqueId val="{00000001-1896-4822-9583-79FDA041322C}"/>
              </c:ext>
            </c:extLst>
          </c:dPt>
          <c:dLbls>
            <c:dLbl>
              <c:idx val="0"/>
              <c:tx>
                <c:rich>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fld id="{0B4D7486-03CA-4A6D-A065-FDF2B548FB2A}" type="VALUE">
                      <a:rPr lang="en-US" b="1" smtClean="0"/>
                      <a:pPr>
                        <a:defRPr b="1">
                          <a:solidFill>
                            <a:schemeClr val="bg1"/>
                          </a:solidFill>
                        </a:defRPr>
                      </a:pPr>
                      <a:t>[VALUE]</a:t>
                    </a:fld>
                    <a:r>
                      <a:rPr lang="en-US" b="1" dirty="0"/>
                      <a:t>.0%</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6BF-4C41-82D3-66CD870F7EA8}"/>
                </c:ext>
              </c:extLst>
            </c:dLbl>
            <c:dLbl>
              <c:idx val="1"/>
              <c:tx>
                <c:rich>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r>
                      <a:rPr lang="en-US" b="1" dirty="0"/>
                      <a:t>63.3%</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896-4822-9583-79FDA041322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Sheet1!$B$1:$C$1</c:f>
              <c:strCache>
                <c:ptCount val="2"/>
                <c:pt idx="0">
                  <c:v>Chemo/Placebo</c:v>
                </c:pt>
                <c:pt idx="1">
                  <c:v>Chemo/Atezo</c:v>
                </c:pt>
              </c:strCache>
            </c:strRef>
          </c:cat>
          <c:val>
            <c:numRef>
              <c:f>Sheet1!$B$2:$C$2</c:f>
              <c:numCache>
                <c:formatCode>General</c:formatCode>
                <c:ptCount val="2"/>
                <c:pt idx="0">
                  <c:v>57</c:v>
                </c:pt>
                <c:pt idx="1">
                  <c:v>63.3</c:v>
                </c:pt>
              </c:numCache>
            </c:numRef>
          </c:val>
          <c:extLst>
            <c:ext xmlns:c16="http://schemas.microsoft.com/office/drawing/2014/chart" uri="{C3380CC4-5D6E-409C-BE32-E72D297353CC}">
              <c16:uniqueId val="{00000002-1896-4822-9583-79FDA041322C}"/>
            </c:ext>
          </c:extLst>
        </c:ser>
        <c:dLbls>
          <c:dLblPos val="ctr"/>
          <c:showLegendKey val="0"/>
          <c:showVal val="1"/>
          <c:showCatName val="0"/>
          <c:showSerName val="0"/>
          <c:showPercent val="0"/>
          <c:showBubbleSize val="0"/>
        </c:dLbls>
        <c:gapWidth val="150"/>
        <c:overlap val="100"/>
        <c:axId val="1569377856"/>
        <c:axId val="1569376864"/>
      </c:barChart>
      <c:catAx>
        <c:axId val="1569377856"/>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rgbClr val="0A3A56"/>
                </a:solidFill>
                <a:latin typeface="Source Sans Pro" panose="020B0503030403020204" pitchFamily="34" charset="0"/>
                <a:ea typeface="Source Sans Pro" panose="020B0503030403020204" pitchFamily="34" charset="0"/>
                <a:cs typeface="+mn-cs"/>
              </a:defRPr>
            </a:pPr>
            <a:endParaRPr lang="en-US"/>
          </a:p>
        </c:txPr>
        <c:crossAx val="1569376864"/>
        <c:crosses val="autoZero"/>
        <c:auto val="1"/>
        <c:lblAlgn val="ctr"/>
        <c:lblOffset val="100"/>
        <c:noMultiLvlLbl val="0"/>
      </c:catAx>
      <c:valAx>
        <c:axId val="1569376864"/>
        <c:scaling>
          <c:orientation val="minMax"/>
          <c:max val="100"/>
        </c:scaling>
        <c:delete val="0"/>
        <c:axPos val="l"/>
        <c:majorGridlines>
          <c:spPr>
            <a:ln>
              <a:solidFill>
                <a:schemeClr val="tx1">
                  <a:lumMod val="15000"/>
                  <a:lumOff val="85000"/>
                </a:schemeClr>
              </a:solidFill>
            </a:ln>
            <a:effectLst/>
          </c:spPr>
        </c:majorGridlines>
        <c:title>
          <c:tx>
            <c:rich>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en-US" sz="1100" b="1" i="0" u="none" strike="noStrike" baseline="0" dirty="0" err="1">
                    <a:solidFill>
                      <a:srgbClr val="445464"/>
                    </a:solidFill>
                    <a:effectLst/>
                    <a:latin typeface="Source Sans Pro" panose="020B0503030403020204" pitchFamily="34" charset="0"/>
                    <a:ea typeface="Source Sans Pro" panose="020B0503030403020204" pitchFamily="34" charset="0"/>
                  </a:rPr>
                  <a:t>pCR</a:t>
                </a:r>
                <a:r>
                  <a:rPr lang="en-US" sz="1100" b="1" i="0" u="none" strike="noStrike" baseline="0" dirty="0">
                    <a:solidFill>
                      <a:srgbClr val="445464"/>
                    </a:solidFill>
                    <a:effectLst/>
                    <a:latin typeface="Source Sans Pro" panose="020B0503030403020204" pitchFamily="34" charset="0"/>
                    <a:ea typeface="Source Sans Pro" panose="020B0503030403020204" pitchFamily="34" charset="0"/>
                  </a:rPr>
                  <a:t> in Breast and Lymph Nodes (ypT0/Tis ypN0) (%) </a:t>
                </a:r>
                <a:endParaRPr lang="en-US" sz="1100" dirty="0">
                  <a:solidFill>
                    <a:srgbClr val="445464"/>
                  </a:solidFill>
                  <a:latin typeface="Source Sans Pro" panose="020B0503030403020204" pitchFamily="34" charset="0"/>
                  <a:ea typeface="Source Sans Pro" panose="020B0503030403020204" pitchFamily="34" charset="0"/>
                </a:endParaRPr>
              </a:p>
            </c:rich>
          </c:tx>
          <c:layout>
            <c:manualLayout>
              <c:xMode val="edge"/>
              <c:yMode val="edge"/>
              <c:x val="2.1836651728489746E-2"/>
              <c:y val="0.16286062589500003"/>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2">
                    <a:lumMod val="50000"/>
                  </a:schemeClr>
                </a:solidFill>
                <a:latin typeface="+mn-lt"/>
                <a:ea typeface="+mn-ea"/>
                <a:cs typeface="+mn-cs"/>
              </a:defRPr>
            </a:pPr>
            <a:endParaRPr lang="en-US"/>
          </a:p>
        </c:txPr>
        <c:crossAx val="156937785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NIVO + IPI</c:v>
                </c:pt>
              </c:strCache>
            </c:strRef>
          </c:tx>
          <c:spPr>
            <a:solidFill>
              <a:schemeClr val="accent1"/>
            </a:solidFill>
            <a:ln>
              <a:noFill/>
            </a:ln>
            <a:effectLst/>
          </c:spPr>
          <c:invertIfNegative val="0"/>
          <c:dLbls>
            <c:dLbl>
              <c:idx val="3"/>
              <c:layout>
                <c:manualLayout>
                  <c:x val="-1.1182702912125529E-2"/>
                  <c:y val="3.609382917728587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A87-4DDC-96C5-DD00D9AF3348}"/>
                </c:ext>
              </c:extLst>
            </c:dLbl>
            <c:dLbl>
              <c:idx val="7"/>
              <c:layout>
                <c:manualLayout>
                  <c:x val="-1.397837864015691E-2"/>
                  <c:y val="3.609382917728521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D82-469A-9C79-AAEA97E90ACE}"/>
                </c:ext>
              </c:extLst>
            </c:dLbl>
            <c:dLbl>
              <c:idx val="8"/>
              <c:delete val="1"/>
              <c:extLst>
                <c:ext xmlns:c15="http://schemas.microsoft.com/office/drawing/2012/chart" uri="{CE6537A1-D6FC-4f65-9D91-7224C49458BB}"/>
                <c:ext xmlns:c16="http://schemas.microsoft.com/office/drawing/2014/chart" uri="{C3380CC4-5D6E-409C-BE32-E72D297353CC}">
                  <c16:uniqueId val="{00000005-2A87-4DDC-96C5-DD00D9AF334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   MYOCARDITIS</c:v>
                </c:pt>
                <c:pt idx="1">
                  <c:v>   HYPERTHYROIDISM</c:v>
                </c:pt>
                <c:pt idx="2">
                  <c:v>   HYPOTHYROIDISM</c:v>
                </c:pt>
                <c:pt idx="3">
                  <c:v>   DIARRHOEA</c:v>
                </c:pt>
                <c:pt idx="4">
                  <c:v>   FATIGUE</c:v>
                </c:pt>
                <c:pt idx="5">
                  <c:v>ALAT  INCREASED</c:v>
                </c:pt>
                <c:pt idx="6">
                  <c:v>   LYMPHOPENIA</c:v>
                </c:pt>
                <c:pt idx="7">
                  <c:v>NEUTROPENIA</c:v>
                </c:pt>
                <c:pt idx="8">
                  <c:v> HAND &amp; FOOT SYNDROME</c:v>
                </c:pt>
              </c:strCache>
            </c:strRef>
          </c:cat>
          <c:val>
            <c:numRef>
              <c:f>Feuil1!$B$2:$B$10</c:f>
              <c:numCache>
                <c:formatCode>0%</c:formatCode>
                <c:ptCount val="9"/>
                <c:pt idx="0">
                  <c:v>0.111</c:v>
                </c:pt>
                <c:pt idx="1">
                  <c:v>0.26700000000000002</c:v>
                </c:pt>
                <c:pt idx="2">
                  <c:v>0.222</c:v>
                </c:pt>
                <c:pt idx="3">
                  <c:v>8.8999999999999996E-2</c:v>
                </c:pt>
                <c:pt idx="4">
                  <c:v>0.2</c:v>
                </c:pt>
                <c:pt idx="5">
                  <c:v>0.13300000000000001</c:v>
                </c:pt>
                <c:pt idx="6">
                  <c:v>0.17799999999999999</c:v>
                </c:pt>
                <c:pt idx="7">
                  <c:v>2.1999999999999999E-2</c:v>
                </c:pt>
                <c:pt idx="8">
                  <c:v>0</c:v>
                </c:pt>
              </c:numCache>
            </c:numRef>
          </c:val>
          <c:extLst>
            <c:ext xmlns:c16="http://schemas.microsoft.com/office/drawing/2014/chart" uri="{C3380CC4-5D6E-409C-BE32-E72D297353CC}">
              <c16:uniqueId val="{00000000-2A87-4DDC-96C5-DD00D9AF3348}"/>
            </c:ext>
          </c:extLst>
        </c:ser>
        <c:ser>
          <c:idx val="1"/>
          <c:order val="1"/>
          <c:tx>
            <c:strRef>
              <c:f>Feuil1!$C$1</c:f>
              <c:strCache>
                <c:ptCount val="1"/>
                <c:pt idx="0">
                  <c:v>CAPECITABINE</c:v>
                </c:pt>
              </c:strCache>
            </c:strRef>
          </c:tx>
          <c:spPr>
            <a:solidFill>
              <a:schemeClr val="accent2"/>
            </a:solidFill>
            <a:ln>
              <a:noFill/>
            </a:ln>
            <a:effectLst/>
          </c:spPr>
          <c:invertIfNegative val="0"/>
          <c:dLbls>
            <c:dLbl>
              <c:idx val="0"/>
              <c:layout>
                <c:manualLayout>
                  <c:x val="-1.6774054368188344E-2"/>
                  <c:y val="-1.44375316709140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A87-4DDC-96C5-DD00D9AF3348}"/>
                </c:ext>
              </c:extLst>
            </c:dLbl>
            <c:dLbl>
              <c:idx val="1"/>
              <c:delete val="1"/>
              <c:extLst>
                <c:ext xmlns:c15="http://schemas.microsoft.com/office/drawing/2012/chart" uri="{CE6537A1-D6FC-4f65-9D91-7224C49458BB}"/>
                <c:ext xmlns:c16="http://schemas.microsoft.com/office/drawing/2014/chart" uri="{C3380CC4-5D6E-409C-BE32-E72D297353CC}">
                  <c16:uniqueId val="{00000004-2A87-4DDC-96C5-DD00D9AF3348}"/>
                </c:ext>
              </c:extLst>
            </c:dLbl>
            <c:dLbl>
              <c:idx val="2"/>
              <c:delete val="1"/>
              <c:extLst>
                <c:ext xmlns:c15="http://schemas.microsoft.com/office/drawing/2012/chart" uri="{CE6537A1-D6FC-4f65-9D91-7224C49458BB}"/>
                <c:ext xmlns:c16="http://schemas.microsoft.com/office/drawing/2014/chart" uri="{C3380CC4-5D6E-409C-BE32-E72D297353CC}">
                  <c16:uniqueId val="{00000003-2A87-4DDC-96C5-DD00D9AF3348}"/>
                </c:ext>
              </c:extLst>
            </c:dLbl>
            <c:dLbl>
              <c:idx val="3"/>
              <c:layout>
                <c:manualLayout>
                  <c:x val="-8.3870271840942485E-3"/>
                  <c:y val="-7.21876583545697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D82-469A-9C79-AAEA97E90ACE}"/>
                </c:ext>
              </c:extLst>
            </c:dLbl>
            <c:dLbl>
              <c:idx val="4"/>
              <c:layout>
                <c:manualLayout>
                  <c:x val="-5.5913514560627714E-3"/>
                  <c:y val="-3.6093829177285251E-3"/>
                </c:manualLayout>
              </c:layout>
              <c:showLegendKey val="0"/>
              <c:showVal val="1"/>
              <c:showCatName val="0"/>
              <c:showSerName val="0"/>
              <c:showPercent val="0"/>
              <c:showBubbleSize val="0"/>
              <c:extLst>
                <c:ext xmlns:c15="http://schemas.microsoft.com/office/drawing/2012/chart" uri="{CE6537A1-D6FC-4f65-9D91-7224C49458BB}">
                  <c15:layout>
                    <c:manualLayout>
                      <c:w val="6.0260900383689968E-2"/>
                      <c:h val="5.047736220612304E-2"/>
                    </c:manualLayout>
                  </c15:layout>
                </c:ext>
                <c:ext xmlns:c16="http://schemas.microsoft.com/office/drawing/2014/chart" uri="{C3380CC4-5D6E-409C-BE32-E72D297353CC}">
                  <c16:uniqueId val="{00000000-7D82-469A-9C79-AAEA97E90ACE}"/>
                </c:ext>
              </c:extLst>
            </c:dLbl>
            <c:dLbl>
              <c:idx val="5"/>
              <c:layout>
                <c:manualLayout>
                  <c:x val="-1.1182702912125529E-2"/>
                  <c:y val="-7.21876583545704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D82-469A-9C79-AAEA97E90AC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C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   MYOCARDITIS</c:v>
                </c:pt>
                <c:pt idx="1">
                  <c:v>   HYPERTHYROIDISM</c:v>
                </c:pt>
                <c:pt idx="2">
                  <c:v>   HYPOTHYROIDISM</c:v>
                </c:pt>
                <c:pt idx="3">
                  <c:v>   DIARRHOEA</c:v>
                </c:pt>
                <c:pt idx="4">
                  <c:v>   FATIGUE</c:v>
                </c:pt>
                <c:pt idx="5">
                  <c:v>ALAT  INCREASED</c:v>
                </c:pt>
                <c:pt idx="6">
                  <c:v>   LYMPHOPENIA</c:v>
                </c:pt>
                <c:pt idx="7">
                  <c:v>NEUTROPENIA</c:v>
                </c:pt>
                <c:pt idx="8">
                  <c:v> HAND &amp; FOOT SYNDROME</c:v>
                </c:pt>
              </c:strCache>
            </c:strRef>
          </c:cat>
          <c:val>
            <c:numRef>
              <c:f>Feuil1!$C$2:$C$10</c:f>
              <c:numCache>
                <c:formatCode>0%</c:formatCode>
                <c:ptCount val="9"/>
                <c:pt idx="0">
                  <c:v>0.02</c:v>
                </c:pt>
                <c:pt idx="1">
                  <c:v>0</c:v>
                </c:pt>
                <c:pt idx="2">
                  <c:v>0</c:v>
                </c:pt>
                <c:pt idx="3">
                  <c:v>0.1</c:v>
                </c:pt>
                <c:pt idx="4">
                  <c:v>0.14000000000000001</c:v>
                </c:pt>
                <c:pt idx="5">
                  <c:v>0.04</c:v>
                </c:pt>
                <c:pt idx="6">
                  <c:v>0.42</c:v>
                </c:pt>
                <c:pt idx="7">
                  <c:v>0.18</c:v>
                </c:pt>
                <c:pt idx="8">
                  <c:v>0.16</c:v>
                </c:pt>
              </c:numCache>
            </c:numRef>
          </c:val>
          <c:extLst>
            <c:ext xmlns:c16="http://schemas.microsoft.com/office/drawing/2014/chart" uri="{C3380CC4-5D6E-409C-BE32-E72D297353CC}">
              <c16:uniqueId val="{00000001-2A87-4DDC-96C5-DD00D9AF3348}"/>
            </c:ext>
          </c:extLst>
        </c:ser>
        <c:dLbls>
          <c:showLegendKey val="0"/>
          <c:showVal val="0"/>
          <c:showCatName val="0"/>
          <c:showSerName val="0"/>
          <c:showPercent val="0"/>
          <c:showBubbleSize val="0"/>
        </c:dLbls>
        <c:gapWidth val="182"/>
        <c:axId val="548185152"/>
        <c:axId val="548187120"/>
      </c:barChart>
      <c:catAx>
        <c:axId val="5481851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48187120"/>
        <c:crosses val="autoZero"/>
        <c:auto val="1"/>
        <c:lblAlgn val="ctr"/>
        <c:lblOffset val="100"/>
        <c:noMultiLvlLbl val="0"/>
      </c:catAx>
      <c:valAx>
        <c:axId val="548187120"/>
        <c:scaling>
          <c:orientation val="minMax"/>
          <c:max val="0.60000000000000009"/>
        </c:scaling>
        <c:delete val="0"/>
        <c:axPos val="b"/>
        <c:numFmt formatCode="0%" sourceLinked="1"/>
        <c:majorTickMark val="in"/>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8185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2"/>
            <a:ext cx="3170584" cy="480227"/>
          </a:xfrm>
          <a:prstGeom prst="rect">
            <a:avLst/>
          </a:prstGeom>
        </p:spPr>
        <p:txBody>
          <a:bodyPr vert="horz" lIns="94633" tIns="47317" rIns="94633" bIns="47317" rtlCol="0"/>
          <a:lstStyle>
            <a:lvl1pPr algn="l">
              <a:defRPr sz="1100"/>
            </a:lvl1pPr>
          </a:lstStyle>
          <a:p>
            <a:endParaRPr lang="en-US" dirty="0"/>
          </a:p>
        </p:txBody>
      </p:sp>
      <p:sp>
        <p:nvSpPr>
          <p:cNvPr id="3" name="Date Placeholder 2"/>
          <p:cNvSpPr>
            <a:spLocks noGrp="1"/>
          </p:cNvSpPr>
          <p:nvPr>
            <p:ph type="dt" sz="quarter" idx="1"/>
          </p:nvPr>
        </p:nvSpPr>
        <p:spPr>
          <a:xfrm>
            <a:off x="4142963" y="12"/>
            <a:ext cx="3170584" cy="480227"/>
          </a:xfrm>
          <a:prstGeom prst="rect">
            <a:avLst/>
          </a:prstGeom>
        </p:spPr>
        <p:txBody>
          <a:bodyPr vert="horz" lIns="94633" tIns="47317" rIns="94633" bIns="47317" rtlCol="0"/>
          <a:lstStyle>
            <a:lvl1pPr algn="r">
              <a:defRPr sz="1100"/>
            </a:lvl1pPr>
          </a:lstStyle>
          <a:p>
            <a:fld id="{D6966A77-4541-44A4-9586-F976DDDC0B66}" type="datetimeFigureOut">
              <a:rPr lang="en-US" smtClean="0"/>
              <a:t>1/25/2025</a:t>
            </a:fld>
            <a:endParaRPr lang="en-US" dirty="0"/>
          </a:p>
        </p:txBody>
      </p:sp>
      <p:sp>
        <p:nvSpPr>
          <p:cNvPr id="4" name="Footer Placeholder 3"/>
          <p:cNvSpPr>
            <a:spLocks noGrp="1"/>
          </p:cNvSpPr>
          <p:nvPr>
            <p:ph type="ftr" sz="quarter" idx="2"/>
          </p:nvPr>
        </p:nvSpPr>
        <p:spPr>
          <a:xfrm>
            <a:off x="1" y="9119338"/>
            <a:ext cx="3170584" cy="480227"/>
          </a:xfrm>
          <a:prstGeom prst="rect">
            <a:avLst/>
          </a:prstGeom>
        </p:spPr>
        <p:txBody>
          <a:bodyPr vert="horz" lIns="94633" tIns="47317" rIns="94633" bIns="47317" rtlCol="0" anchor="b"/>
          <a:lstStyle>
            <a:lvl1pPr algn="l">
              <a:defRPr sz="1100"/>
            </a:lvl1pPr>
          </a:lstStyle>
          <a:p>
            <a:endParaRPr lang="en-US" dirty="0"/>
          </a:p>
        </p:txBody>
      </p:sp>
      <p:sp>
        <p:nvSpPr>
          <p:cNvPr id="5" name="Slide Number Placeholder 4"/>
          <p:cNvSpPr>
            <a:spLocks noGrp="1"/>
          </p:cNvSpPr>
          <p:nvPr>
            <p:ph type="sldNum" sz="quarter" idx="3"/>
          </p:nvPr>
        </p:nvSpPr>
        <p:spPr>
          <a:xfrm>
            <a:off x="4142963" y="9119338"/>
            <a:ext cx="3170584" cy="480227"/>
          </a:xfrm>
          <a:prstGeom prst="rect">
            <a:avLst/>
          </a:prstGeom>
        </p:spPr>
        <p:txBody>
          <a:bodyPr vert="horz" lIns="94633" tIns="47317" rIns="94633" bIns="47317" rtlCol="0" anchor="b"/>
          <a:lstStyle>
            <a:lvl1pPr algn="r">
              <a:defRPr sz="1100"/>
            </a:lvl1pPr>
          </a:lstStyle>
          <a:p>
            <a:fld id="{3EDCD183-C663-40BD-943B-239F40E7780F}" type="slidenum">
              <a:rPr lang="en-US" smtClean="0"/>
              <a:t>‹#›</a:t>
            </a:fld>
            <a:endParaRPr lang="en-US" dirty="0"/>
          </a:p>
        </p:txBody>
      </p:sp>
    </p:spTree>
    <p:extLst>
      <p:ext uri="{BB962C8B-B14F-4D97-AF65-F5344CB8AC3E}">
        <p14:creationId xmlns:p14="http://schemas.microsoft.com/office/powerpoint/2010/main" val="498717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0"/>
            <a:ext cx="3169920" cy="480060"/>
          </a:xfrm>
          <a:prstGeom prst="rect">
            <a:avLst/>
          </a:prstGeom>
        </p:spPr>
        <p:txBody>
          <a:bodyPr vert="horz" lIns="94633" tIns="47317" rIns="94633" bIns="47317" rtlCol="0"/>
          <a:lstStyle>
            <a:lvl1pPr algn="l">
              <a:defRPr sz="1100"/>
            </a:lvl1pPr>
          </a:lstStyle>
          <a:p>
            <a:endParaRPr lang="en-US" dirty="0"/>
          </a:p>
        </p:txBody>
      </p:sp>
      <p:sp>
        <p:nvSpPr>
          <p:cNvPr id="3" name="Date Placeholder 2"/>
          <p:cNvSpPr>
            <a:spLocks noGrp="1"/>
          </p:cNvSpPr>
          <p:nvPr>
            <p:ph type="dt" idx="1"/>
          </p:nvPr>
        </p:nvSpPr>
        <p:spPr>
          <a:xfrm>
            <a:off x="4143595" y="0"/>
            <a:ext cx="3169920" cy="480060"/>
          </a:xfrm>
          <a:prstGeom prst="rect">
            <a:avLst/>
          </a:prstGeom>
        </p:spPr>
        <p:txBody>
          <a:bodyPr vert="horz" lIns="94633" tIns="47317" rIns="94633" bIns="47317" rtlCol="0"/>
          <a:lstStyle>
            <a:lvl1pPr algn="r">
              <a:defRPr sz="1100"/>
            </a:lvl1pPr>
          </a:lstStyle>
          <a:p>
            <a:fld id="{0E86AB5A-6CEB-4475-B3BA-830F11ABE671}" type="datetimeFigureOut">
              <a:rPr lang="en-US" smtClean="0"/>
              <a:t>1/25/2025</a:t>
            </a:fld>
            <a:endParaRPr lang="en-US" dirty="0"/>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4633" tIns="47317" rIns="94633" bIns="47317" rtlCol="0" anchor="ctr"/>
          <a:lstStyle/>
          <a:p>
            <a:endParaRPr lang="en-US" dirty="0"/>
          </a:p>
        </p:txBody>
      </p:sp>
      <p:sp>
        <p:nvSpPr>
          <p:cNvPr id="5" name="Notes Placeholder 4"/>
          <p:cNvSpPr>
            <a:spLocks noGrp="1"/>
          </p:cNvSpPr>
          <p:nvPr>
            <p:ph type="body" sz="quarter" idx="3"/>
          </p:nvPr>
        </p:nvSpPr>
        <p:spPr>
          <a:xfrm>
            <a:off x="1057311" y="4560575"/>
            <a:ext cx="5465961" cy="4686957"/>
          </a:xfrm>
          <a:prstGeom prst="rect">
            <a:avLst/>
          </a:prstGeom>
        </p:spPr>
        <p:txBody>
          <a:bodyPr vert="horz" lIns="94633" tIns="47317" rIns="94633" bIns="47317"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 y="9247529"/>
            <a:ext cx="3169920" cy="352009"/>
          </a:xfrm>
          <a:prstGeom prst="rect">
            <a:avLst/>
          </a:prstGeom>
        </p:spPr>
        <p:txBody>
          <a:bodyPr vert="horz" lIns="94633" tIns="47317" rIns="94633" bIns="47317" rtlCol="0" anchor="b"/>
          <a:lstStyle>
            <a:lvl1pPr algn="l">
              <a:defRPr sz="1100"/>
            </a:lvl1pPr>
          </a:lstStyle>
          <a:p>
            <a:endParaRPr lang="en-US" dirty="0"/>
          </a:p>
        </p:txBody>
      </p:sp>
    </p:spTree>
    <p:extLst>
      <p:ext uri="{BB962C8B-B14F-4D97-AF65-F5344CB8AC3E}">
        <p14:creationId xmlns:p14="http://schemas.microsoft.com/office/powerpoint/2010/main" val="1515947866"/>
      </p:ext>
    </p:extLst>
  </p:cSld>
  <p:clrMap bg1="lt1" tx1="dk1" bg2="lt2" tx2="dk2" accent1="accent1" accent2="accent2" accent3="accent3" accent4="accent4" accent5="accent5" accent6="accent6" hlink="hlink" folHlink="folHlink"/>
  <p:hf hdr="0" ftr="0" dt="0"/>
  <p:notesStyle>
    <a:lvl1pPr marL="114293" indent="-114293" algn="l" defTabSz="91434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1pPr>
    <a:lvl2pPr marL="339703" indent="-171439" algn="l" defTabSz="914340" rtl="0" eaLnBrk="1" latinLnBrk="0" hangingPunct="1">
      <a:buFont typeface="Calibri" panose="020F0502020204030204" pitchFamily="34" charset="0"/>
      <a:buChar char="–"/>
      <a:defRPr sz="1000" kern="1200">
        <a:solidFill>
          <a:schemeClr val="tx1"/>
        </a:solidFill>
        <a:latin typeface="+mn-lt"/>
        <a:ea typeface="+mn-ea"/>
        <a:cs typeface="+mn-cs"/>
      </a:defRPr>
    </a:lvl2pPr>
    <a:lvl3pPr marL="517491" indent="-120643" algn="l" defTabSz="914340" rtl="0" eaLnBrk="1" latinLnBrk="0" hangingPunct="1">
      <a:buFont typeface="Arial" panose="020B0604020202020204" pitchFamily="34" charset="0"/>
      <a:buChar char="•"/>
      <a:defRPr sz="1000" kern="1200">
        <a:solidFill>
          <a:schemeClr val="tx1"/>
        </a:solidFill>
        <a:latin typeface="+mn-lt"/>
        <a:ea typeface="+mn-ea"/>
        <a:cs typeface="+mn-cs"/>
      </a:defRPr>
    </a:lvl3pPr>
    <a:lvl4pPr marL="796873" indent="-171439" algn="l" defTabSz="914340" rtl="0" eaLnBrk="1" latinLnBrk="0" hangingPunct="1">
      <a:buFont typeface="Calibri" panose="020F0502020204030204" pitchFamily="34" charset="0"/>
      <a:buChar char="–"/>
      <a:defRPr sz="1000" kern="1200">
        <a:solidFill>
          <a:schemeClr val="tx1"/>
        </a:solidFill>
        <a:latin typeface="+mn-lt"/>
        <a:ea typeface="+mn-ea"/>
        <a:cs typeface="+mn-cs"/>
      </a:defRPr>
    </a:lvl4pPr>
    <a:lvl5pPr marL="974662" indent="-115880" algn="l" defTabSz="914340" rtl="0" eaLnBrk="1" latinLnBrk="0" hangingPunct="1">
      <a:buFont typeface="Arial" panose="020B0604020202020204" pitchFamily="34" charset="0"/>
      <a:buChar char="•"/>
      <a:defRPr sz="1000" kern="1200">
        <a:solidFill>
          <a:schemeClr val="tx1"/>
        </a:solidFill>
        <a:latin typeface="+mn-lt"/>
        <a:ea typeface="+mn-ea"/>
        <a:cs typeface="+mn-cs"/>
      </a:defRPr>
    </a:lvl5pPr>
    <a:lvl6pPr marL="2285852" algn="l" defTabSz="914340" rtl="0" eaLnBrk="1" latinLnBrk="0" hangingPunct="1">
      <a:defRPr sz="1200" kern="1200">
        <a:solidFill>
          <a:schemeClr val="tx1"/>
        </a:solidFill>
        <a:latin typeface="+mn-lt"/>
        <a:ea typeface="+mn-ea"/>
        <a:cs typeface="+mn-cs"/>
      </a:defRPr>
    </a:lvl6pPr>
    <a:lvl7pPr marL="2743021" algn="l" defTabSz="914340" rtl="0" eaLnBrk="1" latinLnBrk="0" hangingPunct="1">
      <a:defRPr sz="1200" kern="1200">
        <a:solidFill>
          <a:schemeClr val="tx1"/>
        </a:solidFill>
        <a:latin typeface="+mn-lt"/>
        <a:ea typeface="+mn-ea"/>
        <a:cs typeface="+mn-cs"/>
      </a:defRPr>
    </a:lvl7pPr>
    <a:lvl8pPr marL="3200193" algn="l" defTabSz="914340" rtl="0" eaLnBrk="1" latinLnBrk="0" hangingPunct="1">
      <a:defRPr sz="1200" kern="1200">
        <a:solidFill>
          <a:schemeClr val="tx1"/>
        </a:solidFill>
        <a:latin typeface="+mn-lt"/>
        <a:ea typeface="+mn-ea"/>
        <a:cs typeface="+mn-cs"/>
      </a:defRPr>
    </a:lvl8pPr>
    <a:lvl9pPr marL="3657363" algn="l" defTabSz="9143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i.org/10.1200/JCO.2011.39.5624"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EB2EC-4359-4609-03EC-8A674DA22D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FA94D9-757A-F2EA-0A25-EAD8501AE9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3C3D55-69FE-3997-D538-C35EC6ADFA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AFF1D8-B4B7-91E5-06E2-CE0B76C06D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C2E61-D44D-4071-AA4E-FD70F4DBE1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395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D7E89-3677-B39F-56AB-7B122814EC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B3E23E-5FB8-7C71-4825-F0522BEDC7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C33C92-3295-A001-F915-0691D29A16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DF13FB-DAC3-819B-4FD5-94B503E746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9799E-08C9-9A4F-B612-E418E0FEB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406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Speaker notes: </a:t>
            </a:r>
          </a:p>
          <a:p>
            <a:pPr marL="171450" indent="-171450">
              <a:buFontTx/>
              <a:buChar char="-"/>
            </a:pPr>
            <a:r>
              <a:rPr lang="en-US" dirty="0">
                <a:latin typeface="Arial" panose="020B0604020202020204" pitchFamily="34" charset="0"/>
                <a:cs typeface="Arial" panose="020B0604020202020204" pitchFamily="34" charset="0"/>
              </a:rPr>
              <a:t>Per bullets on slide</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28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B2856-0459-32AE-E9D3-A75317BEF0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3436B4-FFD4-306D-5C29-26F791C0A1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007564-4BDD-1033-AD82-9A52A69203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D6D5BB-F806-42D7-9F63-EF2953F60C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9799E-08C9-9A4F-B612-E418E0FEB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632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baseline="30000" dirty="0">
                <a:solidFill>
                  <a:srgbClr val="222222"/>
                </a:solidFill>
                <a:latin typeface="Arial"/>
                <a:ea typeface="Arial"/>
                <a:cs typeface="Arial"/>
                <a:sym typeface="Arial"/>
              </a:rPr>
              <a:t>1</a:t>
            </a:r>
            <a:r>
              <a:rPr lang="en-US" sz="1200" b="0" i="0" dirty="0">
                <a:solidFill>
                  <a:srgbClr val="222222"/>
                </a:solidFill>
                <a:latin typeface="Arial"/>
                <a:ea typeface="Arial"/>
                <a:cs typeface="Arial"/>
                <a:sym typeface="Arial"/>
              </a:rPr>
              <a:t>Bianchini, G., Balko, J., Mayer, I. </a:t>
            </a:r>
            <a:r>
              <a:rPr lang="en-US" sz="1200" b="0" i="1" dirty="0">
                <a:solidFill>
                  <a:srgbClr val="222222"/>
                </a:solidFill>
                <a:latin typeface="Arial"/>
                <a:ea typeface="Arial"/>
                <a:cs typeface="Arial"/>
                <a:sym typeface="Arial"/>
              </a:rPr>
              <a:t>et al.</a:t>
            </a:r>
            <a:r>
              <a:rPr lang="en-US" sz="1200" b="0" i="0" dirty="0">
                <a:solidFill>
                  <a:srgbClr val="222222"/>
                </a:solidFill>
                <a:latin typeface="Arial"/>
                <a:ea typeface="Arial"/>
                <a:cs typeface="Arial"/>
                <a:sym typeface="Arial"/>
              </a:rPr>
              <a:t> Triple-negative breast cancer: challenges and opportunities of a heterogeneous disease. </a:t>
            </a:r>
            <a:r>
              <a:rPr lang="en-US" sz="1200" b="0" i="1" dirty="0">
                <a:solidFill>
                  <a:srgbClr val="222222"/>
                </a:solidFill>
                <a:latin typeface="Arial"/>
                <a:ea typeface="Arial"/>
                <a:cs typeface="Arial"/>
                <a:sym typeface="Arial"/>
              </a:rPr>
              <a:t>Nat Rev Clin Oncol</a:t>
            </a:r>
            <a:r>
              <a:rPr lang="en-US" sz="1200" b="0" i="0" dirty="0">
                <a:solidFill>
                  <a:srgbClr val="222222"/>
                </a:solidFill>
                <a:latin typeface="Arial"/>
                <a:ea typeface="Arial"/>
                <a:cs typeface="Arial"/>
                <a:sym typeface="Arial"/>
              </a:rPr>
              <a:t> </a:t>
            </a:r>
            <a:r>
              <a:rPr lang="en-US" sz="1200" b="1" i="0" dirty="0">
                <a:solidFill>
                  <a:srgbClr val="222222"/>
                </a:solidFill>
                <a:latin typeface="Arial"/>
                <a:ea typeface="Arial"/>
                <a:cs typeface="Arial"/>
                <a:sym typeface="Arial"/>
              </a:rPr>
              <a:t>13</a:t>
            </a:r>
            <a:r>
              <a:rPr lang="en-US" sz="1200" b="0" i="0" dirty="0">
                <a:solidFill>
                  <a:srgbClr val="222222"/>
                </a:solidFill>
                <a:latin typeface="Arial"/>
                <a:ea typeface="Arial"/>
                <a:cs typeface="Arial"/>
                <a:sym typeface="Arial"/>
              </a:rPr>
              <a:t>, 674–690 (2016). https://doi.org/10.1038/nrclinonc.2016.66</a:t>
            </a:r>
            <a:endParaRPr dirty="0"/>
          </a:p>
          <a:p>
            <a:pPr marL="0" lvl="0" indent="0" algn="l" rtl="0">
              <a:spcBef>
                <a:spcPts val="0"/>
              </a:spcBef>
              <a:spcAft>
                <a:spcPts val="0"/>
              </a:spcAft>
              <a:buNone/>
            </a:pPr>
            <a:endParaRPr sz="1200" b="0" i="0" dirty="0">
              <a:solidFill>
                <a:srgbClr val="222222"/>
              </a:solidFill>
              <a:latin typeface="Arial"/>
              <a:ea typeface="Arial"/>
              <a:cs typeface="Arial"/>
              <a:sym typeface="Arial"/>
            </a:endParaRPr>
          </a:p>
          <a:p>
            <a:pPr marL="0" lvl="0" indent="0" algn="l" rtl="0">
              <a:spcBef>
                <a:spcPts val="0"/>
              </a:spcBef>
              <a:spcAft>
                <a:spcPts val="0"/>
              </a:spcAft>
              <a:buNone/>
            </a:pPr>
            <a:r>
              <a:rPr lang="en-US" sz="1200" b="0" i="0" baseline="30000" dirty="0">
                <a:solidFill>
                  <a:srgbClr val="222222"/>
                </a:solidFill>
                <a:latin typeface="Arial"/>
                <a:ea typeface="Arial"/>
                <a:cs typeface="Arial"/>
                <a:sym typeface="Arial"/>
              </a:rPr>
              <a:t>2 </a:t>
            </a:r>
            <a:r>
              <a:rPr lang="en-US" sz="1200" dirty="0">
                <a:latin typeface="Arial"/>
                <a:ea typeface="Arial"/>
                <a:cs typeface="Arial"/>
                <a:sym typeface="Arial"/>
              </a:rPr>
              <a:t>Michail </a:t>
            </a:r>
            <a:r>
              <a:rPr lang="en-US" sz="1200" dirty="0" err="1">
                <a:latin typeface="Arial"/>
                <a:ea typeface="Arial"/>
                <a:cs typeface="Arial"/>
                <a:sym typeface="Arial"/>
              </a:rPr>
              <a:t>Ignatiadis</a:t>
            </a:r>
            <a:r>
              <a:rPr lang="en-US" sz="1200" dirty="0">
                <a:latin typeface="Arial"/>
                <a:ea typeface="Arial"/>
                <a:cs typeface="Arial"/>
                <a:sym typeface="Arial"/>
              </a:rPr>
              <a:t>, Sandeep K. Singhal, Christine </a:t>
            </a:r>
            <a:r>
              <a:rPr lang="en-US" sz="1200" dirty="0" err="1">
                <a:latin typeface="Arial"/>
                <a:ea typeface="Arial"/>
                <a:cs typeface="Arial"/>
                <a:sym typeface="Arial"/>
              </a:rPr>
              <a:t>Desmedt</a:t>
            </a:r>
            <a:r>
              <a:rPr lang="en-US" sz="1200" dirty="0">
                <a:latin typeface="Arial"/>
                <a:ea typeface="Arial"/>
                <a:cs typeface="Arial"/>
                <a:sym typeface="Arial"/>
              </a:rPr>
              <a:t>, Benjamin </a:t>
            </a:r>
            <a:r>
              <a:rPr lang="en-US" sz="1200" dirty="0" err="1">
                <a:latin typeface="Arial"/>
                <a:ea typeface="Arial"/>
                <a:cs typeface="Arial"/>
                <a:sym typeface="Arial"/>
              </a:rPr>
              <a:t>Haibe-Kains</a:t>
            </a:r>
            <a:r>
              <a:rPr lang="en-US" sz="1200" dirty="0">
                <a:latin typeface="Arial"/>
                <a:ea typeface="Arial"/>
                <a:cs typeface="Arial"/>
                <a:sym typeface="Arial"/>
              </a:rPr>
              <a:t>, Carmen </a:t>
            </a:r>
            <a:r>
              <a:rPr lang="en-US" sz="1200" dirty="0" err="1">
                <a:latin typeface="Arial"/>
                <a:ea typeface="Arial"/>
                <a:cs typeface="Arial"/>
                <a:sym typeface="Arial"/>
              </a:rPr>
              <a:t>Criscitiello</a:t>
            </a:r>
            <a:r>
              <a:rPr lang="en-US" sz="1200" dirty="0">
                <a:latin typeface="Arial"/>
                <a:ea typeface="Arial"/>
                <a:cs typeface="Arial"/>
                <a:sym typeface="Arial"/>
              </a:rPr>
              <a:t>, Fabrice Andre, Sherene Loi, Martine Piccart, Stefan Michiels, and Christos </a:t>
            </a:r>
            <a:r>
              <a:rPr lang="en-US" sz="1200" dirty="0" err="1">
                <a:latin typeface="Arial"/>
                <a:ea typeface="Arial"/>
                <a:cs typeface="Arial"/>
                <a:sym typeface="Arial"/>
              </a:rPr>
              <a:t>Sotiriou</a:t>
            </a:r>
            <a:r>
              <a:rPr lang="en-US" sz="1200" dirty="0">
                <a:latin typeface="Arial"/>
                <a:ea typeface="Arial"/>
                <a:cs typeface="Arial"/>
                <a:sym typeface="Arial"/>
              </a:rPr>
              <a:t>, </a:t>
            </a:r>
            <a:r>
              <a:rPr lang="en-US" sz="1200" b="0" i="0" dirty="0">
                <a:solidFill>
                  <a:srgbClr val="505050"/>
                </a:solidFill>
                <a:latin typeface="Arial"/>
                <a:ea typeface="Arial"/>
                <a:cs typeface="Arial"/>
                <a:sym typeface="Arial"/>
              </a:rPr>
              <a:t>Gene Modules and Response to Neoadjuvant Chemotherapy in Breast Cancer Subtypes: A Pooled Analysis. </a:t>
            </a:r>
            <a:r>
              <a:rPr lang="en-US" sz="1200" b="0" i="1" dirty="0">
                <a:solidFill>
                  <a:srgbClr val="505050"/>
                </a:solidFill>
                <a:latin typeface="Arial"/>
                <a:ea typeface="Arial"/>
                <a:cs typeface="Arial"/>
                <a:sym typeface="Arial"/>
              </a:rPr>
              <a:t>JCO</a:t>
            </a:r>
            <a:r>
              <a:rPr lang="en-US" sz="1200" b="0" i="0" dirty="0">
                <a:solidFill>
                  <a:srgbClr val="505050"/>
                </a:solidFill>
                <a:latin typeface="Arial"/>
                <a:ea typeface="Arial"/>
                <a:cs typeface="Arial"/>
                <a:sym typeface="Arial"/>
              </a:rPr>
              <a:t> </a:t>
            </a:r>
            <a:r>
              <a:rPr lang="en-US" sz="1200" b="1" i="0" dirty="0">
                <a:solidFill>
                  <a:srgbClr val="505050"/>
                </a:solidFill>
                <a:latin typeface="Arial"/>
                <a:ea typeface="Arial"/>
                <a:cs typeface="Arial"/>
                <a:sym typeface="Arial"/>
              </a:rPr>
              <a:t>30</a:t>
            </a:r>
            <a:r>
              <a:rPr lang="en-US" sz="1200" b="0" i="0" dirty="0">
                <a:solidFill>
                  <a:srgbClr val="505050"/>
                </a:solidFill>
                <a:latin typeface="Arial"/>
                <a:ea typeface="Arial"/>
                <a:cs typeface="Arial"/>
                <a:sym typeface="Arial"/>
              </a:rPr>
              <a:t>, 1996 2004(2012).DOI:</a:t>
            </a:r>
            <a:r>
              <a:rPr lang="en-US" sz="1200" b="0" i="0" u="sng" dirty="0">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10.1200/JCO.2011.39.5624</a:t>
            </a:r>
            <a:endParaRPr sz="1200" b="0" i="0" dirty="0">
              <a:solidFill>
                <a:schemeClr val="dk1"/>
              </a:solidFill>
              <a:latin typeface="Arial"/>
              <a:ea typeface="Arial"/>
              <a:cs typeface="Arial"/>
              <a:sym typeface="Arial"/>
            </a:endParaRPr>
          </a:p>
          <a:p>
            <a:pPr marL="0" lvl="0" indent="0" algn="l" rtl="0">
              <a:spcBef>
                <a:spcPts val="0"/>
              </a:spcBef>
              <a:spcAft>
                <a:spcPts val="0"/>
              </a:spcAft>
              <a:buNone/>
            </a:pPr>
            <a:endParaRPr sz="1200" b="0" i="0" dirty="0">
              <a:solidFill>
                <a:srgbClr val="222222"/>
              </a:solidFill>
              <a:latin typeface="Arial"/>
              <a:ea typeface="Arial"/>
              <a:cs typeface="Arial"/>
              <a:sym typeface="Arial"/>
            </a:endParaRPr>
          </a:p>
          <a:p>
            <a:pPr marL="0" lvl="0" indent="0" algn="l" rtl="0">
              <a:spcBef>
                <a:spcPts val="0"/>
              </a:spcBef>
              <a:spcAft>
                <a:spcPts val="0"/>
              </a:spcAft>
              <a:buNone/>
            </a:pPr>
            <a:r>
              <a:rPr lang="en-US" sz="1200" baseline="30000" dirty="0">
                <a:solidFill>
                  <a:srgbClr val="000000"/>
                </a:solidFill>
                <a:latin typeface="Arial"/>
                <a:ea typeface="Arial"/>
                <a:cs typeface="Arial"/>
                <a:sym typeface="Arial"/>
              </a:rPr>
              <a:t>3 </a:t>
            </a:r>
            <a:r>
              <a:rPr lang="en-US" sz="1200" dirty="0" err="1">
                <a:solidFill>
                  <a:srgbClr val="000000"/>
                </a:solidFill>
                <a:latin typeface="Arial"/>
                <a:ea typeface="Arial"/>
                <a:cs typeface="Arial"/>
                <a:sym typeface="Arial"/>
              </a:rPr>
              <a:t>Mittendorf</a:t>
            </a:r>
            <a:r>
              <a:rPr lang="en-US" sz="1200" dirty="0">
                <a:solidFill>
                  <a:srgbClr val="000000"/>
                </a:solidFill>
                <a:latin typeface="Arial"/>
                <a:ea typeface="Arial"/>
                <a:cs typeface="Arial"/>
                <a:sym typeface="Arial"/>
              </a:rPr>
              <a:t> EA, Zhang H, Barrios CH, et al. Neoadjuvant atezolizumab in combination with sequential nab-paclitaxel and anthracycline-based chemotherapy versus placebo and chemotherapy in patients with early-stage triple-negative breast cancer (IMpassion031): a </a:t>
            </a:r>
            <a:r>
              <a:rPr lang="en-US" sz="1200" dirty="0" err="1">
                <a:solidFill>
                  <a:srgbClr val="000000"/>
                </a:solidFill>
                <a:latin typeface="Arial"/>
                <a:ea typeface="Arial"/>
                <a:cs typeface="Arial"/>
                <a:sym typeface="Arial"/>
              </a:rPr>
              <a:t>randomised</a:t>
            </a:r>
            <a:r>
              <a:rPr lang="en-US" sz="1200" dirty="0">
                <a:solidFill>
                  <a:srgbClr val="000000"/>
                </a:solidFill>
                <a:latin typeface="Arial"/>
                <a:ea typeface="Arial"/>
                <a:cs typeface="Arial"/>
                <a:sym typeface="Arial"/>
              </a:rPr>
              <a:t>, double-blind, phase 3 trial. Lancet 2020; 396(10257):1090-1100.</a:t>
            </a:r>
            <a:endParaRPr sz="1200" b="0" i="0" dirty="0">
              <a:solidFill>
                <a:srgbClr val="222222"/>
              </a:solidFill>
              <a:latin typeface="Arial"/>
              <a:ea typeface="Arial"/>
              <a:cs typeface="Arial"/>
              <a:sym typeface="Arial"/>
            </a:endParaRPr>
          </a:p>
          <a:p>
            <a:pPr marL="0" lvl="0" indent="0" algn="l" rtl="0">
              <a:spcBef>
                <a:spcPts val="0"/>
              </a:spcBef>
              <a:spcAft>
                <a:spcPts val="0"/>
              </a:spcAft>
              <a:buNone/>
            </a:pPr>
            <a:endParaRPr sz="1200" b="0" i="0" dirty="0">
              <a:solidFill>
                <a:srgbClr val="222222"/>
              </a:solidFill>
              <a:latin typeface="Arial"/>
              <a:ea typeface="Arial"/>
              <a:cs typeface="Arial"/>
              <a:sym typeface="Arial"/>
            </a:endParaRPr>
          </a:p>
          <a:p>
            <a:pPr marL="0" lvl="0" indent="0" algn="l" rtl="0">
              <a:spcBef>
                <a:spcPts val="0"/>
              </a:spcBef>
              <a:spcAft>
                <a:spcPts val="0"/>
              </a:spcAft>
              <a:buNone/>
            </a:pPr>
            <a:r>
              <a:rPr lang="en-US" sz="1200" baseline="30000" dirty="0">
                <a:solidFill>
                  <a:srgbClr val="000000"/>
                </a:solidFill>
                <a:latin typeface="Arial"/>
                <a:ea typeface="Arial"/>
                <a:cs typeface="Arial"/>
                <a:sym typeface="Arial"/>
              </a:rPr>
              <a:t>4</a:t>
            </a:r>
            <a:r>
              <a:rPr lang="en-US" sz="1200" dirty="0">
                <a:solidFill>
                  <a:srgbClr val="000000"/>
                </a:solidFill>
                <a:latin typeface="Arial"/>
                <a:ea typeface="Arial"/>
                <a:cs typeface="Arial"/>
                <a:sym typeface="Arial"/>
              </a:rPr>
              <a:t>Schmid P, Adams S, Rugo HS, et al. Atezolizumab and nab-paclitaxel in advanced triple- negative breast cancer. N Engl J Med 2018; 379(22):2108-2121.</a:t>
            </a:r>
            <a:endParaRPr dirty="0"/>
          </a:p>
          <a:p>
            <a:pPr marL="0" lvl="0" indent="0" algn="l" rtl="0">
              <a:spcBef>
                <a:spcPts val="0"/>
              </a:spcBef>
              <a:spcAft>
                <a:spcPts val="0"/>
              </a:spcAft>
              <a:buNone/>
            </a:pPr>
            <a:endParaRPr sz="1200" dirty="0">
              <a:solidFill>
                <a:srgbClr val="000000"/>
              </a:solidFill>
              <a:latin typeface="Arial"/>
              <a:ea typeface="Arial"/>
              <a:cs typeface="Arial"/>
              <a:sym typeface="Arial"/>
            </a:endParaRPr>
          </a:p>
          <a:p>
            <a:pPr marL="0" lvl="0" indent="0" algn="l" rtl="0">
              <a:spcBef>
                <a:spcPts val="0"/>
              </a:spcBef>
              <a:spcAft>
                <a:spcPts val="0"/>
              </a:spcAft>
              <a:buNone/>
            </a:pPr>
            <a:r>
              <a:rPr lang="en-US" sz="1200" baseline="30000" dirty="0">
                <a:solidFill>
                  <a:srgbClr val="000000"/>
                </a:solidFill>
                <a:latin typeface="Arial"/>
                <a:ea typeface="Arial"/>
                <a:cs typeface="Arial"/>
                <a:sym typeface="Arial"/>
              </a:rPr>
              <a:t>5</a:t>
            </a:r>
            <a:r>
              <a:rPr lang="en-US" sz="1200" dirty="0">
                <a:solidFill>
                  <a:srgbClr val="000000"/>
                </a:solidFill>
                <a:latin typeface="Arial"/>
                <a:ea typeface="Arial"/>
                <a:cs typeface="Arial"/>
                <a:sym typeface="Arial"/>
              </a:rPr>
              <a:t>Schmid P, Rugo HS, Adams S, et al. Atezolizumab plus nab-paclitaxel as first-line treatment for unresectable, locally advanced or metastatic triple-negative breast cancer (IMpassion130): updated efficacy results from a </a:t>
            </a:r>
            <a:r>
              <a:rPr lang="en-US" sz="1200" dirty="0" err="1">
                <a:solidFill>
                  <a:srgbClr val="000000"/>
                </a:solidFill>
                <a:latin typeface="Arial"/>
                <a:ea typeface="Arial"/>
                <a:cs typeface="Arial"/>
                <a:sym typeface="Arial"/>
              </a:rPr>
              <a:t>randomised</a:t>
            </a:r>
            <a:r>
              <a:rPr lang="en-US" sz="1200" dirty="0">
                <a:solidFill>
                  <a:srgbClr val="000000"/>
                </a:solidFill>
                <a:latin typeface="Arial"/>
                <a:ea typeface="Arial"/>
                <a:cs typeface="Arial"/>
                <a:sym typeface="Arial"/>
              </a:rPr>
              <a:t>, double-blind, placebo-controlled, phase 3 trial. Lancet Oncol 2020; 21(1):44-59.</a:t>
            </a:r>
            <a:endParaRPr dirty="0"/>
          </a:p>
          <a:p>
            <a:pPr marL="0" lvl="0" indent="0" algn="l" rtl="0">
              <a:spcBef>
                <a:spcPts val="0"/>
              </a:spcBef>
              <a:spcAft>
                <a:spcPts val="0"/>
              </a:spcAft>
              <a:buNone/>
            </a:pPr>
            <a:endParaRPr sz="1200" dirty="0">
              <a:solidFill>
                <a:srgbClr val="000000"/>
              </a:solidFill>
              <a:latin typeface="Arial"/>
              <a:ea typeface="Arial"/>
              <a:cs typeface="Arial"/>
              <a:sym typeface="Arial"/>
            </a:endParaRPr>
          </a:p>
          <a:p>
            <a:pPr marL="0" lvl="0" indent="0" algn="l" rtl="0">
              <a:spcBef>
                <a:spcPts val="0"/>
              </a:spcBef>
              <a:spcAft>
                <a:spcPts val="0"/>
              </a:spcAft>
              <a:buNone/>
            </a:pPr>
            <a:endParaRPr sz="1200" dirty="0">
              <a:solidFill>
                <a:srgbClr val="000000"/>
              </a:solidFill>
              <a:latin typeface="Arial"/>
              <a:ea typeface="Arial"/>
              <a:cs typeface="Arial"/>
              <a:sym typeface="Arial"/>
            </a:endParaRPr>
          </a:p>
          <a:p>
            <a:pPr marL="0" lvl="0" indent="0" algn="l" rtl="0">
              <a:spcBef>
                <a:spcPts val="0"/>
              </a:spcBef>
              <a:spcAft>
                <a:spcPts val="0"/>
              </a:spcAft>
              <a:buNone/>
            </a:pPr>
            <a:endParaRPr sz="1200" dirty="0">
              <a:solidFill>
                <a:srgbClr val="000000"/>
              </a:solidFill>
              <a:latin typeface="Arial"/>
              <a:ea typeface="Arial"/>
              <a:cs typeface="Arial"/>
              <a:sym typeface="Arial"/>
            </a:endParaRPr>
          </a:p>
          <a:p>
            <a:pPr marL="0" lvl="0" indent="0" algn="l" rtl="0">
              <a:spcBef>
                <a:spcPts val="0"/>
              </a:spcBef>
              <a:spcAft>
                <a:spcPts val="0"/>
              </a:spcAft>
              <a:buNone/>
            </a:pPr>
            <a:endParaRPr sz="1200" dirty="0">
              <a:solidFill>
                <a:srgbClr val="000000"/>
              </a:solidFill>
              <a:latin typeface="Arial"/>
              <a:ea typeface="Arial"/>
              <a:cs typeface="Arial"/>
              <a:sym typeface="Arial"/>
            </a:endParaRPr>
          </a:p>
          <a:p>
            <a:pPr marL="0" lvl="0" indent="0" algn="l" rtl="0">
              <a:spcBef>
                <a:spcPts val="0"/>
              </a:spcBef>
              <a:spcAft>
                <a:spcPts val="0"/>
              </a:spcAft>
              <a:buNone/>
            </a:pPr>
            <a:endParaRPr dirty="0"/>
          </a:p>
        </p:txBody>
      </p:sp>
      <p:sp>
        <p:nvSpPr>
          <p:cNvPr id="129" name="Google Shape;129;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4" name="Google Shape;13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89" lvl="1" indent="-457189">
              <a:spcBef>
                <a:spcPts val="800"/>
              </a:spcBef>
              <a:spcAft>
                <a:spcPts val="800"/>
              </a:spcAft>
              <a:buFont typeface="Wingdings" pitchFamily="2" charset="2"/>
              <a:buChar char="§"/>
              <a:defRPr/>
            </a:pPr>
            <a:r>
              <a:rPr lang="en-US" sz="1200" b="1" kern="100" dirty="0">
                <a:latin typeface="Montserrat" panose="00000500000000000000" pitchFamily="2" charset="0"/>
                <a:cs typeface="Times New Roman" panose="02020603050405020304" pitchFamily="18" charset="0"/>
              </a:rPr>
              <a:t>Study designed to detect HR of 0.7 for EFS between the atezolizumab arm and the placebo arm with 252 EFS confirmed events and to provide 80% power at overall 2-sided alpha level of 0.05. </a:t>
            </a:r>
          </a:p>
          <a:p>
            <a:pPr marL="457189" lvl="1" indent="-457189">
              <a:spcBef>
                <a:spcPts val="800"/>
              </a:spcBef>
              <a:spcAft>
                <a:spcPts val="800"/>
              </a:spcAft>
              <a:buFont typeface="Wingdings" pitchFamily="2" charset="2"/>
              <a:buChar char="§"/>
              <a:defRPr/>
            </a:pPr>
            <a:r>
              <a:rPr lang="en-US" sz="1200" b="1" kern="100" dirty="0">
                <a:latin typeface="Montserrat" panose="00000500000000000000" pitchFamily="2" charset="0"/>
                <a:cs typeface="Times New Roman" panose="02020603050405020304" pitchFamily="18" charset="0"/>
              </a:rPr>
              <a:t>Planned interim analysis (IA) was performed in July 2023 when 196 EFS events had been confirmed.</a:t>
            </a:r>
          </a:p>
          <a:p>
            <a:pPr marL="457189" lvl="1" indent="-457189">
              <a:spcBef>
                <a:spcPts val="800"/>
              </a:spcBef>
              <a:spcAft>
                <a:spcPts val="800"/>
              </a:spcAft>
              <a:buFont typeface="Wingdings" pitchFamily="2" charset="2"/>
              <a:buChar char="§"/>
              <a:defRPr/>
            </a:pPr>
            <a:r>
              <a:rPr lang="en-US" sz="1200" b="1" kern="100" dirty="0">
                <a:latin typeface="Montserrat" panose="00000500000000000000" pitchFamily="2" charset="0"/>
                <a:cs typeface="Times New Roman" panose="02020603050405020304" pitchFamily="18" charset="0"/>
              </a:rPr>
              <a:t>Due to consistently low monthly event rates in 2024, the study SAP was modified to allow definitive analysis to proceed when at least  242 EFS events were confirmed. </a:t>
            </a:r>
          </a:p>
          <a:p>
            <a:pPr marL="457189" lvl="1" indent="-457189">
              <a:spcBef>
                <a:spcPts val="800"/>
              </a:spcBef>
              <a:spcAft>
                <a:spcPts val="800"/>
              </a:spcAft>
              <a:buFont typeface="Wingdings" pitchFamily="2" charset="2"/>
              <a:buChar char="§"/>
              <a:defRPr/>
            </a:pPr>
            <a:r>
              <a:rPr lang="en-US" sz="1200" b="1" kern="100" dirty="0">
                <a:latin typeface="Montserrat" panose="00000500000000000000" pitchFamily="2" charset="0"/>
                <a:cs typeface="Times New Roman" panose="02020603050405020304" pitchFamily="18" charset="0"/>
              </a:rPr>
              <a:t>At data base lock on 10/30/2024, 243 EFS events were confirmed.  Controlling the overall type I error at 0.05, the 2-sided superiority boundary for this primary analysis is 0.04444. </a:t>
            </a:r>
          </a:p>
          <a:p>
            <a:pPr marL="457189" lvl="1" indent="-457189">
              <a:spcBef>
                <a:spcPts val="800"/>
              </a:spcBef>
              <a:spcAft>
                <a:spcPts val="800"/>
              </a:spcAft>
              <a:buFont typeface="Wingdings" pitchFamily="2" charset="2"/>
              <a:buChar char="§"/>
              <a:defRPr/>
            </a:pPr>
            <a:r>
              <a:rPr lang="en-US" sz="1200" b="1" kern="100" dirty="0">
                <a:latin typeface="Montserrat" panose="00000500000000000000" pitchFamily="2" charset="0"/>
                <a:cs typeface="Times New Roman" panose="02020603050405020304" pitchFamily="18" charset="0"/>
              </a:rPr>
              <a:t>If primary EFS analysis reached a significant result, formal IA for OS would be performed.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9799E-08C9-9A4F-B612-E418E0FEB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99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2965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E69B2-A5DD-A7FB-C3E6-D01368D332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6DA368-0962-90C5-2A77-6F79900490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5CA6FD-5AF6-E8B0-5491-8D0E6005D574}"/>
              </a:ext>
            </a:extLst>
          </p:cNvPr>
          <p:cNvSpPr>
            <a:spLocks noGrp="1"/>
          </p:cNvSpPr>
          <p:nvPr>
            <p:ph type="body" idx="1"/>
          </p:nvPr>
        </p:nvSpPr>
        <p:spPr/>
        <p:txBody>
          <a:bodyPr/>
          <a:lstStyle/>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GS3-01: </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Circulating tumor DNA surveillance in ZEST, a randomized, phase 3, double-blind study of niraparib or placebo in patients w/ triple-negative breast cancer or HER2+ BRCA-mutated breast cancer with molecular residual disease after definitive therapy.</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PS12-09:</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Neoadjuvant pembrolizumab or placebo plus chemotherapy followed by adjuvant pembrolizumab or placebo for high-risk, early-stage triple-negative breast cancer: Overall survival and subgroup results from the phase 3 KEYNOTE-522 study.</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GS3-05:</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NSABP B-59/GBG-96-GeparDouze: A randomized double-blind phase III clinical trial of neoadjuvant chemotherapy with atezolizumab or placebo followed by adjuvant atezolizumab or placebo in patients with Stage II and III triple-negative breast cancer.</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GS3-06:</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Neoadjuvant </a:t>
            </a:r>
            <a:r>
              <a:rPr lang="en-US" sz="1800" dirty="0" err="1">
                <a:solidFill>
                  <a:srgbClr val="000000"/>
                </a:solidFill>
                <a:effectLst/>
                <a:latin typeface="Aptos" panose="020B0004020202020204" pitchFamily="34" charset="0"/>
                <a:ea typeface="Aptos" panose="020B0004020202020204" pitchFamily="34" charset="0"/>
                <a:cs typeface="Aptos" panose="020B0004020202020204" pitchFamily="34" charset="0"/>
              </a:rPr>
              <a:t>camrelizumab</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plus chemotherapy (chemo) for early or locally advanced triple-negative breast cancer (TNBC): a randomized, double-blind, phase 3 trial.</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120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RF3-02:</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Efficacy of adjuvant avelumab by PD-L1, tumor infiltrating lymphocytes and residual cancer burden in high-risk triple negative breast cancer: secondary and exploratory endpoints of the phase III A-BRAVE trial.</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120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RF3-03:</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Nivolumab + Ipilimumab (NIVO+IPI) compared to capecitabine for triple-negative breast cancer patients with residual disease after neoadjuvant chemotherapy – Final results of BreastImmune-03, a multicenter randomized open-label phase II trial.</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Given that there is less in TNBC, I can cover these two BRCA studies if ok with you:</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GS1-08:</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Association between risk-reducing surgeries and survival in young BRCA carriers with breast cancer: results from an international cohort study.</a:t>
            </a:r>
            <a:b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b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Matteo Lambertini,</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University of Genova, Genova, Italy</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GS1-09: </a:t>
            </a:r>
            <a:r>
              <a:rPr lang="en-US" sz="1800" dirty="0" err="1">
                <a:solidFill>
                  <a:srgbClr val="000000"/>
                </a:solidFill>
                <a:effectLst/>
                <a:latin typeface="Aptos" panose="020B0004020202020204" pitchFamily="34" charset="0"/>
                <a:ea typeface="Aptos" panose="020B0004020202020204" pitchFamily="34" charset="0"/>
                <a:cs typeface="Aptos" panose="020B0004020202020204" pitchFamily="34" charset="0"/>
              </a:rPr>
              <a:t>OlympiA</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Phase 3, multicenter, randomized, placebo-controlled trial of adjuvant olaparib after (neo)adjuvant chemotherapy in patients w/ germline BRCA1/BRCA2 pathogenic variants &amp; high risk HER2-negative primary breast cancer; longer term follow.</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a:extLst>
              <a:ext uri="{FF2B5EF4-FFF2-40B4-BE49-F238E27FC236}">
                <a16:creationId xmlns:a16="http://schemas.microsoft.com/office/drawing/2014/main" id="{1CA5055E-E4A2-0313-2D97-2E188E4DC3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9799E-08C9-9A4F-B612-E418E0FEB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511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200"/>
              </a:spcAft>
              <a:buClr>
                <a:schemeClr val="accent5">
                  <a:lumMod val="50000"/>
                </a:schemeClr>
              </a:buClr>
              <a:buFont typeface="Arial" panose="020B0604020202020204" pitchFamily="34" charset="0"/>
              <a:buChar char="•"/>
            </a:pPr>
            <a:r>
              <a:rPr lang="en-US" sz="1200" dirty="0" err="1">
                <a:solidFill>
                  <a:srgbClr val="003A96"/>
                </a:solidFill>
                <a:ea typeface="DengXian" panose="02010600030101010101" pitchFamily="2" charset="-122"/>
              </a:rPr>
              <a:t>Camrelizumab</a:t>
            </a:r>
            <a:r>
              <a:rPr lang="en-US" sz="1200" dirty="0">
                <a:solidFill>
                  <a:srgbClr val="003A96"/>
                </a:solidFill>
                <a:ea typeface="DengXian" panose="02010600030101010101" pitchFamily="2" charset="-122"/>
              </a:rPr>
              <a:t> (anti-PD-1 monoclonal antibody) has demonstrated robust antitumor activity and favorable tolerability in phase 2 trials in early-stage and advanced TNBC </a:t>
            </a:r>
            <a:r>
              <a:rPr lang="en-US" sz="1200" baseline="30000" dirty="0">
                <a:solidFill>
                  <a:srgbClr val="003A96"/>
                </a:solidFill>
                <a:ea typeface="DengXian" panose="02010600030101010101" pitchFamily="2" charset="-122"/>
              </a:rPr>
              <a:t>3-4</a:t>
            </a:r>
          </a:p>
          <a:p>
            <a:pPr algn="just">
              <a:spcAft>
                <a:spcPts val="200"/>
              </a:spcAft>
              <a:buClr>
                <a:schemeClr val="accent5">
                  <a:lumMod val="50000"/>
                </a:schemeClr>
              </a:buClr>
              <a:buFont typeface="Arial" panose="020B0604020202020204" pitchFamily="34" charset="0"/>
              <a:buChar char="•"/>
            </a:pPr>
            <a:r>
              <a:rPr lang="en-US" sz="1200" dirty="0">
                <a:solidFill>
                  <a:srgbClr val="003A96"/>
                </a:solidFill>
                <a:ea typeface="DengXian" panose="02010600030101010101" pitchFamily="2" charset="-122"/>
              </a:rPr>
              <a:t>We conducted a randomized, phase 3 trial to further evaluate </a:t>
            </a:r>
            <a:r>
              <a:rPr lang="en-US" sz="1200" dirty="0" err="1">
                <a:solidFill>
                  <a:srgbClr val="003A96"/>
                </a:solidFill>
                <a:ea typeface="DengXian" panose="02010600030101010101" pitchFamily="2" charset="-122"/>
              </a:rPr>
              <a:t>camrelizumab</a:t>
            </a:r>
            <a:r>
              <a:rPr lang="en-US" sz="1200" dirty="0">
                <a:solidFill>
                  <a:srgbClr val="003A96"/>
                </a:solidFill>
                <a:ea typeface="DengXian" panose="02010600030101010101" pitchFamily="2" charset="-122"/>
              </a:rPr>
              <a:t> vs placebo in combination with </a:t>
            </a:r>
            <a:r>
              <a:rPr lang="en-US" sz="1200" dirty="0">
                <a:solidFill>
                  <a:srgbClr val="003A96"/>
                </a:solidFill>
                <a:latin typeface="Arial" panose="020B0604020202020204" pitchFamily="34" charset="0"/>
                <a:ea typeface="DengXian" panose="02010600030101010101" pitchFamily="2" charset="-122"/>
                <a:cs typeface="Times New Roman" panose="02020603050405020304" pitchFamily="18" charset="0"/>
              </a:rPr>
              <a:t>platinum-containing, </a:t>
            </a:r>
            <a:r>
              <a:rPr lang="en-US" sz="1200" dirty="0" err="1">
                <a:solidFill>
                  <a:srgbClr val="003A96"/>
                </a:solidFill>
                <a:latin typeface="Arial" panose="020B0604020202020204" pitchFamily="34" charset="0"/>
                <a:ea typeface="DengXian" panose="02010600030101010101" pitchFamily="2" charset="-122"/>
                <a:cs typeface="Times New Roman" panose="02020603050405020304" pitchFamily="18" charset="0"/>
              </a:rPr>
              <a:t>ddAC</a:t>
            </a:r>
            <a:r>
              <a:rPr lang="en-US" sz="1200" dirty="0">
                <a:solidFill>
                  <a:srgbClr val="003A96"/>
                </a:solidFill>
                <a:latin typeface="Arial" panose="020B0604020202020204" pitchFamily="34" charset="0"/>
                <a:ea typeface="DengXian" panose="02010600030101010101" pitchFamily="2" charset="-122"/>
                <a:cs typeface="Times New Roman" panose="02020603050405020304" pitchFamily="18" charset="0"/>
              </a:rPr>
              <a:t>-based chemo </a:t>
            </a:r>
            <a:r>
              <a:rPr lang="en-US" sz="1200" dirty="0">
                <a:solidFill>
                  <a:srgbClr val="003A96"/>
                </a:solidFill>
                <a:ea typeface="DengXian" panose="02010600030101010101" pitchFamily="2" charset="-122"/>
              </a:rPr>
              <a:t>as neoadjuvant treatment for early or locally advanced TNBC</a:t>
            </a:r>
            <a:r>
              <a:rPr lang="en-CN" sz="1200">
                <a:solidFill>
                  <a:srgbClr val="003A96"/>
                </a:solidFill>
              </a:rPr>
              <a:t> with</a:t>
            </a:r>
            <a:r>
              <a:rPr lang="zh-CN" altLang="en-US" sz="1200" dirty="0">
                <a:solidFill>
                  <a:srgbClr val="003A96"/>
                </a:solidFill>
              </a:rPr>
              <a:t> </a:t>
            </a:r>
            <a:r>
              <a:rPr lang="en-US" altLang="zh-CN" sz="1200" dirty="0">
                <a:solidFill>
                  <a:srgbClr val="003A96"/>
                </a:solidFill>
              </a:rPr>
              <a:t>any nodal status</a:t>
            </a:r>
            <a:endParaRPr lang="en-US" sz="1200" dirty="0">
              <a:solidFill>
                <a:srgbClr val="003A96"/>
              </a:solidFill>
              <a:ea typeface="DengXian" panose="02010600030101010101" pitchFamily="2" charset="-122"/>
            </a:endParaRPr>
          </a:p>
          <a:p>
            <a:endParaRPr lang="en-C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329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Published simultaneously in JAMA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9799E-08C9-9A4F-B612-E418E0FEB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715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10:30-11:20</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9799E-08C9-9A4F-B612-E418E0FEB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0363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AD3E3-510F-E74C-BC1C-663253DECF4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963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9AFE9-44A8-F54C-7A1D-82D68B60396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B65558B-1048-D824-709F-0B69919C597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3C8F197-200A-7071-2917-4EAA88948E2B}"/>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F00E35F9-5E58-468A-0D2B-AED1C6BDE7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AD3E3-510F-E74C-BC1C-663253DECF4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46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AD3E3-510F-E74C-BC1C-663253DECF4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24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70928-4884-6E0B-7BEA-223969E889A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F1B2A16-19FB-722A-DED8-D16C12C634D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BFA0B53-447A-A09A-68CC-B9B14E6C7A30}"/>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7312CDBC-FD7D-0DEB-0EC6-EC21FA7C12A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712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C88F3-4018-443B-4F23-C9B7C6E904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4794F7-312B-A443-BE46-37B444F095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5D3438-A0F3-32EE-0EDF-727996FC072D}"/>
              </a:ext>
            </a:extLst>
          </p:cNvPr>
          <p:cNvSpPr>
            <a:spLocks noGrp="1"/>
          </p:cNvSpPr>
          <p:nvPr>
            <p:ph type="body" idx="1"/>
          </p:nvPr>
        </p:nvSpPr>
        <p:spPr/>
        <p:txBody>
          <a:bodyPr/>
          <a:lstStyle/>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GS3-01: </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Circulating tumor DNA surveillance in ZEST, a randomized, phase 3, double-blind study of niraparib or placebo in patients w/ triple-negative breast cancer or HER2+ BRCA-mutated breast cancer with molecular residual disease after definitive therapy.</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PS12-09:</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Neoadjuvant pembrolizumab or placebo plus chemotherapy followed by adjuvant pembrolizumab or placebo for high-risk, early-stage triple-negative breast cancer: Overall survival and subgroup results from the phase 3 KEYNOTE-522 study.</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GS3-05:</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NSABP B-59/GBG-96-GeparDouze: A randomized double-blind phase III clinical trial of neoadjuvant chemotherapy with atezolizumab or placebo followed by adjuvant atezolizumab or placebo in patients with Stage II and III triple-negative breast cancer.</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GS3-06:</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Neoadjuvant </a:t>
            </a:r>
            <a:r>
              <a:rPr lang="en-US" sz="1800" dirty="0" err="1">
                <a:solidFill>
                  <a:srgbClr val="000000"/>
                </a:solidFill>
                <a:effectLst/>
                <a:latin typeface="Aptos" panose="020B0004020202020204" pitchFamily="34" charset="0"/>
                <a:ea typeface="Aptos" panose="020B0004020202020204" pitchFamily="34" charset="0"/>
                <a:cs typeface="Aptos" panose="020B0004020202020204" pitchFamily="34" charset="0"/>
              </a:rPr>
              <a:t>camrelizumab</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plus chemotherapy (chemo) for early or locally advanced triple-negative breast cancer (TNBC): a randomized, double-blind, phase 3 trial.</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120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RF3-02:</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Efficacy of adjuvant avelumab by PD-L1, tumor infiltrating lymphocytes and residual cancer burden in high-risk triple negative breast cancer: secondary and exploratory endpoints of the phase III A-BRAVE trial.</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120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RF3-03:</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Nivolumab + Ipilimumab (NIVO+IPI) compared to capecitabine for triple-negative breast cancer patients with residual disease after neoadjuvant chemotherapy – Final results of BreastImmune-03, a multicenter randomized open-label phase II trial.</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Given that there is less in TNBC, I can cover these two BRCA studies if ok with you:</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GS1-08:</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Association between risk-reducing surgeries and survival in young BRCA carriers with breast cancer: results from an international cohort study.</a:t>
            </a:r>
            <a:b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b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Matteo Lambertini,</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University of Genova, Genova, Italy</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GS1-09: </a:t>
            </a:r>
            <a:r>
              <a:rPr lang="en-US" sz="1800" dirty="0" err="1">
                <a:solidFill>
                  <a:srgbClr val="000000"/>
                </a:solidFill>
                <a:effectLst/>
                <a:latin typeface="Aptos" panose="020B0004020202020204" pitchFamily="34" charset="0"/>
                <a:ea typeface="Aptos" panose="020B0004020202020204" pitchFamily="34" charset="0"/>
                <a:cs typeface="Aptos" panose="020B0004020202020204" pitchFamily="34" charset="0"/>
              </a:rPr>
              <a:t>OlympiA</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Phase 3, multicenter, randomized, placebo-controlled trial of adjuvant olaparib after (neo)adjuvant chemotherapy in patients w/ germline BRCA1/BRCA2 pathogenic variants &amp; high risk HER2-negative primary breast cancer; longer term follow.</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a:extLst>
              <a:ext uri="{FF2B5EF4-FFF2-40B4-BE49-F238E27FC236}">
                <a16:creationId xmlns:a16="http://schemas.microsoft.com/office/drawing/2014/main" id="{001F3A7C-12E8-C86C-5217-9842CF45C0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9799E-08C9-9A4F-B612-E418E0FEB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6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20A46-1671-39E6-93E8-9E36A24C7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D4D5F6-2F8A-3548-7A38-092BDD2474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B824C4-2BF0-D3C2-D902-D50BBA4DFECF}"/>
              </a:ext>
            </a:extLst>
          </p:cNvPr>
          <p:cNvSpPr>
            <a:spLocks noGrp="1"/>
          </p:cNvSpPr>
          <p:nvPr>
            <p:ph type="body" idx="1"/>
          </p:nvPr>
        </p:nvSpPr>
        <p:spPr/>
        <p:txBody>
          <a:bodyPr/>
          <a:lstStyle/>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GS3-01: </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Circulating tumor DNA surveillance in ZEST, a randomized, phase 3, double-blind study of niraparib or placebo in patients w/ triple-negative breast cancer or HER2+ BRCA-mutated breast cancer with molecular residual disease after definitive therapy.</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PS12-09:</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Neoadjuvant pembrolizumab or placebo plus chemotherapy followed by adjuvant pembrolizumab or placebo for high-risk, early-stage triple-negative breast cancer: Overall survival and subgroup results from the phase 3 KEYNOTE-522 study.</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GS3-05:</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NSABP B-59/GBG-96-GeparDouze: A randomized double-blind phase III clinical trial of neoadjuvant chemotherapy with atezolizumab or placebo followed by adjuvant atezolizumab or placebo in patients with Stage II and III triple-negative breast cancer.</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GS3-06:</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Neoadjuvant </a:t>
            </a:r>
            <a:r>
              <a:rPr lang="en-US" sz="1800" dirty="0" err="1">
                <a:solidFill>
                  <a:srgbClr val="000000"/>
                </a:solidFill>
                <a:effectLst/>
                <a:latin typeface="Aptos" panose="020B0004020202020204" pitchFamily="34" charset="0"/>
                <a:ea typeface="Aptos" panose="020B0004020202020204" pitchFamily="34" charset="0"/>
                <a:cs typeface="Aptos" panose="020B0004020202020204" pitchFamily="34" charset="0"/>
              </a:rPr>
              <a:t>camrelizumab</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plus chemotherapy (chemo) for early or locally advanced triple-negative breast cancer (TNBC): a randomized, double-blind, phase 3 trial.</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120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RF3-02:</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Efficacy of adjuvant avelumab by PD-L1, tumor infiltrating lymphocytes and residual cancer burden in high-risk triple negative breast cancer: secondary and exploratory endpoints of the phase III A-BRAVE trial.</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120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RF3-03:</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Nivolumab + Ipilimumab (NIVO+IPI) compared to capecitabine for triple-negative breast cancer patients with residual disease after neoadjuvant chemotherapy – Final results of BreastImmune-03, a multicenter randomized open-label phase II trial.</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Given that there is less in TNBC, I can cover these two BRCA studies if ok with you:</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GS1-08:</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Association between risk-reducing surgeries and survival in young BRCA carriers with breast cancer: results from an international cohort study.</a:t>
            </a:r>
            <a:b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b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Matteo Lambertini,</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University of Genova, Genova, Italy</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GS1-09: </a:t>
            </a:r>
            <a:r>
              <a:rPr lang="en-US" sz="1800" dirty="0" err="1">
                <a:solidFill>
                  <a:srgbClr val="000000"/>
                </a:solidFill>
                <a:effectLst/>
                <a:latin typeface="Aptos" panose="020B0004020202020204" pitchFamily="34" charset="0"/>
                <a:ea typeface="Aptos" panose="020B0004020202020204" pitchFamily="34" charset="0"/>
                <a:cs typeface="Aptos" panose="020B0004020202020204" pitchFamily="34" charset="0"/>
              </a:rPr>
              <a:t>OlympiA</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Phase 3, multicenter, randomized, placebo-controlled trial of adjuvant olaparib after (neo)adjuvant chemotherapy in patients w/ germline BRCA1/BRCA2 pathogenic variants &amp; high risk HER2-negative primary breast cancer; longer term follow.</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a:extLst>
              <a:ext uri="{FF2B5EF4-FFF2-40B4-BE49-F238E27FC236}">
                <a16:creationId xmlns:a16="http://schemas.microsoft.com/office/drawing/2014/main" id="{04010643-AC6F-2294-65B2-7620523923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9799E-08C9-9A4F-B612-E418E0FEB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801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Breastimmune-03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9799E-08C9-9A4F-B612-E418E0FEB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909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604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9799E-08C9-9A4F-B612-E418E0FEB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5020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82EE7-F4F4-7305-87FE-5FF7B0BBA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A7A116-B97F-1408-21DC-F1921DF13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06B933-B0CC-BD2E-C376-F2CFE6A4F7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6A90E5-6860-0CA1-985E-E9083C3DFB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9799E-08C9-9A4F-B612-E418E0FEB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547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9799E-08C9-9A4F-B612-E418E0FEB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361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800"/>
              </a:spcBef>
              <a:spcAft>
                <a:spcPts val="800"/>
              </a:spcAft>
              <a:buClr>
                <a:schemeClr val="tx1">
                  <a:lumMod val="65000"/>
                  <a:lumOff val="35000"/>
                </a:schemeClr>
              </a:buClr>
            </a:pPr>
            <a:r>
              <a:rPr lang="en-US" sz="1200" dirty="0"/>
              <a:t>Following treatment for early-stage breast cancer, 20%–30% of patients will later relapse</a:t>
            </a:r>
            <a:r>
              <a:rPr lang="en-US" sz="1200" baseline="30000" dirty="0"/>
              <a:t>1,2 </a:t>
            </a:r>
          </a:p>
          <a:p>
            <a:pPr>
              <a:lnSpc>
                <a:spcPct val="110000"/>
              </a:lnSpc>
              <a:spcBef>
                <a:spcPts val="800"/>
              </a:spcBef>
              <a:spcAft>
                <a:spcPts val="800"/>
              </a:spcAft>
              <a:buClr>
                <a:schemeClr val="tx1">
                  <a:lumMod val="65000"/>
                  <a:lumOff val="35000"/>
                </a:schemeClr>
              </a:buClr>
            </a:pPr>
            <a:r>
              <a:rPr lang="en-US" sz="1200" dirty="0"/>
              <a:t>There is no standard of care available to detect molecular residual disease (MRD) and direct further therapy to prevent or defer relapse</a:t>
            </a:r>
            <a:endParaRPr lang="en-US" sz="1200" baseline="30000" dirty="0"/>
          </a:p>
          <a:p>
            <a:pPr>
              <a:lnSpc>
                <a:spcPct val="110000"/>
              </a:lnSpc>
              <a:spcBef>
                <a:spcPts val="800"/>
              </a:spcBef>
              <a:spcAft>
                <a:spcPts val="800"/>
              </a:spcAft>
              <a:buClr>
                <a:schemeClr val="tx1">
                  <a:lumMod val="65000"/>
                  <a:lumOff val="35000"/>
                </a:schemeClr>
              </a:buClr>
            </a:pPr>
            <a:r>
              <a:rPr lang="en-US" sz="1200" dirty="0" err="1"/>
              <a:t>ctDNA</a:t>
            </a:r>
            <a:r>
              <a:rPr lang="en-US" sz="1200" dirty="0"/>
              <a:t> testing in plasma may identify MRD that persists after completion of definitive therapy, with </a:t>
            </a:r>
            <a:r>
              <a:rPr lang="en-US" sz="1200" dirty="0" err="1"/>
              <a:t>ctDNA</a:t>
            </a:r>
            <a:r>
              <a:rPr lang="en-US" sz="1200" dirty="0"/>
              <a:t> detection (</a:t>
            </a:r>
            <a:r>
              <a:rPr lang="en-US" sz="1200" dirty="0" err="1"/>
              <a:t>ctDNA</a:t>
            </a:r>
            <a:r>
              <a:rPr lang="en-US" sz="1200" dirty="0"/>
              <a:t>+) associated with a high risk of future relapse</a:t>
            </a:r>
            <a:r>
              <a:rPr lang="en-US" sz="1200" baseline="30000" dirty="0"/>
              <a:t>3</a:t>
            </a:r>
          </a:p>
          <a:p>
            <a:pPr>
              <a:lnSpc>
                <a:spcPct val="110000"/>
              </a:lnSpc>
              <a:spcBef>
                <a:spcPts val="800"/>
              </a:spcBef>
              <a:spcAft>
                <a:spcPts val="800"/>
              </a:spcAft>
              <a:buClr>
                <a:schemeClr val="tx1">
                  <a:lumMod val="65000"/>
                  <a:lumOff val="35000"/>
                </a:schemeClr>
              </a:buClr>
            </a:pPr>
            <a:r>
              <a:rPr lang="en-US" sz="1200" dirty="0"/>
              <a:t>Niraparib is a highly selective PARP inhibitor licensed for the treatment of ovarian cancer</a:t>
            </a:r>
          </a:p>
          <a:p>
            <a:pPr>
              <a:lnSpc>
                <a:spcPct val="110000"/>
              </a:lnSpc>
              <a:spcBef>
                <a:spcPts val="800"/>
              </a:spcBef>
              <a:spcAft>
                <a:spcPts val="800"/>
              </a:spcAft>
              <a:buClr>
                <a:schemeClr val="tx1">
                  <a:lumMod val="65000"/>
                  <a:lumOff val="35000"/>
                </a:schemeClr>
              </a:buClr>
            </a:pPr>
            <a:r>
              <a:rPr lang="en-US" sz="1200" dirty="0"/>
              <a:t>~60% of triple negative breast cancers have homologous-recombination-repair deficiency</a:t>
            </a:r>
            <a:r>
              <a:rPr lang="en-US" sz="1200" baseline="30000" dirty="0"/>
              <a:t>4</a:t>
            </a:r>
            <a:r>
              <a:rPr lang="en-US" sz="1200" dirty="0"/>
              <a:t> </a:t>
            </a:r>
          </a:p>
          <a:p>
            <a:pPr>
              <a:lnSpc>
                <a:spcPct val="110000"/>
              </a:lnSpc>
              <a:spcBef>
                <a:spcPts val="800"/>
              </a:spcBef>
              <a:spcAft>
                <a:spcPts val="800"/>
              </a:spcAft>
              <a:buClr>
                <a:schemeClr val="tx1">
                  <a:lumMod val="65000"/>
                  <a:lumOff val="35000"/>
                </a:schemeClr>
              </a:buClr>
            </a:pPr>
            <a:r>
              <a:rPr lang="en-US" sz="1200" dirty="0"/>
              <a:t>ZEST (NCT04915755) was the first phase 3, randomized, double-blind clinical trial of </a:t>
            </a:r>
            <a:br>
              <a:rPr lang="en-US" sz="1200" dirty="0"/>
            </a:br>
            <a:r>
              <a:rPr lang="en-US" sz="1200" dirty="0"/>
              <a:t>MRD-directed therapy in breast cancer, to assess whether niraparib could improve DFS in patients who had completed treatment with </a:t>
            </a:r>
            <a:r>
              <a:rPr lang="en-US" sz="1200" dirty="0" err="1"/>
              <a:t>ctDNA</a:t>
            </a:r>
            <a:r>
              <a:rPr lang="en-US" sz="1200" dirty="0"/>
              <a:t>+ and no evidence of radiographic recurrence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0932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FED9E-9621-9473-493F-DDE7EA016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76DA3E-2D66-AF66-77E3-796145C917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7FB5AB-E3B8-9A2E-9DA3-7A1165BF9D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CDDE67-86FD-19BA-BD3B-6D5906544C1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5520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329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09114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92823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074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84095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48314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1262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598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GS3-01: </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Circulating tumor DNA surveillance in ZEST, a randomized, phase 3, double-blind study of niraparib or placebo in patients w/ triple-negative breast cancer or HER2+ BRCA-mutated breast cancer with molecular residual disease after definitive therapy.</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PS12-09:</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Neoadjuvant pembrolizumab or placebo plus chemotherapy followed by adjuvant pembrolizumab or placebo for high-risk, early-stage triple-negative breast cancer: Overall survival and subgroup results from the phase 3 KEYNOTE-522 study.</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GS3-05:</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NSABP B-59/GBG-96-GeparDouze: A randomized double-blind phase III clinical trial of neoadjuvant chemotherapy with atezolizumab or placebo followed by adjuvant atezolizumab or placebo in patients with Stage II and III triple-negative breast cancer.</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GS3-06:</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Neoadjuvant </a:t>
            </a:r>
            <a:r>
              <a:rPr lang="en-US" sz="1800" dirty="0" err="1">
                <a:solidFill>
                  <a:srgbClr val="000000"/>
                </a:solidFill>
                <a:effectLst/>
                <a:latin typeface="Aptos" panose="020B0004020202020204" pitchFamily="34" charset="0"/>
                <a:ea typeface="Aptos" panose="020B0004020202020204" pitchFamily="34" charset="0"/>
                <a:cs typeface="Aptos" panose="020B0004020202020204" pitchFamily="34" charset="0"/>
              </a:rPr>
              <a:t>camrelizumab</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plus chemotherapy (chemo) for early or locally advanced triple-negative breast cancer (TNBC): a randomized, double-blind, phase 3 trial.</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120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RF3-02:</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Efficacy of adjuvant avelumab by PD-L1, tumor infiltrating lymphocytes and residual cancer burden in high-risk triple negative breast cancer: secondary and exploratory endpoints of the phase III A-BRAVE trial.</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120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RF3-03:</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Nivolumab + Ipilimumab (NIVO+IPI) compared to capecitabine for triple-negative breast cancer patients with residual disease after neoadjuvant chemotherapy – Final results of BreastImmune-03, a multicenter randomized open-label phase II trial.</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Given that there is less in TNBC, I can cover these two BRCA studies if ok with you:</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GS1-08:</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Association between risk-reducing surgeries and survival in young BRCA carriers with breast cancer: results from an international cohort study.</a:t>
            </a:r>
            <a:b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b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Matteo Lambertini,</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University of Genova, Genova, Italy</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GS1-09: </a:t>
            </a:r>
            <a:r>
              <a:rPr lang="en-US" sz="1800" dirty="0" err="1">
                <a:solidFill>
                  <a:srgbClr val="000000"/>
                </a:solidFill>
                <a:effectLst/>
                <a:latin typeface="Aptos" panose="020B0004020202020204" pitchFamily="34" charset="0"/>
                <a:ea typeface="Aptos" panose="020B0004020202020204" pitchFamily="34" charset="0"/>
                <a:cs typeface="Aptos" panose="020B0004020202020204" pitchFamily="34" charset="0"/>
              </a:rPr>
              <a:t>OlympiA</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Phase 3, multicenter, randomized, placebo-controlled trial of adjuvant olaparib after (neo)adjuvant chemotherapy in patients w/ germline BRCA1/BRCA2 pathogenic variants &amp; high risk HER2-negative primary breast cancer; longer term follow.</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9799E-08C9-9A4F-B612-E418E0FEB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7273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6607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0217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097CA-A710-5B28-56D6-DB7A04682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579CD-33F1-F0CF-0B3D-410770C8AB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3E9A3D-2DC5-8D34-5452-493803FD9F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E85CB1-B40C-20A2-36E8-E36571D27B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9799E-08C9-9A4F-B612-E418E0FEB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4742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D50DC-1189-D679-D9B9-83D2C0937C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53A4F7-ECA3-3CA6-D1D5-3077C83FAC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8A326C-67A5-6408-02BE-23C051AA43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7A838E-BC0E-343A-3AF5-F5C81A8995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9799E-08C9-9A4F-B612-E418E0FEB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2077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1F456-C48A-E1F3-7E87-D2E9CEDF02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78C8-379C-7FE7-F3A3-6823FAE494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D2B9A1-49FE-9DB7-7AAE-E95AD43EBA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AFFE56-83A8-61CA-34B4-011C44A5DE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9799E-08C9-9A4F-B612-E418E0FEB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2220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1406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6785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9092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307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2BEA0-AE83-833E-75E3-B0882F8DE9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568580-D1A5-50A9-1478-462728CA40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A39E41-449C-ECF5-0361-B6CCE4F68E7B}"/>
              </a:ext>
            </a:extLst>
          </p:cNvPr>
          <p:cNvSpPr>
            <a:spLocks noGrp="1"/>
          </p:cNvSpPr>
          <p:nvPr>
            <p:ph type="body" idx="1"/>
          </p:nvPr>
        </p:nvSpPr>
        <p:spPr/>
        <p:txBody>
          <a:bodyPr/>
          <a:lstStyle/>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GS3-01: </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Circulating tumor DNA surveillance in ZEST, a randomized, phase 3, double-blind study of niraparib or placebo in patients w/ triple-negative breast cancer or HER2+ BRCA-mutated breast cancer with molecular residual disease after definitive therapy.</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PS12-09:</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Neoadjuvant pembrolizumab or placebo plus chemotherapy followed by adjuvant pembrolizumab or placebo for high-risk, early-stage triple-negative breast cancer: Overall survival and subgroup results from the phase 3 KEYNOTE-522 study.</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GS3-05:</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NSABP B-59/GBG-96-GeparDouze: A randomized double-blind phase III clinical trial of neoadjuvant chemotherapy with atezolizumab or placebo followed by adjuvant atezolizumab or placebo in patients with Stage II and III triple-negative breast cancer.</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GS3-06:</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Neoadjuvant </a:t>
            </a:r>
            <a:r>
              <a:rPr lang="en-US" sz="1800" dirty="0" err="1">
                <a:solidFill>
                  <a:srgbClr val="000000"/>
                </a:solidFill>
                <a:effectLst/>
                <a:latin typeface="Aptos" panose="020B0004020202020204" pitchFamily="34" charset="0"/>
                <a:ea typeface="Aptos" panose="020B0004020202020204" pitchFamily="34" charset="0"/>
                <a:cs typeface="Aptos" panose="020B0004020202020204" pitchFamily="34" charset="0"/>
              </a:rPr>
              <a:t>camrelizumab</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plus chemotherapy (chemo) for early or locally advanced triple-negative breast cancer (TNBC): a randomized, double-blind, phase 3 trial.</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120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RF3-02:</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Efficacy of adjuvant avelumab by PD-L1, tumor infiltrating lymphocytes and residual cancer burden in high-risk triple negative breast cancer: secondary and exploratory endpoints of the phase III A-BRAVE trial.</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120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RF3-03:</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Nivolumab + Ipilimumab (NIVO+IPI) compared to capecitabine for triple-negative breast cancer patients with residual disease after neoadjuvant chemotherapy – Final results of BreastImmune-03, a multicenter randomized open-label phase II trial.</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Given that there is less in TNBC, I can cover these two BRCA studies if ok with you:</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GS1-08:</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Association between risk-reducing surgeries and survival in young BRCA carriers with breast cancer: results from an international cohort study.</a:t>
            </a:r>
            <a:b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b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Matteo Lambertini,</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University of Genova, Genova, Italy</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dirty="0">
                <a:solidFill>
                  <a:srgbClr val="000000"/>
                </a:solidFill>
                <a:effectLst/>
                <a:latin typeface="Aptos" panose="020B0004020202020204" pitchFamily="34" charset="0"/>
                <a:ea typeface="Aptos" panose="020B0004020202020204" pitchFamily="34" charset="0"/>
                <a:cs typeface="Aptos" panose="020B0004020202020204" pitchFamily="34" charset="0"/>
              </a:rPr>
              <a:t>GS1-09: </a:t>
            </a:r>
            <a:r>
              <a:rPr lang="en-US" sz="1800" dirty="0" err="1">
                <a:solidFill>
                  <a:srgbClr val="000000"/>
                </a:solidFill>
                <a:effectLst/>
                <a:latin typeface="Aptos" panose="020B0004020202020204" pitchFamily="34" charset="0"/>
                <a:ea typeface="Aptos" panose="020B0004020202020204" pitchFamily="34" charset="0"/>
                <a:cs typeface="Aptos" panose="020B0004020202020204" pitchFamily="34" charset="0"/>
              </a:rPr>
              <a:t>OlympiA</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 Phase 3, multicenter, randomized, placebo-controlled trial of adjuvant olaparib after (neo)adjuvant chemotherapy in patients w/ germline BRCA1/BRCA2 pathogenic variants &amp; high risk HER2-negative primary breast cancer; longer term follow.</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a:extLst>
              <a:ext uri="{FF2B5EF4-FFF2-40B4-BE49-F238E27FC236}">
                <a16:creationId xmlns:a16="http://schemas.microsoft.com/office/drawing/2014/main" id="{904030A9-CFB6-662B-511B-ED7C03E24F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9799E-08C9-9A4F-B612-E418E0FEB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3666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1928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3840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40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4000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5363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54235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3262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6040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5309C-9EED-2AA3-DE82-844D96C6EF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F790D1-7AD8-BA55-D191-6ABECED155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BB9B9E-4105-3295-C2B1-EA41FBDEC011}"/>
              </a:ext>
            </a:extLst>
          </p:cNvPr>
          <p:cNvSpPr>
            <a:spLocks noGrp="1"/>
          </p:cNvSpPr>
          <p:nvPr>
            <p:ph type="body" idx="1"/>
          </p:nvPr>
        </p:nvSpPr>
        <p:spPr/>
        <p:txBody>
          <a:bodyPr/>
          <a:lstStyle/>
          <a:p>
            <a:r>
              <a:rPr lang="en-US" dirty="0"/>
              <a:t>Finally I would like to </a:t>
            </a:r>
            <a:r>
              <a:rPr lang="en-US" dirty="0" err="1"/>
              <a:t>thakn</a:t>
            </a:r>
            <a:r>
              <a:rPr lang="en-US" dirty="0"/>
              <a:t> my colleagues xxx for their thoughts and invaluable discussions.</a:t>
            </a:r>
          </a:p>
        </p:txBody>
      </p:sp>
      <p:sp>
        <p:nvSpPr>
          <p:cNvPr id="4" name="Slide Number Placeholder 3">
            <a:extLst>
              <a:ext uri="{FF2B5EF4-FFF2-40B4-BE49-F238E27FC236}">
                <a16:creationId xmlns:a16="http://schemas.microsoft.com/office/drawing/2014/main" id="{2C8654D9-1153-D63A-2DCE-309D90C998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565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start, just wanted to set the stage about what we will hear in the first half of this talk. </a:t>
            </a:r>
          </a:p>
          <a:p>
            <a:endParaRPr lang="en-US" dirty="0"/>
          </a:p>
          <a:p>
            <a:r>
              <a:rPr lang="en-US" dirty="0"/>
              <a:t>And this is that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342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399E-5CA7-8981-011A-D0D08B1BB2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B42847-4300-C58F-3F9C-604089745C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CE7223-4EA8-6572-BEE9-202B42D42975}"/>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u="none" strike="noStrike" dirty="0">
                <a:solidFill>
                  <a:srgbClr val="333333"/>
                </a:solidFill>
                <a:effectLst/>
                <a:latin typeface="Merriweather" panose="020F0502020204030204" pitchFamily="34" charset="0"/>
              </a:rPr>
              <a:t>Regardless of PD-L1 expression</a:t>
            </a:r>
            <a:r>
              <a:rPr lang="en-US" b="0" i="0" u="none" strike="noStrike" dirty="0">
                <a:solidFill>
                  <a:srgbClr val="333333"/>
                </a:solidFill>
                <a:effectLst/>
                <a:latin typeface="Merriweather" pitchFamily="2" charset="77"/>
              </a:rPr>
              <a:t>, more patients in the pembrolizumab arm achieved pathologic complete response: 64.8% vs 51.2% for placebo, representing an absolute difference of 13.6% (</a:t>
            </a:r>
            <a:r>
              <a:rPr lang="en-US" b="0" i="1" u="none" strike="noStrike" dirty="0">
                <a:solidFill>
                  <a:srgbClr val="333333"/>
                </a:solidFill>
                <a:effectLst/>
                <a:latin typeface="Merriweather" pitchFamily="2" charset="77"/>
              </a:rPr>
              <a:t>P</a:t>
            </a:r>
            <a:r>
              <a:rPr lang="en-US" b="0" i="0" u="none" strike="noStrike" dirty="0">
                <a:solidFill>
                  <a:srgbClr val="333333"/>
                </a:solidFill>
                <a:effectLst/>
                <a:latin typeface="Merriweather" pitchFamily="2" charset="77"/>
              </a:rPr>
              <a:t> = .00055), which Dr. Schmid called “statistically significant and clinically meaningful.”</a:t>
            </a:r>
            <a:endParaRPr lang="en-US" b="0" i="0" u="none" strike="noStrike" dirty="0">
              <a:solidFill>
                <a:srgbClr val="212121"/>
              </a:solidFill>
              <a:effectLst/>
              <a:latin typeface="BlinkMacSystemFon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212121"/>
              </a:solidFill>
              <a:effectLst/>
              <a:latin typeface="BlinkMacSystemFon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BlinkMacSystemFont"/>
              </a:rPr>
              <a:t>With a median follow-up of 75.1 months, the EFS…</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BlinkMacSystemFont"/>
              </a:rPr>
              <a:t>The estimated overall survival at 60 months was 86.6% (95% confidence interval [CI], 84.0 to 88.8) in the pembrolizumab-chemotherapy group, as compared with 81.7% (95% CI, 77.5 to 85.2) in the placebo-chemotherapy group (P = 0.002). Adverse events were consistent with the established safety profiles of pembrolizumab and chemotherapy.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212121"/>
              </a:solidFill>
              <a:effectLst/>
              <a:latin typeface="BlinkMacSystemFon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u="none" strike="noStrike" dirty="0">
                <a:solidFill>
                  <a:srgbClr val="474747"/>
                </a:solidFill>
                <a:effectLst/>
                <a:latin typeface="Helvetica Neue" panose="02000503000000020004" pitchFamily="2" charset="0"/>
              </a:rPr>
              <a:t>This means the addition of immune therapy reduced the risk of death by 34%</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expected, the use of chemoimmunotherapy was associated with increased risk of immune mediated adverse events.</a:t>
            </a:r>
          </a:p>
          <a:p>
            <a:endParaRPr lang="en-US" dirty="0"/>
          </a:p>
        </p:txBody>
      </p:sp>
      <p:sp>
        <p:nvSpPr>
          <p:cNvPr id="4" name="Slide Number Placeholder 3">
            <a:extLst>
              <a:ext uri="{FF2B5EF4-FFF2-40B4-BE49-F238E27FC236}">
                <a16:creationId xmlns:a16="http://schemas.microsoft.com/office/drawing/2014/main" id="{BA0DE92C-D286-035D-FC5C-0A75345FAE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356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BE0E2-8D30-7469-D242-C7A93BE016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50498F-9A97-B054-CE37-432BE8114C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306FB7-0550-6D20-2784-296850D28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FAEB50-0BAE-9FE5-2D29-06F14BC9C6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9799E-08C9-9A4F-B612-E418E0FEB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416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9799E-08C9-9A4F-B612-E418E0FEB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64780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5" Type="http://schemas.openxmlformats.org/officeDocument/2006/relationships/image" Target="../media/image22.png"/><Relationship Id="rId4" Type="http://schemas.openxmlformats.org/officeDocument/2006/relationships/image" Target="../media/image18.png"/></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Master" Target="../slideMasters/slideMaster6.xml"/><Relationship Id="rId4" Type="http://schemas.openxmlformats.org/officeDocument/2006/relationships/image" Target="../media/image27.sv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 Id="rId4" Type="http://schemas.openxmlformats.org/officeDocument/2006/relationships/image" Target="../media/image31.jpe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Master" Target="../slideMasters/slideMaster6.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5.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5.emf"/></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5.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5.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5.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C8A2DB1-9736-4261-8C7F-C4522612CAD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E4F6AAF0-20D6-4D5A-B74F-517768076464}"/>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4"/>
          </a:solidFill>
          <a:ln w="12821" cap="flat">
            <a:noFill/>
            <a:prstDash val="solid"/>
            <a:miter/>
          </a:ln>
        </p:spPr>
        <p:txBody>
          <a:bodyPr rtlCol="0" anchor="ctr"/>
          <a:lstStyle/>
          <a:p>
            <a:endParaRPr lang="en-US" sz="1351"/>
          </a:p>
        </p:txBody>
      </p:sp>
      <p:sp>
        <p:nvSpPr>
          <p:cNvPr id="11" name="Graphic 13">
            <a:extLst>
              <a:ext uri="{FF2B5EF4-FFF2-40B4-BE49-F238E27FC236}">
                <a16:creationId xmlns:a16="http://schemas.microsoft.com/office/drawing/2014/main" id="{252929D8-8E6C-4089-B3B0-DBF775EB5EAC}"/>
              </a:ext>
            </a:extLst>
          </p:cNvPr>
          <p:cNvSpPr/>
          <p:nvPr userDrawn="1"/>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i="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US-XXXXX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1863002225"/>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0" name="Graphic 12">
            <a:extLst>
              <a:ext uri="{FF2B5EF4-FFF2-40B4-BE49-F238E27FC236}">
                <a16:creationId xmlns:a16="http://schemas.microsoft.com/office/drawing/2014/main" id="{AE921252-C7BF-4491-AC94-DAE14D177126}"/>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1" name="Graphic 12">
            <a:extLst>
              <a:ext uri="{FF2B5EF4-FFF2-40B4-BE49-F238E27FC236}">
                <a16:creationId xmlns:a16="http://schemas.microsoft.com/office/drawing/2014/main" id="{4CD5D533-1AD0-4275-8B6D-08C8213DFA47}"/>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8" name="Graphic 7">
            <a:extLst>
              <a:ext uri="{FF2B5EF4-FFF2-40B4-BE49-F238E27FC236}">
                <a16:creationId xmlns:a16="http://schemas.microsoft.com/office/drawing/2014/main" id="{77D22B65-10AF-4448-9EB8-66E552365E49}"/>
              </a:ext>
            </a:extLst>
          </p:cNvPr>
          <p:cNvSpPr/>
          <p:nvPr userDrawn="1"/>
        </p:nvSpPr>
        <p:spPr>
          <a:xfrm>
            <a:off x="10414003" y="-10215"/>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bg2">
              <a:alpha val="90000"/>
            </a:schemeClr>
          </a:solidFill>
          <a:ln w="9525"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 name="Group 3">
            <a:extLst>
              <a:ext uri="{FF2B5EF4-FFF2-40B4-BE49-F238E27FC236}">
                <a16:creationId xmlns:a16="http://schemas.microsoft.com/office/drawing/2014/main" id="{5FB16867-CB47-4050-A1FB-BCC31A45957A}"/>
              </a:ext>
            </a:extLst>
          </p:cNvPr>
          <p:cNvGrpSpPr/>
          <p:nvPr userDrawn="1"/>
        </p:nvGrpSpPr>
        <p:grpSpPr>
          <a:xfrm>
            <a:off x="10770538" y="107919"/>
            <a:ext cx="1275417" cy="469940"/>
            <a:chOff x="10770536" y="107917"/>
            <a:chExt cx="1275417" cy="469940"/>
          </a:xfrm>
        </p:grpSpPr>
        <p:pic>
          <p:nvPicPr>
            <p:cNvPr id="9" name="Picture 8">
              <a:extLst>
                <a:ext uri="{FF2B5EF4-FFF2-40B4-BE49-F238E27FC236}">
                  <a16:creationId xmlns:a16="http://schemas.microsoft.com/office/drawing/2014/main" id="{E08DF6E7-2CBC-460A-A7E9-BE6972A3E9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70536" y="107945"/>
              <a:ext cx="1275417" cy="469912"/>
            </a:xfrm>
            <a:prstGeom prst="rect">
              <a:avLst/>
            </a:prstGeom>
          </p:spPr>
        </p:pic>
        <p:pic>
          <p:nvPicPr>
            <p:cNvPr id="12" name="Picture 11" descr="LYNPARZA_Tablets 150mg_ALT.eps">
              <a:extLst>
                <a:ext uri="{FF2B5EF4-FFF2-40B4-BE49-F238E27FC236}">
                  <a16:creationId xmlns:a16="http://schemas.microsoft.com/office/drawing/2014/main" id="{F795FBF8-EBA3-415D-835C-B2F5C8103B28}"/>
                </a:ext>
              </a:extLst>
            </p:cNvPr>
            <p:cNvPicPr>
              <a:picLocks/>
            </p:cNvPicPr>
            <p:nvPr userDrawn="1"/>
          </p:nvPicPr>
          <p:blipFill rotWithShape="1">
            <a:blip r:embed="rId3" cstate="email">
              <a:extLst>
                <a:ext uri="{28A0092B-C50C-407E-A947-70E740481C1C}">
                  <a14:useLocalDpi xmlns:a14="http://schemas.microsoft.com/office/drawing/2010/main"/>
                </a:ext>
              </a:extLst>
            </a:blip>
            <a:srcRect l="-1" r="87121" b="41537"/>
            <a:stretch/>
          </p:blipFill>
          <p:spPr>
            <a:xfrm>
              <a:off x="10795871" y="107917"/>
              <a:ext cx="172168" cy="339758"/>
            </a:xfrm>
            <a:prstGeom prst="parallelogram">
              <a:avLst>
                <a:gd name="adj" fmla="val 8402"/>
              </a:avLst>
            </a:prstGeom>
          </p:spPr>
        </p:pic>
      </p:grpSp>
      <p:sp>
        <p:nvSpPr>
          <p:cNvPr id="13" name="Text Placeholder 9">
            <a:extLst>
              <a:ext uri="{FF2B5EF4-FFF2-40B4-BE49-F238E27FC236}">
                <a16:creationId xmlns:a16="http://schemas.microsoft.com/office/drawing/2014/main" id="{156C91E5-C2C1-4BBC-AB62-8A915E0856BC}"/>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4" name="TextBox 13">
            <a:extLst>
              <a:ext uri="{FF2B5EF4-FFF2-40B4-BE49-F238E27FC236}">
                <a16:creationId xmlns:a16="http://schemas.microsoft.com/office/drawing/2014/main" id="{77D36FE3-8BC4-4105-96A8-6E2A02E8BE2E}"/>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9313778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2_UNBRANDED_Title Slid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E19D48E-FB28-49AD-881B-5A605E5CB98A}"/>
              </a:ext>
            </a:extLst>
          </p:cNvPr>
          <p:cNvGrpSpPr/>
          <p:nvPr userDrawn="1"/>
        </p:nvGrpSpPr>
        <p:grpSpPr>
          <a:xfrm>
            <a:off x="-8621" y="1493039"/>
            <a:ext cx="12200621" cy="3871927"/>
            <a:chOff x="-8621" y="2017148"/>
            <a:chExt cx="12200621" cy="3871927"/>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017148"/>
              <a:ext cx="12192000" cy="37413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2017148"/>
              <a:ext cx="11284405" cy="3741300"/>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6" y="2147776"/>
              <a:ext cx="11445878" cy="3741299"/>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alpha val="91000"/>
              </a:schemeClr>
            </a:solidFill>
            <a:ln w="12821" cap="flat">
              <a:noFill/>
              <a:prstDash val="solid"/>
              <a:miter/>
            </a:ln>
          </p:spPr>
          <p:txBody>
            <a:bodyPr rtlCol="0" anchor="ctr"/>
            <a:lstStyle/>
            <a:p>
              <a:endParaRPr lang="en-US" sz="1351"/>
            </a:p>
          </p:txBody>
        </p:sp>
      </p:gr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528212" y="6405045"/>
            <a:ext cx="999162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800" dirty="0">
              <a:solidFill>
                <a:schemeClr val="tx1"/>
              </a:solidFill>
            </a:endParaRPr>
          </a:p>
        </p:txBody>
      </p:sp>
      <p:pic>
        <p:nvPicPr>
          <p:cNvPr id="5" name="Picture 4" descr="A picture containing text, clipart&#10;&#10;Description automatically generated">
            <a:extLst>
              <a:ext uri="{FF2B5EF4-FFF2-40B4-BE49-F238E27FC236}">
                <a16:creationId xmlns:a16="http://schemas.microsoft.com/office/drawing/2014/main" id="{5DF17C87-5303-4052-A113-E0A1AD728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1" name="TextBox 10">
            <a:extLst>
              <a:ext uri="{FF2B5EF4-FFF2-40B4-BE49-F238E27FC236}">
                <a16:creationId xmlns:a16="http://schemas.microsoft.com/office/drawing/2014/main" id="{C04CC4D1-F453-42D6-B0AE-9BC98DEF9943}"/>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971720651"/>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UNBRANDED_Title and Conten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F0B610-C814-4B6A-88B9-2AFCB2205DC6}"/>
              </a:ext>
            </a:extLst>
          </p:cNvPr>
          <p:cNvSpPr/>
          <p:nvPr userDrawn="1"/>
        </p:nvSpPr>
        <p:spPr>
          <a:xfrm>
            <a:off x="9359902" y="5872164"/>
            <a:ext cx="2832100" cy="945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FCC50B"/>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1">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picture containing text, clipart&#10;&#10;Description automatically generated">
            <a:extLst>
              <a:ext uri="{FF2B5EF4-FFF2-40B4-BE49-F238E27FC236}">
                <a16:creationId xmlns:a16="http://schemas.microsoft.com/office/drawing/2014/main" id="{B696AFCF-BF21-4555-A721-7CA436202A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1" name="Text Placeholder 9">
            <a:extLst>
              <a:ext uri="{FF2B5EF4-FFF2-40B4-BE49-F238E27FC236}">
                <a16:creationId xmlns:a16="http://schemas.microsoft.com/office/drawing/2014/main" id="{197EB929-AB8F-44C0-ADF7-3CDAAFBD5A55}"/>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2" name="TextBox 11">
            <a:extLst>
              <a:ext uri="{FF2B5EF4-FFF2-40B4-BE49-F238E27FC236}">
                <a16:creationId xmlns:a16="http://schemas.microsoft.com/office/drawing/2014/main" id="{F7FE6A8C-EDB2-48F0-95ED-EC3BC8907889}"/>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5681941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maint_Title Only">
    <p:spTree>
      <p:nvGrpSpPr>
        <p:cNvPr id="1" name=""/>
        <p:cNvGrpSpPr/>
        <p:nvPr/>
      </p:nvGrpSpPr>
      <p:grpSpPr>
        <a:xfrm>
          <a:off x="0" y="0"/>
          <a:ext cx="0" cy="0"/>
          <a:chOff x="0" y="0"/>
          <a:chExt cx="0" cy="0"/>
        </a:xfrm>
      </p:grpSpPr>
      <p:sp>
        <p:nvSpPr>
          <p:cNvPr id="10" name="Graphic 12">
            <a:extLst>
              <a:ext uri="{FF2B5EF4-FFF2-40B4-BE49-F238E27FC236}">
                <a16:creationId xmlns:a16="http://schemas.microsoft.com/office/drawing/2014/main" id="{AE921252-C7BF-4491-AC94-DAE14D177126}"/>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1" name="Graphic 12">
            <a:extLst>
              <a:ext uri="{FF2B5EF4-FFF2-40B4-BE49-F238E27FC236}">
                <a16:creationId xmlns:a16="http://schemas.microsoft.com/office/drawing/2014/main" id="{4CD5D533-1AD0-4275-8B6D-08C8213DFA47}"/>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8" name="Graphic 7">
            <a:extLst>
              <a:ext uri="{FF2B5EF4-FFF2-40B4-BE49-F238E27FC236}">
                <a16:creationId xmlns:a16="http://schemas.microsoft.com/office/drawing/2014/main" id="{77D22B65-10AF-4448-9EB8-66E552365E49}"/>
              </a:ext>
            </a:extLst>
          </p:cNvPr>
          <p:cNvSpPr/>
          <p:nvPr userDrawn="1"/>
        </p:nvSpPr>
        <p:spPr>
          <a:xfrm>
            <a:off x="10414003" y="-10215"/>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bg2">
              <a:alpha val="90000"/>
            </a:schemeClr>
          </a:solidFill>
          <a:ln w="9525"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grpSp>
        <p:nvGrpSpPr>
          <p:cNvPr id="4" name="Group 3">
            <a:extLst>
              <a:ext uri="{FF2B5EF4-FFF2-40B4-BE49-F238E27FC236}">
                <a16:creationId xmlns:a16="http://schemas.microsoft.com/office/drawing/2014/main" id="{5FB16867-CB47-4050-A1FB-BCC31A45957A}"/>
              </a:ext>
            </a:extLst>
          </p:cNvPr>
          <p:cNvGrpSpPr/>
          <p:nvPr userDrawn="1"/>
        </p:nvGrpSpPr>
        <p:grpSpPr>
          <a:xfrm>
            <a:off x="10770538" y="107919"/>
            <a:ext cx="1275417" cy="469940"/>
            <a:chOff x="10770536" y="107917"/>
            <a:chExt cx="1275417" cy="469940"/>
          </a:xfrm>
        </p:grpSpPr>
        <p:pic>
          <p:nvPicPr>
            <p:cNvPr id="9" name="Picture 8">
              <a:extLst>
                <a:ext uri="{FF2B5EF4-FFF2-40B4-BE49-F238E27FC236}">
                  <a16:creationId xmlns:a16="http://schemas.microsoft.com/office/drawing/2014/main" id="{E08DF6E7-2CBC-460A-A7E9-BE6972A3E9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70536" y="107945"/>
              <a:ext cx="1275417" cy="469912"/>
            </a:xfrm>
            <a:prstGeom prst="rect">
              <a:avLst/>
            </a:prstGeom>
          </p:spPr>
        </p:pic>
        <p:pic>
          <p:nvPicPr>
            <p:cNvPr id="12" name="Picture 11" descr="LYNPARZA_Tablets 150mg_ALT.eps">
              <a:extLst>
                <a:ext uri="{FF2B5EF4-FFF2-40B4-BE49-F238E27FC236}">
                  <a16:creationId xmlns:a16="http://schemas.microsoft.com/office/drawing/2014/main" id="{F795FBF8-EBA3-415D-835C-B2F5C8103B28}"/>
                </a:ext>
              </a:extLst>
            </p:cNvPr>
            <p:cNvPicPr>
              <a:picLocks/>
            </p:cNvPicPr>
            <p:nvPr userDrawn="1"/>
          </p:nvPicPr>
          <p:blipFill rotWithShape="1">
            <a:blip r:embed="rId3" cstate="email">
              <a:extLst>
                <a:ext uri="{28A0092B-C50C-407E-A947-70E740481C1C}">
                  <a14:useLocalDpi xmlns:a14="http://schemas.microsoft.com/office/drawing/2010/main"/>
                </a:ext>
              </a:extLst>
            </a:blip>
            <a:srcRect l="-1" r="87121" b="41537"/>
            <a:stretch/>
          </p:blipFill>
          <p:spPr>
            <a:xfrm>
              <a:off x="10795871" y="107917"/>
              <a:ext cx="172168" cy="339758"/>
            </a:xfrm>
            <a:prstGeom prst="parallelogram">
              <a:avLst>
                <a:gd name="adj" fmla="val 8402"/>
              </a:avLst>
            </a:prstGeom>
          </p:spPr>
        </p:pic>
      </p:grpSp>
      <p:sp>
        <p:nvSpPr>
          <p:cNvPr id="13" name="Text Placeholder 6">
            <a:extLst>
              <a:ext uri="{FF2B5EF4-FFF2-40B4-BE49-F238E27FC236}">
                <a16:creationId xmlns:a16="http://schemas.microsoft.com/office/drawing/2014/main" id="{9A07BB81-283F-4394-AC08-6B30BAB4E495}"/>
              </a:ext>
            </a:extLst>
          </p:cNvPr>
          <p:cNvSpPr>
            <a:spLocks noGrp="1"/>
          </p:cNvSpPr>
          <p:nvPr>
            <p:ph type="body" sz="quarter" idx="13"/>
          </p:nvPr>
        </p:nvSpPr>
        <p:spPr>
          <a:xfrm>
            <a:off x="495302" y="6594853"/>
            <a:ext cx="10383839" cy="263149"/>
          </a:xfrm>
        </p:spPr>
        <p:txBody>
          <a:bodyPr bIns="91440" anchor="b">
            <a:noAutofit/>
          </a:bodyPr>
          <a:lstStyle>
            <a:lvl1pPr marL="0" indent="0">
              <a:lnSpc>
                <a:spcPct val="90000"/>
              </a:lnSpc>
              <a:spcBef>
                <a:spcPts val="0"/>
              </a:spcBef>
              <a:buNone/>
              <a:defRPr sz="900"/>
            </a:lvl1pPr>
            <a:lvl2pPr marL="457189" indent="0">
              <a:buNone/>
              <a:defRPr/>
            </a:lvl2pPr>
          </a:lstStyle>
          <a:p>
            <a:pPr lvl="0"/>
            <a:r>
              <a:rPr lang="en-US" dirty="0"/>
              <a:t>Click to edit Master text styles</a:t>
            </a:r>
          </a:p>
        </p:txBody>
      </p:sp>
      <p:sp>
        <p:nvSpPr>
          <p:cNvPr id="14" name="TextBox 13">
            <a:extLst>
              <a:ext uri="{FF2B5EF4-FFF2-40B4-BE49-F238E27FC236}">
                <a16:creationId xmlns:a16="http://schemas.microsoft.com/office/drawing/2014/main" id="{AAF5C798-96AB-4597-A079-0225A4130BC3}"/>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5865150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7" name="Text Placeholder 6">
            <a:extLst>
              <a:ext uri="{FF2B5EF4-FFF2-40B4-BE49-F238E27FC236}">
                <a16:creationId xmlns:a16="http://schemas.microsoft.com/office/drawing/2014/main" id="{DF367BC4-79B2-42D8-A784-0B5ACC605C1B}"/>
              </a:ext>
            </a:extLst>
          </p:cNvPr>
          <p:cNvSpPr>
            <a:spLocks noGrp="1"/>
          </p:cNvSpPr>
          <p:nvPr>
            <p:ph type="body" sz="quarter" idx="13"/>
          </p:nvPr>
        </p:nvSpPr>
        <p:spPr>
          <a:xfrm>
            <a:off x="495302" y="6594853"/>
            <a:ext cx="10383839" cy="263149"/>
          </a:xfrm>
        </p:spPr>
        <p:txBody>
          <a:bodyPr bIns="91440" anchor="b">
            <a:noAutofit/>
          </a:bodyPr>
          <a:lstStyle>
            <a:lvl1pPr marL="0" indent="0">
              <a:lnSpc>
                <a:spcPct val="90000"/>
              </a:lnSpc>
              <a:spcBef>
                <a:spcPts val="0"/>
              </a:spcBef>
              <a:buNone/>
              <a:defRPr sz="900"/>
            </a:lvl1pPr>
            <a:lvl2pPr marL="457189" indent="0">
              <a:buNone/>
              <a:defRPr/>
            </a:lvl2pPr>
          </a:lstStyle>
          <a:p>
            <a:pPr lvl="0"/>
            <a:r>
              <a:rPr lang="en-US" dirty="0"/>
              <a:t>Click to edit Master text styles</a:t>
            </a:r>
          </a:p>
        </p:txBody>
      </p:sp>
      <p:sp>
        <p:nvSpPr>
          <p:cNvPr id="5" name="TextBox 4">
            <a:extLst>
              <a:ext uri="{FF2B5EF4-FFF2-40B4-BE49-F238E27FC236}">
                <a16:creationId xmlns:a16="http://schemas.microsoft.com/office/drawing/2014/main" id="{4015252B-713F-4C4E-9B53-B28F9F059BDF}"/>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6886389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AF9DCC"/>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FD86886-A04E-420F-B2D5-3A3D064C4112}"/>
              </a:ext>
            </a:extLst>
          </p:cNvPr>
          <p:cNvSpPr>
            <a:spLocks noGrp="1"/>
          </p:cNvSpPr>
          <p:nvPr>
            <p:ph type="ftr" sz="quarter" idx="13"/>
          </p:nvPr>
        </p:nvSpPr>
        <p:spPr/>
        <p:txBody>
          <a:bodyPr/>
          <a:lstStyle/>
          <a:p>
            <a:endParaRPr lang="en-US"/>
          </a:p>
        </p:txBody>
      </p:sp>
      <p:sp>
        <p:nvSpPr>
          <p:cNvPr id="10" name="TextBox 9">
            <a:extLst>
              <a:ext uri="{FF2B5EF4-FFF2-40B4-BE49-F238E27FC236}">
                <a16:creationId xmlns:a16="http://schemas.microsoft.com/office/drawing/2014/main" id="{CE3AB1E1-1126-4870-BB77-7E8E3997FC63}"/>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40637172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16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rgbClr val="AF9DCC">
              <a:alpha val="91000"/>
            </a:srgb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rgbClr val="634F83"/>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rgbClr val="AF9DCC"/>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517423024"/>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7" y="192000"/>
            <a:ext cx="11687535" cy="672000"/>
          </a:xfrm>
          <a:prstGeom prst="rect">
            <a:avLst/>
          </a:prstGeom>
        </p:spPr>
        <p:txBody>
          <a:bodyPr vert="horz"/>
          <a:lstStyle>
            <a:lvl1pPr algn="l">
              <a:lnSpc>
                <a:spcPct val="100000"/>
              </a:lnSpc>
              <a:defRPr sz="3200" b="1" baseline="0">
                <a:solidFill>
                  <a:srgbClr val="830051"/>
                </a:solidFill>
                <a:latin typeface="Arial" pitchFamily="34" charset="0"/>
                <a:cs typeface="Arial" pitchFamily="34" charset="0"/>
              </a:defRPr>
            </a:lvl1pPr>
          </a:lstStyle>
          <a:p>
            <a:r>
              <a:rPr lang="en-GB" noProof="0" dirty="0"/>
              <a:t>Click to add title</a:t>
            </a:r>
          </a:p>
        </p:txBody>
      </p:sp>
      <p:sp>
        <p:nvSpPr>
          <p:cNvPr id="6" name="Slide Number Placeholder 5"/>
          <p:cNvSpPr>
            <a:spLocks noGrp="1"/>
          </p:cNvSpPr>
          <p:nvPr>
            <p:ph type="sldNum" sz="quarter" idx="4"/>
          </p:nvPr>
        </p:nvSpPr>
        <p:spPr>
          <a:xfrm>
            <a:off x="424500" y="6462340"/>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sp>
        <p:nvSpPr>
          <p:cNvPr id="7" name="Content Placeholder 2"/>
          <p:cNvSpPr>
            <a:spLocks noGrp="1"/>
          </p:cNvSpPr>
          <p:nvPr>
            <p:ph idx="16" hasCustomPrompt="1"/>
          </p:nvPr>
        </p:nvSpPr>
        <p:spPr>
          <a:xfrm>
            <a:off x="316800" y="1645920"/>
            <a:ext cx="9408000" cy="2157984"/>
          </a:xfrm>
          <a:prstGeom prst="rect">
            <a:avLst/>
          </a:prstGeom>
        </p:spPr>
        <p:txBody>
          <a:bodyPr/>
          <a:lstStyle>
            <a:lvl1pPr marL="239983" indent="-239983">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47" indent="-239983">
              <a:lnSpc>
                <a:spcPct val="100000"/>
              </a:lnSpc>
              <a:spcBef>
                <a:spcPts val="0"/>
              </a:spcBef>
              <a:defRPr sz="24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38" indent="-239983">
              <a:defRPr sz="1867">
                <a:latin typeface="Arial" pitchFamily="34" charset="0"/>
                <a:cs typeface="Arial" pitchFamily="34" charset="0"/>
              </a:defRPr>
            </a:lvl4pPr>
            <a:lvl5pPr marL="830338">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8051968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424500" y="6462340"/>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7ED44835-E50A-49AD-814F-430E95D5AF0F}" type="slidenum">
              <a:rPr lang="en-US" smtClean="0"/>
              <a:t>‹#›</a:t>
            </a:fld>
            <a:endParaRPr lang="en-US"/>
          </a:p>
        </p:txBody>
      </p:sp>
      <p:sp>
        <p:nvSpPr>
          <p:cNvPr id="6" name="Title 8"/>
          <p:cNvSpPr>
            <a:spLocks noGrp="1"/>
          </p:cNvSpPr>
          <p:nvPr>
            <p:ph type="title" hasCustomPrompt="1"/>
          </p:nvPr>
        </p:nvSpPr>
        <p:spPr>
          <a:xfrm>
            <a:off x="316087" y="192000"/>
            <a:ext cx="11687535" cy="672000"/>
          </a:xfrm>
          <a:prstGeom prst="rect">
            <a:avLst/>
          </a:prstGeom>
        </p:spPr>
        <p:txBody>
          <a:bodyPr vert="horz"/>
          <a:lstStyle>
            <a:lvl1pPr algn="l" defTabSz="60955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21265490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Blank - 1 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A5B899-06FF-0649-A5E1-1E6B81132265}"/>
              </a:ext>
            </a:extLst>
          </p:cNvPr>
          <p:cNvSpPr>
            <a:spLocks noGrp="1"/>
          </p:cNvSpPr>
          <p:nvPr>
            <p:ph type="ftr" sz="quarter" idx="10"/>
          </p:nvPr>
        </p:nvSpPr>
        <p:spPr/>
        <p:txBody>
          <a:bodyPr/>
          <a:lstStyle/>
          <a:p>
            <a:endParaRPr lang="en-US"/>
          </a:p>
        </p:txBody>
      </p:sp>
      <p:sp>
        <p:nvSpPr>
          <p:cNvPr id="5" name="Title 4">
            <a:extLst>
              <a:ext uri="{FF2B5EF4-FFF2-40B4-BE49-F238E27FC236}">
                <a16:creationId xmlns:a16="http://schemas.microsoft.com/office/drawing/2014/main" id="{5CB4152D-D86B-044C-A6A9-63DD50381CE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1236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2C718-7089-4603-886B-74F865777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63E522-7A80-4E1A-A415-89792ED2A30C}"/>
              </a:ext>
            </a:extLst>
          </p:cNvPr>
          <p:cNvSpPr>
            <a:spLocks noGrp="1"/>
          </p:cNvSpPr>
          <p:nvPr>
            <p:ph type="dt" sz="half" idx="10"/>
          </p:nvPr>
        </p:nvSpPr>
        <p:spPr/>
        <p:txBody>
          <a:bodyPr/>
          <a:lstStyle/>
          <a:p>
            <a:fld id="{8C5008E3-A095-4754-9D9F-BFF8A952114F}" type="datetime1">
              <a:rPr lang="en-US" smtClean="0">
                <a:solidFill>
                  <a:prstClr val="black">
                    <a:tint val="75000"/>
                  </a:prstClr>
                </a:solidFill>
              </a:rPr>
              <a:t>1/25/2025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AD1C049-6034-415B-A0F5-B47407F715C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BD91082-2EC7-4205-B386-8EDC9325AFF4}"/>
              </a:ext>
            </a:extLst>
          </p:cNvPr>
          <p:cNvSpPr>
            <a:spLocks noGrp="1"/>
          </p:cNvSpPr>
          <p:nvPr>
            <p:ph type="sldNum" sz="quarter" idx="12"/>
          </p:nvPr>
        </p:nvSpPr>
        <p:spPr/>
        <p:txBody>
          <a:bodyPr/>
          <a:lstStyle/>
          <a:p>
            <a:fld id="{1E46E3A2-11F3-4A48-BE37-A939CCD77F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3175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Graphic 12">
            <a:extLst>
              <a:ext uri="{FF2B5EF4-FFF2-40B4-BE49-F238E27FC236}">
                <a16:creationId xmlns:a16="http://schemas.microsoft.com/office/drawing/2014/main" id="{478FDF49-9307-41C1-99B6-693EA1DF999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0" name="Graphic 12">
            <a:extLst>
              <a:ext uri="{FF2B5EF4-FFF2-40B4-BE49-F238E27FC236}">
                <a16:creationId xmlns:a16="http://schemas.microsoft.com/office/drawing/2014/main" id="{899971D2-1653-4CA7-BDD6-4CB87A30F70E}"/>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Graphic 7">
            <a:extLst>
              <a:ext uri="{FF2B5EF4-FFF2-40B4-BE49-F238E27FC236}">
                <a16:creationId xmlns:a16="http://schemas.microsoft.com/office/drawing/2014/main" id="{77D22B65-10AF-4448-9EB8-66E552365E49}"/>
              </a:ext>
            </a:extLst>
          </p:cNvPr>
          <p:cNvSpPr/>
          <p:nvPr userDrawn="1"/>
        </p:nvSpPr>
        <p:spPr>
          <a:xfrm>
            <a:off x="10414003" y="-10215"/>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bg2">
              <a:alpha val="90000"/>
            </a:schemeClr>
          </a:solidFill>
          <a:ln w="9525" cap="flat">
            <a:noFill/>
            <a:prstDash val="solid"/>
            <a:miter/>
          </a:ln>
        </p:spPr>
        <p:txBody>
          <a:bodyPr rtlCol="0" anchor="ctr"/>
          <a:lstStyle/>
          <a:p>
            <a:endParaRPr lang="en-US" sz="1351"/>
          </a:p>
        </p:txBody>
      </p:sp>
      <p:pic>
        <p:nvPicPr>
          <p:cNvPr id="7" name="Picture 6">
            <a:extLst>
              <a:ext uri="{FF2B5EF4-FFF2-40B4-BE49-F238E27FC236}">
                <a16:creationId xmlns:a16="http://schemas.microsoft.com/office/drawing/2014/main" id="{807AF23D-BD73-41A0-890A-AAEAB24A9D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9978" y="135327"/>
            <a:ext cx="1274351" cy="444622"/>
          </a:xfrm>
          <a:prstGeom prst="rect">
            <a:avLst/>
          </a:prstGeom>
        </p:spPr>
      </p:pic>
      <p:sp>
        <p:nvSpPr>
          <p:cNvPr id="11" name="Text Placeholder 9">
            <a:extLst>
              <a:ext uri="{FF2B5EF4-FFF2-40B4-BE49-F238E27FC236}">
                <a16:creationId xmlns:a16="http://schemas.microsoft.com/office/drawing/2014/main" id="{095E3B9E-984A-4A56-AB55-3108576D7F6A}"/>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2" name="TextBox 11">
            <a:extLst>
              <a:ext uri="{FF2B5EF4-FFF2-40B4-BE49-F238E27FC236}">
                <a16:creationId xmlns:a16="http://schemas.microsoft.com/office/drawing/2014/main" id="{A3B45438-7039-48CA-9443-F5EF5A0DFB76}"/>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692439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solidFill>
          <a:schemeClr val="tx2"/>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361267" y="2856593"/>
            <a:ext cx="8559800" cy="1362075"/>
          </a:xfrm>
        </p:spPr>
        <p:txBody>
          <a:bodyPr anchor="t">
            <a:noAutofit/>
          </a:bodyPr>
          <a:lstStyle>
            <a:lvl1pPr algn="l">
              <a:defRPr sz="2800" b="0" cap="none" baseline="0"/>
            </a:lvl1pPr>
          </a:lstStyle>
          <a:p>
            <a:r>
              <a:rPr lang="en-US" dirty="0"/>
              <a:t>Click to edit Master title style</a:t>
            </a:r>
          </a:p>
        </p:txBody>
      </p:sp>
      <p:sp>
        <p:nvSpPr>
          <p:cNvPr id="3" name="Text Placeholder 2"/>
          <p:cNvSpPr>
            <a:spLocks noGrp="1"/>
          </p:cNvSpPr>
          <p:nvPr>
            <p:ph type="body" idx="1"/>
          </p:nvPr>
        </p:nvSpPr>
        <p:spPr>
          <a:xfrm>
            <a:off x="3361267" y="1356406"/>
            <a:ext cx="8559800" cy="1500187"/>
          </a:xfrm>
        </p:spPr>
        <p:txBody>
          <a:bodyPr anchor="b">
            <a:noAutofit/>
          </a:bodyPr>
          <a:lstStyle>
            <a:lvl1pPr marL="0" indent="0">
              <a:lnSpc>
                <a:spcPct val="90000"/>
              </a:lnSpc>
              <a:buNone/>
              <a:defRPr sz="4000">
                <a:solidFill>
                  <a:srgbClr val="A1BE4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10" name="Picture 9" descr="LYNPARZA_Tablets 150mg_ALT.eps"/>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9537290" y="5410201"/>
            <a:ext cx="2187197" cy="950890"/>
          </a:xfrm>
          <a:prstGeom prst="rect">
            <a:avLst/>
          </a:prstGeom>
        </p:spPr>
      </p:pic>
      <p:sp>
        <p:nvSpPr>
          <p:cNvPr id="6" name="Slide Number Placeholder 5"/>
          <p:cNvSpPr>
            <a:spLocks noGrp="1"/>
          </p:cNvSpPr>
          <p:nvPr>
            <p:ph type="sldNum" sz="quarter" idx="12"/>
          </p:nvPr>
        </p:nvSpPr>
        <p:spPr/>
        <p:txBody>
          <a:bodyPr/>
          <a:lstStyle/>
          <a:p>
            <a:fld id="{F1EA5AB6-293F-491D-A3F2-68594311D61F}" type="slidenum">
              <a:rPr lang="en-US" smtClean="0">
                <a:solidFill>
                  <a:prstClr val="black">
                    <a:tint val="75000"/>
                  </a:prstClr>
                </a:solidFill>
              </a:rPr>
              <a:pPr/>
              <a:t>‹#›</a:t>
            </a:fld>
            <a:endParaRPr lang="en-US" dirty="0">
              <a:solidFill>
                <a:prstClr val="black">
                  <a:tint val="75000"/>
                </a:prstClr>
              </a:solidFill>
            </a:endParaRPr>
          </a:p>
        </p:txBody>
      </p:sp>
      <p:pic>
        <p:nvPicPr>
          <p:cNvPr id="11" name="Picture 10">
            <a:extLst>
              <a:ext uri="{FF2B5EF4-FFF2-40B4-BE49-F238E27FC236}">
                <a16:creationId xmlns:a16="http://schemas.microsoft.com/office/drawing/2014/main" id="{FDFE1CEB-7CE1-42EC-B045-8C9EC60ECA25}"/>
              </a:ext>
            </a:extLst>
          </p:cNvPr>
          <p:cNvPicPr>
            <a:picLocks/>
          </p:cNvPicPr>
          <p:nvPr userDrawn="1"/>
        </p:nvPicPr>
        <p:blipFill rotWithShape="1">
          <a:blip r:embed="rId4" cstate="email">
            <a:extLst>
              <a:ext uri="{28A0092B-C50C-407E-A947-70E740481C1C}">
                <a14:useLocalDpi xmlns:a14="http://schemas.microsoft.com/office/drawing/2010/main"/>
              </a:ext>
            </a:extLst>
          </a:blip>
          <a:srcRect t="1918" r="5206" b="1380"/>
          <a:stretch/>
        </p:blipFill>
        <p:spPr>
          <a:xfrm flipH="1">
            <a:off x="-1" y="0"/>
            <a:ext cx="3296092" cy="6858000"/>
          </a:xfrm>
          <a:prstGeom prst="rect">
            <a:avLst/>
          </a:prstGeom>
        </p:spPr>
      </p:pic>
      <p:sp>
        <p:nvSpPr>
          <p:cNvPr id="13" name="Footer Placeholder 4">
            <a:extLst>
              <a:ext uri="{FF2B5EF4-FFF2-40B4-BE49-F238E27FC236}">
                <a16:creationId xmlns:a16="http://schemas.microsoft.com/office/drawing/2014/main" id="{52A65A30-F59C-41E0-96DC-60ACD6AA763C}"/>
              </a:ext>
            </a:extLst>
          </p:cNvPr>
          <p:cNvSpPr txBox="1">
            <a:spLocks/>
          </p:cNvSpPr>
          <p:nvPr userDrawn="1"/>
        </p:nvSpPr>
        <p:spPr>
          <a:xfrm>
            <a:off x="3933265" y="6568889"/>
            <a:ext cx="6237277" cy="159716"/>
          </a:xfrm>
          <a:prstGeom prst="rect">
            <a:avLst/>
          </a:prstGeom>
        </p:spPr>
        <p:txBody>
          <a:bodyPr vert="horz" lIns="91440" tIns="45720" rIns="91440" bIns="45720"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dirty="0">
                <a:solidFill>
                  <a:schemeClr val="bg1"/>
                </a:solidFill>
              </a:rPr>
              <a:t>LYNPARZA is a registered trademark of the AstraZeneca group of companies. ©2021 AstraZeneca. All rights reserved. US-53716 Last Updated 5/21</a:t>
            </a:r>
          </a:p>
        </p:txBody>
      </p:sp>
    </p:spTree>
    <p:extLst>
      <p:ext uri="{BB962C8B-B14F-4D97-AF65-F5344CB8AC3E}">
        <p14:creationId xmlns:p14="http://schemas.microsoft.com/office/powerpoint/2010/main" val="3513252045"/>
      </p:ext>
    </p:extLst>
  </p:cSld>
  <p:clrMapOvr>
    <a:masterClrMapping/>
  </p:clrMapOvr>
  <p:extLst>
    <p:ext uri="{DCECCB84-F9BA-43D5-87BE-67443E8EF086}">
      <p15:sldGuideLst xmlns:p15="http://schemas.microsoft.com/office/powerpoint/2012/main">
        <p15:guide id="1" orient="horz" pos="2160">
          <p15:clr>
            <a:srgbClr val="FBAE40"/>
          </p15:clr>
        </p15:guide>
        <p15:guide id="2" pos="416">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1EA5AB6-293F-491D-A3F2-68594311D61F}" type="slidenum">
              <a:rPr lang="en-US" smtClean="0">
                <a:solidFill>
                  <a:prstClr val="black"/>
                </a:solidFill>
              </a:rPr>
              <a:pPr/>
              <a:t>‹#›</a:t>
            </a:fld>
            <a:endParaRPr lang="en-US" dirty="0">
              <a:solidFill>
                <a:prstClr val="black"/>
              </a:solidFill>
            </a:endParaRPr>
          </a:p>
        </p:txBody>
      </p:sp>
      <p:pic>
        <p:nvPicPr>
          <p:cNvPr id="8" name="Picture 7" descr="LYNPARZA_Tablets 150mg_RGB.eps">
            <a:extLst>
              <a:ext uri="{FF2B5EF4-FFF2-40B4-BE49-F238E27FC236}">
                <a16:creationId xmlns:a16="http://schemas.microsoft.com/office/drawing/2014/main" id="{B8DD65A0-FC01-4377-A832-6060E5F5107C}"/>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10204466" y="6075365"/>
            <a:ext cx="1464063" cy="650729"/>
          </a:xfrm>
          <a:prstGeom prst="rect">
            <a:avLst/>
          </a:prstGeom>
        </p:spPr>
      </p:pic>
    </p:spTree>
    <p:extLst>
      <p:ext uri="{BB962C8B-B14F-4D97-AF65-F5344CB8AC3E}">
        <p14:creationId xmlns:p14="http://schemas.microsoft.com/office/powerpoint/2010/main" val="14310810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NO LOGO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1EA5AB6-293F-491D-A3F2-68594311D61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694705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NO LOGO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1EA5AB6-293F-491D-A3F2-68594311D61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899847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Discuss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21734" y="1346201"/>
            <a:ext cx="11345333" cy="3849914"/>
          </a:xfrm>
        </p:spPr>
        <p:txBody>
          <a:bodyPr anchor="ctr" anchorCtr="0">
            <a:normAutofit/>
          </a:bodyPr>
          <a:lstStyle>
            <a:lvl1pPr marL="0" indent="0" algn="ctr">
              <a:lnSpc>
                <a:spcPct val="90000"/>
              </a:lnSpc>
              <a:buNone/>
              <a:defRPr sz="3600"/>
            </a:lvl1pPr>
          </a:lstStyle>
          <a:p>
            <a:pPr lvl="0"/>
            <a:r>
              <a:rPr lang="en-US" dirty="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1EA5AB6-293F-491D-A3F2-68594311D61F}" type="slidenum">
              <a:rPr lang="en-US" smtClean="0">
                <a:solidFill>
                  <a:prstClr val="black">
                    <a:tint val="75000"/>
                  </a:prstClr>
                </a:solidFill>
              </a:rPr>
              <a:pPr/>
              <a:t>‹#›</a:t>
            </a:fld>
            <a:endParaRPr lang="en-US" dirty="0">
              <a:solidFill>
                <a:prstClr val="black">
                  <a:tint val="75000"/>
                </a:prstClr>
              </a:solidFill>
            </a:endParaRPr>
          </a:p>
        </p:txBody>
      </p:sp>
      <p:sp>
        <p:nvSpPr>
          <p:cNvPr id="7" name="Footer Placeholder 4"/>
          <p:cNvSpPr>
            <a:spLocks noGrp="1"/>
          </p:cNvSpPr>
          <p:nvPr>
            <p:ph type="ftr" sz="quarter" idx="3"/>
          </p:nvPr>
        </p:nvSpPr>
        <p:spPr>
          <a:xfrm>
            <a:off x="2133595" y="6633818"/>
            <a:ext cx="7924800" cy="213609"/>
          </a:xfrm>
          <a:prstGeom prst="rect">
            <a:avLst/>
          </a:prstGeom>
        </p:spPr>
        <p:txBody>
          <a:bodyPr vert="horz" lIns="91440" tIns="45720" rIns="91440" bIns="45720" rtlCol="0" anchor="ctr" anchorCtr="0"/>
          <a:lstStyle>
            <a:lvl1pPr algn="ctr">
              <a:defRPr sz="700">
                <a:solidFill>
                  <a:schemeClr val="tx1">
                    <a:lumMod val="65000"/>
                    <a:lumOff val="35000"/>
                  </a:schemeClr>
                </a:solidFill>
              </a:defRPr>
            </a:lvl1pPr>
          </a:lstStyle>
          <a:p>
            <a:endParaRPr lang="en-US" dirty="0">
              <a:solidFill>
                <a:prstClr val="black">
                  <a:lumMod val="65000"/>
                  <a:lumOff val="35000"/>
                </a:prstClr>
              </a:solidFill>
            </a:endParaRPr>
          </a:p>
        </p:txBody>
      </p:sp>
      <p:sp>
        <p:nvSpPr>
          <p:cNvPr id="5" name="Rectangle 4"/>
          <p:cNvSpPr/>
          <p:nvPr userDrawn="1"/>
        </p:nvSpPr>
        <p:spPr>
          <a:xfrm>
            <a:off x="0" y="1"/>
            <a:ext cx="12192000" cy="126274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 name="Rectangle 9"/>
          <p:cNvSpPr/>
          <p:nvPr userDrawn="1"/>
        </p:nvSpPr>
        <p:spPr>
          <a:xfrm>
            <a:off x="0" y="1117601"/>
            <a:ext cx="12192000" cy="145142"/>
          </a:xfrm>
          <a:prstGeom prst="rect">
            <a:avLst/>
          </a:prstGeom>
          <a:solidFill>
            <a:srgbClr val="5424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1" name="Rectangle 10"/>
          <p:cNvSpPr/>
          <p:nvPr userDrawn="1"/>
        </p:nvSpPr>
        <p:spPr>
          <a:xfrm>
            <a:off x="0" y="5297715"/>
            <a:ext cx="12192000" cy="156028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2" name="Rectangle 11"/>
          <p:cNvSpPr/>
          <p:nvPr userDrawn="1"/>
        </p:nvSpPr>
        <p:spPr>
          <a:xfrm>
            <a:off x="0" y="5297715"/>
            <a:ext cx="12192000" cy="145142"/>
          </a:xfrm>
          <a:prstGeom prst="rect">
            <a:avLst/>
          </a:prstGeom>
          <a:solidFill>
            <a:srgbClr val="5424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41540039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825" y="0"/>
            <a:ext cx="11084664" cy="1143000"/>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F1EA5AB6-293F-491D-A3F2-68594311D61F}" type="slidenum">
              <a:rPr lang="en-US" smtClean="0">
                <a:solidFill>
                  <a:prstClr val="black"/>
                </a:solidFill>
              </a:rPr>
              <a:pPr/>
              <a:t>‹#›</a:t>
            </a:fld>
            <a:endParaRPr lang="en-US" dirty="0">
              <a:solidFill>
                <a:prstClr val="black"/>
              </a:solidFill>
            </a:endParaRPr>
          </a:p>
        </p:txBody>
      </p:sp>
      <p:pic>
        <p:nvPicPr>
          <p:cNvPr id="7" name="Picture 6" descr="LYNPARZA_Tablets 150mg_RGB.eps">
            <a:extLst>
              <a:ext uri="{FF2B5EF4-FFF2-40B4-BE49-F238E27FC236}">
                <a16:creationId xmlns:a16="http://schemas.microsoft.com/office/drawing/2014/main" id="{59AAE8FD-DCE1-42DB-A2B1-114383E6E11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10204466" y="6075365"/>
            <a:ext cx="1464063" cy="650729"/>
          </a:xfrm>
          <a:prstGeom prst="rect">
            <a:avLst/>
          </a:prstGeom>
        </p:spPr>
      </p:pic>
    </p:spTree>
    <p:extLst>
      <p:ext uri="{BB962C8B-B14F-4D97-AF65-F5344CB8AC3E}">
        <p14:creationId xmlns:p14="http://schemas.microsoft.com/office/powerpoint/2010/main" val="23299946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NO HELIX">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4D5E49E-52AD-4055-A96B-DC9E5A51F2D3}"/>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
            <a:ext cx="121920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F1EA5AB6-293F-491D-A3F2-68594311D61F}" type="slidenum">
              <a:rPr lang="en-US" smtClean="0">
                <a:solidFill>
                  <a:prstClr val="black"/>
                </a:solidFill>
              </a:rPr>
              <a:pPr/>
              <a:t>‹#›</a:t>
            </a:fld>
            <a:endParaRPr lang="en-US" dirty="0">
              <a:solidFill>
                <a:prstClr val="black"/>
              </a:solidFill>
            </a:endParaRPr>
          </a:p>
        </p:txBody>
      </p:sp>
      <p:pic>
        <p:nvPicPr>
          <p:cNvPr id="7" name="Picture 6" descr="LYNPARZA_Tablets 150mg_RGB.eps">
            <a:extLst>
              <a:ext uri="{FF2B5EF4-FFF2-40B4-BE49-F238E27FC236}">
                <a16:creationId xmlns:a16="http://schemas.microsoft.com/office/drawing/2014/main" id="{59AAE8FD-DCE1-42DB-A2B1-114383E6E118}"/>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204466" y="6075365"/>
            <a:ext cx="1464063" cy="650729"/>
          </a:xfrm>
          <a:prstGeom prst="rect">
            <a:avLst/>
          </a:prstGeom>
        </p:spPr>
      </p:pic>
    </p:spTree>
    <p:extLst>
      <p:ext uri="{BB962C8B-B14F-4D97-AF65-F5344CB8AC3E}">
        <p14:creationId xmlns:p14="http://schemas.microsoft.com/office/powerpoint/2010/main" val="38950531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F364A-640E-4F4E-82A5-F897D2BE1BA2}"/>
              </a:ext>
            </a:extLst>
          </p:cNvPr>
          <p:cNvSpPr>
            <a:spLocks noGrp="1"/>
          </p:cNvSpPr>
          <p:nvPr>
            <p:ph type="ctrTitle"/>
          </p:nvPr>
        </p:nvSpPr>
        <p:spPr>
          <a:xfrm>
            <a:off x="1408175" y="1814945"/>
            <a:ext cx="7805098" cy="2021076"/>
          </a:xfrm>
        </p:spPr>
        <p:txBody>
          <a:bodyPr anchor="b"/>
          <a:lstStyle>
            <a:lvl1pPr algn="l">
              <a:defRPr sz="42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96B58808-244F-CE43-A36A-80C715D110A8}"/>
              </a:ext>
            </a:extLst>
          </p:cNvPr>
          <p:cNvSpPr>
            <a:spLocks noGrp="1"/>
          </p:cNvSpPr>
          <p:nvPr>
            <p:ph type="subTitle" idx="1"/>
          </p:nvPr>
        </p:nvSpPr>
        <p:spPr>
          <a:xfrm>
            <a:off x="1408175" y="3920836"/>
            <a:ext cx="7805098" cy="609600"/>
          </a:xfrm>
        </p:spPr>
        <p:txBody>
          <a:bodyPr/>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9">
            <a:extLst>
              <a:ext uri="{FF2B5EF4-FFF2-40B4-BE49-F238E27FC236}">
                <a16:creationId xmlns:a16="http://schemas.microsoft.com/office/drawing/2014/main" id="{08CA48E5-769D-0AB1-3AFC-567FBB4F1AE2}"/>
              </a:ext>
            </a:extLst>
          </p:cNvPr>
          <p:cNvSpPr>
            <a:spLocks noGrp="1"/>
          </p:cNvSpPr>
          <p:nvPr>
            <p:ph type="body" sz="quarter" idx="13"/>
          </p:nvPr>
        </p:nvSpPr>
        <p:spPr>
          <a:xfrm>
            <a:off x="1408175" y="4598508"/>
            <a:ext cx="7805098" cy="483855"/>
          </a:xfrm>
        </p:spPr>
        <p:txBody>
          <a:bodyPr/>
          <a:lstStyle>
            <a:lvl1pPr>
              <a:defRPr sz="1400" b="1">
                <a:solidFill>
                  <a:schemeClr val="bg1"/>
                </a:solidFill>
              </a:defRPr>
            </a:lvl1pPr>
            <a:lvl2pPr>
              <a:defRPr sz="1400" b="1">
                <a:solidFill>
                  <a:schemeClr val="bg1"/>
                </a:solidFill>
              </a:defRPr>
            </a:lvl2pPr>
          </a:lstStyle>
          <a:p>
            <a:pPr lvl="0"/>
            <a:r>
              <a:rPr lang="en-US"/>
              <a:t>Click to edit Master text styles</a:t>
            </a:r>
          </a:p>
        </p:txBody>
      </p:sp>
      <p:sp>
        <p:nvSpPr>
          <p:cNvPr id="11" name="Text Placeholder 9">
            <a:extLst>
              <a:ext uri="{FF2B5EF4-FFF2-40B4-BE49-F238E27FC236}">
                <a16:creationId xmlns:a16="http://schemas.microsoft.com/office/drawing/2014/main" id="{6138A350-5128-0BB1-E583-677B0C3653A7}"/>
              </a:ext>
            </a:extLst>
          </p:cNvPr>
          <p:cNvSpPr>
            <a:spLocks noGrp="1"/>
          </p:cNvSpPr>
          <p:nvPr>
            <p:ph type="body" sz="quarter" idx="14" hasCustomPrompt="1"/>
          </p:nvPr>
        </p:nvSpPr>
        <p:spPr>
          <a:xfrm>
            <a:off x="9509759" y="1247352"/>
            <a:ext cx="1526103" cy="483855"/>
          </a:xfrm>
        </p:spPr>
        <p:txBody>
          <a:bodyPr anchor="b"/>
          <a:lstStyle>
            <a:lvl1pPr>
              <a:defRPr sz="1400" b="1">
                <a:solidFill>
                  <a:schemeClr val="bg1"/>
                </a:solidFill>
              </a:defRPr>
            </a:lvl1pPr>
            <a:lvl2pPr>
              <a:defRPr sz="1400" b="1">
                <a:solidFill>
                  <a:schemeClr val="bg1"/>
                </a:solidFill>
              </a:defRPr>
            </a:lvl2pPr>
          </a:lstStyle>
          <a:p>
            <a:pPr lvl="0"/>
            <a:r>
              <a:rPr lang="en-US"/>
              <a:t>Date goes here</a:t>
            </a:r>
          </a:p>
        </p:txBody>
      </p:sp>
      <p:pic>
        <p:nvPicPr>
          <p:cNvPr id="15" name="Picture 14">
            <a:extLst>
              <a:ext uri="{FF2B5EF4-FFF2-40B4-BE49-F238E27FC236}">
                <a16:creationId xmlns:a16="http://schemas.microsoft.com/office/drawing/2014/main" id="{A4D81E08-863D-368A-6E35-E1928F51E8E5}"/>
              </a:ext>
            </a:extLst>
          </p:cNvPr>
          <p:cNvPicPr>
            <a:picLocks noChangeAspect="1"/>
          </p:cNvPicPr>
          <p:nvPr userDrawn="1"/>
        </p:nvPicPr>
        <p:blipFill>
          <a:blip r:embed="rId3"/>
          <a:stretch>
            <a:fillRect/>
          </a:stretch>
        </p:blipFill>
        <p:spPr>
          <a:xfrm>
            <a:off x="5213350" y="3073400"/>
            <a:ext cx="0" cy="0"/>
          </a:xfrm>
          <a:prstGeom prst="rect">
            <a:avLst/>
          </a:prstGeom>
        </p:spPr>
      </p:pic>
      <p:pic>
        <p:nvPicPr>
          <p:cNvPr id="5" name="Picture 4" descr="A yellow triangle shaped object&#10;&#10;Description automatically generated with medium confidence">
            <a:extLst>
              <a:ext uri="{FF2B5EF4-FFF2-40B4-BE49-F238E27FC236}">
                <a16:creationId xmlns:a16="http://schemas.microsoft.com/office/drawing/2014/main" id="{9D0E8FE3-443B-E70C-B40E-BF83D1CA05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00608" y="193838"/>
            <a:ext cx="344428" cy="417398"/>
          </a:xfrm>
          <a:prstGeom prst="rect">
            <a:avLst/>
          </a:prstGeom>
        </p:spPr>
      </p:pic>
      <p:pic>
        <p:nvPicPr>
          <p:cNvPr id="4" name="Picture 3">
            <a:extLst>
              <a:ext uri="{FF2B5EF4-FFF2-40B4-BE49-F238E27FC236}">
                <a16:creationId xmlns:a16="http://schemas.microsoft.com/office/drawing/2014/main" id="{052A679E-CF19-5E59-97C4-1E020B5752B7}"/>
              </a:ext>
            </a:extLst>
          </p:cNvPr>
          <p:cNvPicPr>
            <a:picLocks noChangeAspect="1"/>
          </p:cNvPicPr>
          <p:nvPr userDrawn="1"/>
        </p:nvPicPr>
        <p:blipFill>
          <a:blip r:embed="rId5"/>
          <a:srcRect l="3" r="3"/>
          <a:stretch/>
        </p:blipFill>
        <p:spPr>
          <a:xfrm>
            <a:off x="9969500" y="5715423"/>
            <a:ext cx="1764030" cy="711200"/>
          </a:xfrm>
          <a:prstGeom prst="rect">
            <a:avLst/>
          </a:prstGeom>
        </p:spPr>
      </p:pic>
    </p:spTree>
    <p:extLst>
      <p:ext uri="{BB962C8B-B14F-4D97-AF65-F5344CB8AC3E}">
        <p14:creationId xmlns:p14="http://schemas.microsoft.com/office/powerpoint/2010/main" val="22512972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B20F4BE-3220-814F-663F-F13803BDC219}"/>
              </a:ext>
            </a:extLst>
          </p:cNvPr>
          <p:cNvSpPr>
            <a:spLocks noGrp="1"/>
          </p:cNvSpPr>
          <p:nvPr>
            <p:ph type="ctrTitle"/>
          </p:nvPr>
        </p:nvSpPr>
        <p:spPr>
          <a:xfrm>
            <a:off x="1408175" y="1814945"/>
            <a:ext cx="7805098" cy="2021076"/>
          </a:xfrm>
        </p:spPr>
        <p:txBody>
          <a:bodyPr anchor="b"/>
          <a:lstStyle>
            <a:lvl1pPr algn="l">
              <a:defRPr sz="4200">
                <a:solidFill>
                  <a:schemeClr val="tx2"/>
                </a:solidFill>
              </a:defRPr>
            </a:lvl1pPr>
          </a:lstStyle>
          <a:p>
            <a:r>
              <a:rPr lang="en-US"/>
              <a:t>Click to edit Master title style</a:t>
            </a:r>
          </a:p>
        </p:txBody>
      </p:sp>
      <p:sp>
        <p:nvSpPr>
          <p:cNvPr id="7" name="Subtitle 2">
            <a:extLst>
              <a:ext uri="{FF2B5EF4-FFF2-40B4-BE49-F238E27FC236}">
                <a16:creationId xmlns:a16="http://schemas.microsoft.com/office/drawing/2014/main" id="{04EFF322-290B-83F5-7BA3-9E344CC48411}"/>
              </a:ext>
            </a:extLst>
          </p:cNvPr>
          <p:cNvSpPr>
            <a:spLocks noGrp="1"/>
          </p:cNvSpPr>
          <p:nvPr>
            <p:ph type="subTitle" idx="1"/>
          </p:nvPr>
        </p:nvSpPr>
        <p:spPr>
          <a:xfrm>
            <a:off x="1408175" y="3920836"/>
            <a:ext cx="7805098" cy="609600"/>
          </a:xfrm>
        </p:spPr>
        <p:txBody>
          <a:bodyPr/>
          <a:lstStyle>
            <a:lvl1pPr marL="0" indent="0" algn="l">
              <a:buNone/>
              <a:defRPr sz="18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171879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Alt 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B20F4BE-3220-814F-663F-F13803BDC219}"/>
              </a:ext>
            </a:extLst>
          </p:cNvPr>
          <p:cNvSpPr>
            <a:spLocks noGrp="1"/>
          </p:cNvSpPr>
          <p:nvPr>
            <p:ph type="ctrTitle"/>
          </p:nvPr>
        </p:nvSpPr>
        <p:spPr>
          <a:xfrm>
            <a:off x="1408175" y="1814945"/>
            <a:ext cx="7805098" cy="2021076"/>
          </a:xfrm>
        </p:spPr>
        <p:txBody>
          <a:bodyPr anchor="b"/>
          <a:lstStyle>
            <a:lvl1pPr algn="l">
              <a:defRPr sz="4200">
                <a:solidFill>
                  <a:schemeClr val="tx2"/>
                </a:solidFill>
              </a:defRPr>
            </a:lvl1pPr>
          </a:lstStyle>
          <a:p>
            <a:r>
              <a:rPr lang="en-US"/>
              <a:t>Click to edit Master title style</a:t>
            </a:r>
          </a:p>
        </p:txBody>
      </p:sp>
      <p:sp>
        <p:nvSpPr>
          <p:cNvPr id="7" name="Subtitle 2">
            <a:extLst>
              <a:ext uri="{FF2B5EF4-FFF2-40B4-BE49-F238E27FC236}">
                <a16:creationId xmlns:a16="http://schemas.microsoft.com/office/drawing/2014/main" id="{04EFF322-290B-83F5-7BA3-9E344CC48411}"/>
              </a:ext>
            </a:extLst>
          </p:cNvPr>
          <p:cNvSpPr>
            <a:spLocks noGrp="1"/>
          </p:cNvSpPr>
          <p:nvPr>
            <p:ph type="subTitle" idx="1"/>
          </p:nvPr>
        </p:nvSpPr>
        <p:spPr>
          <a:xfrm>
            <a:off x="1408175" y="3920836"/>
            <a:ext cx="7805098" cy="609600"/>
          </a:xfrm>
        </p:spPr>
        <p:txBody>
          <a:bodyPr/>
          <a:lstStyle>
            <a:lvl1pPr marL="0" indent="0" algn="l">
              <a:buNone/>
              <a:defRPr sz="18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2" descr="A yellow triangle shaped object&#10;&#10;Description automatically generated with medium confidence">
            <a:extLst>
              <a:ext uri="{FF2B5EF4-FFF2-40B4-BE49-F238E27FC236}">
                <a16:creationId xmlns:a16="http://schemas.microsoft.com/office/drawing/2014/main" id="{D66230B3-F97A-3AA8-0266-53E59DED59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00608" y="193838"/>
            <a:ext cx="344428" cy="417398"/>
          </a:xfrm>
          <a:prstGeom prst="rect">
            <a:avLst/>
          </a:prstGeom>
        </p:spPr>
      </p:pic>
      <p:pic>
        <p:nvPicPr>
          <p:cNvPr id="2" name="Picture 1">
            <a:extLst>
              <a:ext uri="{FF2B5EF4-FFF2-40B4-BE49-F238E27FC236}">
                <a16:creationId xmlns:a16="http://schemas.microsoft.com/office/drawing/2014/main" id="{9F4D4A73-70CD-AFB1-4F4E-D7B3A6147D4D}"/>
              </a:ext>
            </a:extLst>
          </p:cNvPr>
          <p:cNvPicPr>
            <a:picLocks noChangeAspect="1"/>
          </p:cNvPicPr>
          <p:nvPr userDrawn="1"/>
        </p:nvPicPr>
        <p:blipFill>
          <a:blip r:embed="rId4"/>
          <a:srcRect t="348" b="348"/>
          <a:stretch/>
        </p:blipFill>
        <p:spPr>
          <a:xfrm>
            <a:off x="10855842" y="6323250"/>
            <a:ext cx="1189194" cy="476074"/>
          </a:xfrm>
          <a:prstGeom prst="rect">
            <a:avLst/>
          </a:prstGeom>
        </p:spPr>
      </p:pic>
    </p:spTree>
    <p:extLst>
      <p:ext uri="{BB962C8B-B14F-4D97-AF65-F5344CB8AC3E}">
        <p14:creationId xmlns:p14="http://schemas.microsoft.com/office/powerpoint/2010/main" val="2158227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9" name="Graphic 12">
            <a:extLst>
              <a:ext uri="{FF2B5EF4-FFF2-40B4-BE49-F238E27FC236}">
                <a16:creationId xmlns:a16="http://schemas.microsoft.com/office/drawing/2014/main" id="{478FDF49-9307-41C1-99B6-693EA1DF999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0" name="Graphic 12">
            <a:extLst>
              <a:ext uri="{FF2B5EF4-FFF2-40B4-BE49-F238E27FC236}">
                <a16:creationId xmlns:a16="http://schemas.microsoft.com/office/drawing/2014/main" id="{899971D2-1653-4CA7-BDD6-4CB87A30F70E}"/>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Graphic 7">
            <a:extLst>
              <a:ext uri="{FF2B5EF4-FFF2-40B4-BE49-F238E27FC236}">
                <a16:creationId xmlns:a16="http://schemas.microsoft.com/office/drawing/2014/main" id="{77D22B65-10AF-4448-9EB8-66E552365E49}"/>
              </a:ext>
            </a:extLst>
          </p:cNvPr>
          <p:cNvSpPr/>
          <p:nvPr userDrawn="1"/>
        </p:nvSpPr>
        <p:spPr>
          <a:xfrm>
            <a:off x="10414003" y="-10215"/>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tx2">
              <a:lumMod val="50000"/>
              <a:alpha val="90000"/>
            </a:schemeClr>
          </a:solidFill>
          <a:ln w="9525" cap="flat">
            <a:noFill/>
            <a:prstDash val="solid"/>
            <a:miter/>
          </a:ln>
        </p:spPr>
        <p:txBody>
          <a:bodyPr rtlCol="0" anchor="ctr"/>
          <a:lstStyle/>
          <a:p>
            <a:endParaRPr lang="en-US" sz="1351"/>
          </a:p>
        </p:txBody>
      </p:sp>
      <p:pic>
        <p:nvPicPr>
          <p:cNvPr id="12" name="Picture 11">
            <a:extLst>
              <a:ext uri="{FF2B5EF4-FFF2-40B4-BE49-F238E27FC236}">
                <a16:creationId xmlns:a16="http://schemas.microsoft.com/office/drawing/2014/main" id="{EF331914-1A93-41CA-BCEC-646FD6D903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0451" y="154378"/>
            <a:ext cx="1307932" cy="417124"/>
          </a:xfrm>
          <a:prstGeom prst="rect">
            <a:avLst/>
          </a:prstGeom>
        </p:spPr>
      </p:pic>
      <p:sp>
        <p:nvSpPr>
          <p:cNvPr id="11" name="Text Placeholder 9">
            <a:extLst>
              <a:ext uri="{FF2B5EF4-FFF2-40B4-BE49-F238E27FC236}">
                <a16:creationId xmlns:a16="http://schemas.microsoft.com/office/drawing/2014/main" id="{CA5D8223-9414-447C-85DD-700E34F8BDE0}"/>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3" name="TextBox 12">
            <a:extLst>
              <a:ext uri="{FF2B5EF4-FFF2-40B4-BE49-F238E27FC236}">
                <a16:creationId xmlns:a16="http://schemas.microsoft.com/office/drawing/2014/main" id="{779C9724-23A4-435D-94DB-5627F12A003F}"/>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6964521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_NoLogo 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B20F4BE-3220-814F-663F-F13803BDC219}"/>
              </a:ext>
            </a:extLst>
          </p:cNvPr>
          <p:cNvSpPr>
            <a:spLocks noGrp="1"/>
          </p:cNvSpPr>
          <p:nvPr>
            <p:ph type="ctrTitle"/>
          </p:nvPr>
        </p:nvSpPr>
        <p:spPr>
          <a:xfrm>
            <a:off x="1408175" y="1814945"/>
            <a:ext cx="7805098" cy="2021076"/>
          </a:xfrm>
        </p:spPr>
        <p:txBody>
          <a:bodyPr anchor="b"/>
          <a:lstStyle>
            <a:lvl1pPr algn="l">
              <a:defRPr sz="4200">
                <a:solidFill>
                  <a:schemeClr val="tx2"/>
                </a:solidFill>
              </a:defRPr>
            </a:lvl1pPr>
          </a:lstStyle>
          <a:p>
            <a:r>
              <a:rPr lang="en-US"/>
              <a:t>Click to edit Master title style</a:t>
            </a:r>
          </a:p>
        </p:txBody>
      </p:sp>
      <p:sp>
        <p:nvSpPr>
          <p:cNvPr id="7" name="Subtitle 2">
            <a:extLst>
              <a:ext uri="{FF2B5EF4-FFF2-40B4-BE49-F238E27FC236}">
                <a16:creationId xmlns:a16="http://schemas.microsoft.com/office/drawing/2014/main" id="{04EFF322-290B-83F5-7BA3-9E344CC48411}"/>
              </a:ext>
            </a:extLst>
          </p:cNvPr>
          <p:cNvSpPr>
            <a:spLocks noGrp="1"/>
          </p:cNvSpPr>
          <p:nvPr>
            <p:ph type="subTitle" idx="1"/>
          </p:nvPr>
        </p:nvSpPr>
        <p:spPr>
          <a:xfrm>
            <a:off x="1408175" y="3920836"/>
            <a:ext cx="7805098" cy="609600"/>
          </a:xfrm>
        </p:spPr>
        <p:txBody>
          <a:bodyPr/>
          <a:lstStyle>
            <a:lvl1pPr marL="0" indent="0" algn="l">
              <a:buNone/>
              <a:defRPr sz="18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45848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66B2-075B-4847-9A2D-0B675A3C9AE3}"/>
              </a:ext>
            </a:extLst>
          </p:cNvPr>
          <p:cNvSpPr>
            <a:spLocks noGrp="1"/>
          </p:cNvSpPr>
          <p:nvPr>
            <p:ph type="title"/>
          </p:nvPr>
        </p:nvSpPr>
        <p:spPr>
          <a:xfrm>
            <a:off x="457199" y="424874"/>
            <a:ext cx="11001556" cy="868393"/>
          </a:xfrm>
        </p:spPr>
        <p:txBody>
          <a:bodyPr/>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C5CDA4AB-013C-134C-A5F8-76B32A3CBC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8018424-4A29-644E-B984-2CB1F94D5EC8}"/>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4" name="Freeform 3">
            <a:extLst>
              <a:ext uri="{FF2B5EF4-FFF2-40B4-BE49-F238E27FC236}">
                <a16:creationId xmlns:a16="http://schemas.microsoft.com/office/drawing/2014/main" id="{E9A14A62-2F8A-7BCE-5B5B-57949C851F65}"/>
              </a:ext>
            </a:extLst>
          </p:cNvPr>
          <p:cNvSpPr/>
          <p:nvPr userDrawn="1"/>
        </p:nvSpPr>
        <p:spPr>
          <a:xfrm>
            <a:off x="457199" y="1345989"/>
            <a:ext cx="11277600" cy="73152"/>
          </a:xfrm>
          <a:custGeom>
            <a:avLst/>
            <a:gdLst>
              <a:gd name="connsiteX0" fmla="*/ 0 w 11277600"/>
              <a:gd name="connsiteY0" fmla="*/ 0 h 73152"/>
              <a:gd name="connsiteX1" fmla="*/ 438659 w 11277600"/>
              <a:gd name="connsiteY1" fmla="*/ 0 h 73152"/>
              <a:gd name="connsiteX2" fmla="*/ 11198151 w 11277600"/>
              <a:gd name="connsiteY2" fmla="*/ 0 h 73152"/>
              <a:gd name="connsiteX3" fmla="*/ 11198151 w 11277600"/>
              <a:gd name="connsiteY3" fmla="*/ 752 h 73152"/>
              <a:gd name="connsiteX4" fmla="*/ 11200641 w 11277600"/>
              <a:gd name="connsiteY4" fmla="*/ 0 h 73152"/>
              <a:gd name="connsiteX5" fmla="*/ 11273079 w 11277600"/>
              <a:gd name="connsiteY5" fmla="*/ 47470 h 73152"/>
              <a:gd name="connsiteX6" fmla="*/ 11277600 w 11277600"/>
              <a:gd name="connsiteY6" fmla="*/ 69610 h 73152"/>
              <a:gd name="connsiteX7" fmla="*/ 11277600 w 11277600"/>
              <a:gd name="connsiteY7" fmla="*/ 73152 h 73152"/>
              <a:gd name="connsiteX8" fmla="*/ 11198151 w 11277600"/>
              <a:gd name="connsiteY8" fmla="*/ 73152 h 73152"/>
              <a:gd name="connsiteX9" fmla="*/ 11198150 w 11277600"/>
              <a:gd name="connsiteY9" fmla="*/ 73152 h 73152"/>
              <a:gd name="connsiteX10" fmla="*/ 438659 w 11277600"/>
              <a:gd name="connsiteY10" fmla="*/ 73152 h 73152"/>
              <a:gd name="connsiteX11" fmla="*/ 0 w 11277600"/>
              <a:gd name="connsiteY11" fmla="*/ 73152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77600" h="73152">
                <a:moveTo>
                  <a:pt x="0" y="0"/>
                </a:moveTo>
                <a:lnTo>
                  <a:pt x="438659" y="0"/>
                </a:lnTo>
                <a:lnTo>
                  <a:pt x="11198151" y="0"/>
                </a:lnTo>
                <a:lnTo>
                  <a:pt x="11198151" y="752"/>
                </a:lnTo>
                <a:lnTo>
                  <a:pt x="11200641" y="0"/>
                </a:lnTo>
                <a:cubicBezTo>
                  <a:pt x="11233205" y="0"/>
                  <a:pt x="11261144" y="19574"/>
                  <a:pt x="11273079" y="47470"/>
                </a:cubicBezTo>
                <a:lnTo>
                  <a:pt x="11277600" y="69610"/>
                </a:lnTo>
                <a:lnTo>
                  <a:pt x="11277600" y="73152"/>
                </a:lnTo>
                <a:lnTo>
                  <a:pt x="11198151" y="73152"/>
                </a:lnTo>
                <a:lnTo>
                  <a:pt x="11198150" y="73152"/>
                </a:lnTo>
                <a:lnTo>
                  <a:pt x="438659" y="73152"/>
                </a:lnTo>
                <a:lnTo>
                  <a:pt x="0" y="731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Text Placeholder 7">
            <a:extLst>
              <a:ext uri="{FF2B5EF4-FFF2-40B4-BE49-F238E27FC236}">
                <a16:creationId xmlns:a16="http://schemas.microsoft.com/office/drawing/2014/main" id="{1BBA62AD-E022-A044-5046-6C880F130581}"/>
              </a:ext>
            </a:extLst>
          </p:cNvPr>
          <p:cNvSpPr>
            <a:spLocks noGrp="1"/>
          </p:cNvSpPr>
          <p:nvPr>
            <p:ph type="body" sz="quarter" idx="13"/>
          </p:nvPr>
        </p:nvSpPr>
        <p:spPr>
          <a:xfrm>
            <a:off x="698289" y="6241990"/>
            <a:ext cx="9388686" cy="616010"/>
          </a:xfrm>
        </p:spPr>
        <p:txBody>
          <a:bodyPr lIns="91440" tIns="45720" rIns="91440" bIns="45720" anchor="b"/>
          <a:lstStyle>
            <a:lvl1pPr>
              <a:lnSpc>
                <a:spcPct val="100000"/>
              </a:lnSpc>
              <a:spcBef>
                <a:spcPts val="0"/>
              </a:spcBef>
              <a:defRPr sz="800"/>
            </a:lvl1pPr>
          </a:lstStyle>
          <a:p>
            <a:pPr lvl="0"/>
            <a:r>
              <a:rPr lang="en-US"/>
              <a:t>Click to edit Master text styles</a:t>
            </a:r>
          </a:p>
        </p:txBody>
      </p:sp>
    </p:spTree>
    <p:extLst>
      <p:ext uri="{BB962C8B-B14F-4D97-AF65-F5344CB8AC3E}">
        <p14:creationId xmlns:p14="http://schemas.microsoft.com/office/powerpoint/2010/main" val="53103851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28">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66B2-075B-4847-9A2D-0B675A3C9AE3}"/>
              </a:ext>
            </a:extLst>
          </p:cNvPr>
          <p:cNvSpPr>
            <a:spLocks noGrp="1"/>
          </p:cNvSpPr>
          <p:nvPr>
            <p:ph type="title"/>
          </p:nvPr>
        </p:nvSpPr>
        <p:spPr>
          <a:xfrm>
            <a:off x="457200" y="411480"/>
            <a:ext cx="11277600" cy="868393"/>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9752342D-B482-324B-8C63-60DD3D98CE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018424-4A29-644E-B984-2CB1F94D5EC8}"/>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8" name="Text Placeholder 2">
            <a:extLst>
              <a:ext uri="{FF2B5EF4-FFF2-40B4-BE49-F238E27FC236}">
                <a16:creationId xmlns:a16="http://schemas.microsoft.com/office/drawing/2014/main" id="{EF71ED29-6AB2-239D-180A-23D6A95190BF}"/>
              </a:ext>
            </a:extLst>
          </p:cNvPr>
          <p:cNvSpPr>
            <a:spLocks noGrp="1"/>
          </p:cNvSpPr>
          <p:nvPr>
            <p:ph type="body" idx="13"/>
          </p:nvPr>
        </p:nvSpPr>
        <p:spPr>
          <a:xfrm>
            <a:off x="457200" y="1572768"/>
            <a:ext cx="11277600" cy="393192"/>
          </a:xfrm>
        </p:spPr>
        <p:txBody>
          <a:bodyPr anchor="t"/>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2">
            <a:extLst>
              <a:ext uri="{FF2B5EF4-FFF2-40B4-BE49-F238E27FC236}">
                <a16:creationId xmlns:a16="http://schemas.microsoft.com/office/drawing/2014/main" id="{E32C3BE5-7015-1B22-E1E7-3705F365497B}"/>
              </a:ext>
            </a:extLst>
          </p:cNvPr>
          <p:cNvSpPr>
            <a:spLocks noGrp="1"/>
          </p:cNvSpPr>
          <p:nvPr>
            <p:ph idx="1"/>
          </p:nvPr>
        </p:nvSpPr>
        <p:spPr>
          <a:xfrm>
            <a:off x="457200" y="1965960"/>
            <a:ext cx="11277600" cy="3727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reeform 11">
            <a:extLst>
              <a:ext uri="{FF2B5EF4-FFF2-40B4-BE49-F238E27FC236}">
                <a16:creationId xmlns:a16="http://schemas.microsoft.com/office/drawing/2014/main" id="{278C88F2-7B3E-65AB-8E47-66B1DADE890B}"/>
              </a:ext>
            </a:extLst>
          </p:cNvPr>
          <p:cNvSpPr/>
          <p:nvPr userDrawn="1"/>
        </p:nvSpPr>
        <p:spPr>
          <a:xfrm>
            <a:off x="457199" y="1345989"/>
            <a:ext cx="11277600" cy="73152"/>
          </a:xfrm>
          <a:custGeom>
            <a:avLst/>
            <a:gdLst>
              <a:gd name="connsiteX0" fmla="*/ 0 w 11277600"/>
              <a:gd name="connsiteY0" fmla="*/ 0 h 73152"/>
              <a:gd name="connsiteX1" fmla="*/ 438659 w 11277600"/>
              <a:gd name="connsiteY1" fmla="*/ 0 h 73152"/>
              <a:gd name="connsiteX2" fmla="*/ 11198151 w 11277600"/>
              <a:gd name="connsiteY2" fmla="*/ 0 h 73152"/>
              <a:gd name="connsiteX3" fmla="*/ 11198151 w 11277600"/>
              <a:gd name="connsiteY3" fmla="*/ 752 h 73152"/>
              <a:gd name="connsiteX4" fmla="*/ 11200641 w 11277600"/>
              <a:gd name="connsiteY4" fmla="*/ 0 h 73152"/>
              <a:gd name="connsiteX5" fmla="*/ 11273079 w 11277600"/>
              <a:gd name="connsiteY5" fmla="*/ 47470 h 73152"/>
              <a:gd name="connsiteX6" fmla="*/ 11277600 w 11277600"/>
              <a:gd name="connsiteY6" fmla="*/ 69610 h 73152"/>
              <a:gd name="connsiteX7" fmla="*/ 11277600 w 11277600"/>
              <a:gd name="connsiteY7" fmla="*/ 73152 h 73152"/>
              <a:gd name="connsiteX8" fmla="*/ 11198151 w 11277600"/>
              <a:gd name="connsiteY8" fmla="*/ 73152 h 73152"/>
              <a:gd name="connsiteX9" fmla="*/ 11198150 w 11277600"/>
              <a:gd name="connsiteY9" fmla="*/ 73152 h 73152"/>
              <a:gd name="connsiteX10" fmla="*/ 438659 w 11277600"/>
              <a:gd name="connsiteY10" fmla="*/ 73152 h 73152"/>
              <a:gd name="connsiteX11" fmla="*/ 0 w 11277600"/>
              <a:gd name="connsiteY11" fmla="*/ 73152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77600" h="73152">
                <a:moveTo>
                  <a:pt x="0" y="0"/>
                </a:moveTo>
                <a:lnTo>
                  <a:pt x="438659" y="0"/>
                </a:lnTo>
                <a:lnTo>
                  <a:pt x="11198151" y="0"/>
                </a:lnTo>
                <a:lnTo>
                  <a:pt x="11198151" y="752"/>
                </a:lnTo>
                <a:lnTo>
                  <a:pt x="11200641" y="0"/>
                </a:lnTo>
                <a:cubicBezTo>
                  <a:pt x="11233205" y="0"/>
                  <a:pt x="11261144" y="19574"/>
                  <a:pt x="11273079" y="47470"/>
                </a:cubicBezTo>
                <a:lnTo>
                  <a:pt x="11277600" y="69610"/>
                </a:lnTo>
                <a:lnTo>
                  <a:pt x="11277600" y="73152"/>
                </a:lnTo>
                <a:lnTo>
                  <a:pt x="11198151" y="73152"/>
                </a:lnTo>
                <a:lnTo>
                  <a:pt x="11198150" y="73152"/>
                </a:lnTo>
                <a:lnTo>
                  <a:pt x="438659" y="73152"/>
                </a:lnTo>
                <a:lnTo>
                  <a:pt x="0" y="731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7">
            <a:extLst>
              <a:ext uri="{FF2B5EF4-FFF2-40B4-BE49-F238E27FC236}">
                <a16:creationId xmlns:a16="http://schemas.microsoft.com/office/drawing/2014/main" id="{13180294-E1C0-3EE1-3265-47C77553B952}"/>
              </a:ext>
            </a:extLst>
          </p:cNvPr>
          <p:cNvSpPr>
            <a:spLocks noGrp="1"/>
          </p:cNvSpPr>
          <p:nvPr>
            <p:ph type="body" sz="quarter" idx="14"/>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19471187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1AE7F-C3EB-7447-BE01-8D0E6A3994E7}"/>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3276CBEE-9427-F94A-97A5-564BE6BB2D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EE88F4-3916-3640-A5A2-FF0BEE1D6B91}"/>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5" name="Content Placeholder 2">
            <a:extLst>
              <a:ext uri="{FF2B5EF4-FFF2-40B4-BE49-F238E27FC236}">
                <a16:creationId xmlns:a16="http://schemas.microsoft.com/office/drawing/2014/main" id="{F40C645D-B311-6057-8F45-F3C64F6E49B8}"/>
              </a:ext>
            </a:extLst>
          </p:cNvPr>
          <p:cNvSpPr>
            <a:spLocks noGrp="1"/>
          </p:cNvSpPr>
          <p:nvPr>
            <p:ph idx="1"/>
          </p:nvPr>
        </p:nvSpPr>
        <p:spPr>
          <a:xfrm>
            <a:off x="457200" y="1591056"/>
            <a:ext cx="5527964" cy="41016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8925EA9-E27F-F1DA-466F-51576A7480B6}"/>
              </a:ext>
            </a:extLst>
          </p:cNvPr>
          <p:cNvSpPr>
            <a:spLocks noGrp="1"/>
          </p:cNvSpPr>
          <p:nvPr>
            <p:ph idx="13"/>
          </p:nvPr>
        </p:nvSpPr>
        <p:spPr>
          <a:xfrm>
            <a:off x="6206838" y="1588839"/>
            <a:ext cx="5527964" cy="41016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reeform 10">
            <a:extLst>
              <a:ext uri="{FF2B5EF4-FFF2-40B4-BE49-F238E27FC236}">
                <a16:creationId xmlns:a16="http://schemas.microsoft.com/office/drawing/2014/main" id="{57C4AA1E-FAC9-5C01-012B-BF3256F1FAC2}"/>
              </a:ext>
            </a:extLst>
          </p:cNvPr>
          <p:cNvSpPr/>
          <p:nvPr userDrawn="1"/>
        </p:nvSpPr>
        <p:spPr>
          <a:xfrm>
            <a:off x="457199" y="1345989"/>
            <a:ext cx="11277600" cy="73152"/>
          </a:xfrm>
          <a:custGeom>
            <a:avLst/>
            <a:gdLst>
              <a:gd name="connsiteX0" fmla="*/ 0 w 11277600"/>
              <a:gd name="connsiteY0" fmla="*/ 0 h 73152"/>
              <a:gd name="connsiteX1" fmla="*/ 438659 w 11277600"/>
              <a:gd name="connsiteY1" fmla="*/ 0 h 73152"/>
              <a:gd name="connsiteX2" fmla="*/ 11198151 w 11277600"/>
              <a:gd name="connsiteY2" fmla="*/ 0 h 73152"/>
              <a:gd name="connsiteX3" fmla="*/ 11198151 w 11277600"/>
              <a:gd name="connsiteY3" fmla="*/ 752 h 73152"/>
              <a:gd name="connsiteX4" fmla="*/ 11200641 w 11277600"/>
              <a:gd name="connsiteY4" fmla="*/ 0 h 73152"/>
              <a:gd name="connsiteX5" fmla="*/ 11273079 w 11277600"/>
              <a:gd name="connsiteY5" fmla="*/ 47470 h 73152"/>
              <a:gd name="connsiteX6" fmla="*/ 11277600 w 11277600"/>
              <a:gd name="connsiteY6" fmla="*/ 69610 h 73152"/>
              <a:gd name="connsiteX7" fmla="*/ 11277600 w 11277600"/>
              <a:gd name="connsiteY7" fmla="*/ 73152 h 73152"/>
              <a:gd name="connsiteX8" fmla="*/ 11198151 w 11277600"/>
              <a:gd name="connsiteY8" fmla="*/ 73152 h 73152"/>
              <a:gd name="connsiteX9" fmla="*/ 11198150 w 11277600"/>
              <a:gd name="connsiteY9" fmla="*/ 73152 h 73152"/>
              <a:gd name="connsiteX10" fmla="*/ 438659 w 11277600"/>
              <a:gd name="connsiteY10" fmla="*/ 73152 h 73152"/>
              <a:gd name="connsiteX11" fmla="*/ 0 w 11277600"/>
              <a:gd name="connsiteY11" fmla="*/ 73152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77600" h="73152">
                <a:moveTo>
                  <a:pt x="0" y="0"/>
                </a:moveTo>
                <a:lnTo>
                  <a:pt x="438659" y="0"/>
                </a:lnTo>
                <a:lnTo>
                  <a:pt x="11198151" y="0"/>
                </a:lnTo>
                <a:lnTo>
                  <a:pt x="11198151" y="752"/>
                </a:lnTo>
                <a:lnTo>
                  <a:pt x="11200641" y="0"/>
                </a:lnTo>
                <a:cubicBezTo>
                  <a:pt x="11233205" y="0"/>
                  <a:pt x="11261144" y="19574"/>
                  <a:pt x="11273079" y="47470"/>
                </a:cubicBezTo>
                <a:lnTo>
                  <a:pt x="11277600" y="69610"/>
                </a:lnTo>
                <a:lnTo>
                  <a:pt x="11277600" y="73152"/>
                </a:lnTo>
                <a:lnTo>
                  <a:pt x="11198151" y="73152"/>
                </a:lnTo>
                <a:lnTo>
                  <a:pt x="11198150" y="73152"/>
                </a:lnTo>
                <a:lnTo>
                  <a:pt x="438659" y="73152"/>
                </a:lnTo>
                <a:lnTo>
                  <a:pt x="0" y="731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7">
            <a:extLst>
              <a:ext uri="{FF2B5EF4-FFF2-40B4-BE49-F238E27FC236}">
                <a16:creationId xmlns:a16="http://schemas.microsoft.com/office/drawing/2014/main" id="{872AA54C-CE0D-6FC0-0B6C-252E44B7183E}"/>
              </a:ext>
            </a:extLst>
          </p:cNvPr>
          <p:cNvSpPr>
            <a:spLocks noGrp="1"/>
          </p:cNvSpPr>
          <p:nvPr>
            <p:ph type="body" sz="quarter" idx="14"/>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1911178483"/>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ntent with Subhea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9356090B-002F-B348-B646-B38DAF51406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E1BACF2-B2A7-7449-B15D-1490EE515C4B}"/>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10" name="Title 9">
            <a:extLst>
              <a:ext uri="{FF2B5EF4-FFF2-40B4-BE49-F238E27FC236}">
                <a16:creationId xmlns:a16="http://schemas.microsoft.com/office/drawing/2014/main" id="{C2EAA0F3-E0B0-38FC-3A98-083591BAC257}"/>
              </a:ext>
            </a:extLst>
          </p:cNvPr>
          <p:cNvSpPr>
            <a:spLocks noGrp="1"/>
          </p:cNvSpPr>
          <p:nvPr>
            <p:ph type="title"/>
          </p:nvPr>
        </p:nvSpPr>
        <p:spPr/>
        <p:txBody>
          <a:bodyPr/>
          <a:lstStyle/>
          <a:p>
            <a:r>
              <a:rPr lang="en-US"/>
              <a:t>Click to edit Master title style</a:t>
            </a:r>
          </a:p>
        </p:txBody>
      </p:sp>
      <p:sp>
        <p:nvSpPr>
          <p:cNvPr id="2" name="Content Placeholder 2">
            <a:extLst>
              <a:ext uri="{FF2B5EF4-FFF2-40B4-BE49-F238E27FC236}">
                <a16:creationId xmlns:a16="http://schemas.microsoft.com/office/drawing/2014/main" id="{CB96EDE1-17E5-95F0-1656-7EABDAD793F3}"/>
              </a:ext>
            </a:extLst>
          </p:cNvPr>
          <p:cNvSpPr>
            <a:spLocks noGrp="1"/>
          </p:cNvSpPr>
          <p:nvPr>
            <p:ph idx="14"/>
          </p:nvPr>
        </p:nvSpPr>
        <p:spPr>
          <a:xfrm>
            <a:off x="457200" y="1965600"/>
            <a:ext cx="5527964" cy="3727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BCCF4BBD-0003-7899-46D0-F4C5EF64C171}"/>
              </a:ext>
            </a:extLst>
          </p:cNvPr>
          <p:cNvSpPr>
            <a:spLocks noGrp="1"/>
          </p:cNvSpPr>
          <p:nvPr>
            <p:ph idx="15"/>
          </p:nvPr>
        </p:nvSpPr>
        <p:spPr>
          <a:xfrm>
            <a:off x="6206838" y="1963383"/>
            <a:ext cx="5527964" cy="3727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32677F22-F851-E16C-A158-0E606A223EF5}"/>
              </a:ext>
            </a:extLst>
          </p:cNvPr>
          <p:cNvSpPr>
            <a:spLocks noGrp="1"/>
          </p:cNvSpPr>
          <p:nvPr>
            <p:ph type="body" idx="13"/>
          </p:nvPr>
        </p:nvSpPr>
        <p:spPr>
          <a:xfrm>
            <a:off x="457200" y="1572768"/>
            <a:ext cx="5527963" cy="393192"/>
          </a:xfrm>
        </p:spPr>
        <p:txBody>
          <a:bodyPr anchor="t"/>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2">
            <a:extLst>
              <a:ext uri="{FF2B5EF4-FFF2-40B4-BE49-F238E27FC236}">
                <a16:creationId xmlns:a16="http://schemas.microsoft.com/office/drawing/2014/main" id="{9D2D98A7-8066-08E3-F51E-5EC4B08F7D23}"/>
              </a:ext>
            </a:extLst>
          </p:cNvPr>
          <p:cNvSpPr>
            <a:spLocks noGrp="1"/>
          </p:cNvSpPr>
          <p:nvPr>
            <p:ph type="body" idx="16"/>
          </p:nvPr>
        </p:nvSpPr>
        <p:spPr>
          <a:xfrm>
            <a:off x="6206838" y="1572768"/>
            <a:ext cx="5527963" cy="393192"/>
          </a:xfrm>
        </p:spPr>
        <p:txBody>
          <a:bodyPr anchor="t"/>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Freeform 5">
            <a:extLst>
              <a:ext uri="{FF2B5EF4-FFF2-40B4-BE49-F238E27FC236}">
                <a16:creationId xmlns:a16="http://schemas.microsoft.com/office/drawing/2014/main" id="{DE4690E4-41CD-C4FB-C07E-CAEE2D06ACA6}"/>
              </a:ext>
            </a:extLst>
          </p:cNvPr>
          <p:cNvSpPr/>
          <p:nvPr userDrawn="1"/>
        </p:nvSpPr>
        <p:spPr>
          <a:xfrm>
            <a:off x="457199" y="1345989"/>
            <a:ext cx="11277600" cy="73152"/>
          </a:xfrm>
          <a:custGeom>
            <a:avLst/>
            <a:gdLst>
              <a:gd name="connsiteX0" fmla="*/ 0 w 11277600"/>
              <a:gd name="connsiteY0" fmla="*/ 0 h 73152"/>
              <a:gd name="connsiteX1" fmla="*/ 438659 w 11277600"/>
              <a:gd name="connsiteY1" fmla="*/ 0 h 73152"/>
              <a:gd name="connsiteX2" fmla="*/ 11198151 w 11277600"/>
              <a:gd name="connsiteY2" fmla="*/ 0 h 73152"/>
              <a:gd name="connsiteX3" fmla="*/ 11198151 w 11277600"/>
              <a:gd name="connsiteY3" fmla="*/ 752 h 73152"/>
              <a:gd name="connsiteX4" fmla="*/ 11200641 w 11277600"/>
              <a:gd name="connsiteY4" fmla="*/ 0 h 73152"/>
              <a:gd name="connsiteX5" fmla="*/ 11273079 w 11277600"/>
              <a:gd name="connsiteY5" fmla="*/ 47470 h 73152"/>
              <a:gd name="connsiteX6" fmla="*/ 11277600 w 11277600"/>
              <a:gd name="connsiteY6" fmla="*/ 69610 h 73152"/>
              <a:gd name="connsiteX7" fmla="*/ 11277600 w 11277600"/>
              <a:gd name="connsiteY7" fmla="*/ 73152 h 73152"/>
              <a:gd name="connsiteX8" fmla="*/ 11198151 w 11277600"/>
              <a:gd name="connsiteY8" fmla="*/ 73152 h 73152"/>
              <a:gd name="connsiteX9" fmla="*/ 11198150 w 11277600"/>
              <a:gd name="connsiteY9" fmla="*/ 73152 h 73152"/>
              <a:gd name="connsiteX10" fmla="*/ 438659 w 11277600"/>
              <a:gd name="connsiteY10" fmla="*/ 73152 h 73152"/>
              <a:gd name="connsiteX11" fmla="*/ 0 w 11277600"/>
              <a:gd name="connsiteY11" fmla="*/ 73152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77600" h="73152">
                <a:moveTo>
                  <a:pt x="0" y="0"/>
                </a:moveTo>
                <a:lnTo>
                  <a:pt x="438659" y="0"/>
                </a:lnTo>
                <a:lnTo>
                  <a:pt x="11198151" y="0"/>
                </a:lnTo>
                <a:lnTo>
                  <a:pt x="11198151" y="752"/>
                </a:lnTo>
                <a:lnTo>
                  <a:pt x="11200641" y="0"/>
                </a:lnTo>
                <a:cubicBezTo>
                  <a:pt x="11233205" y="0"/>
                  <a:pt x="11261144" y="19574"/>
                  <a:pt x="11273079" y="47470"/>
                </a:cubicBezTo>
                <a:lnTo>
                  <a:pt x="11277600" y="69610"/>
                </a:lnTo>
                <a:lnTo>
                  <a:pt x="11277600" y="73152"/>
                </a:lnTo>
                <a:lnTo>
                  <a:pt x="11198151" y="73152"/>
                </a:lnTo>
                <a:lnTo>
                  <a:pt x="11198150" y="73152"/>
                </a:lnTo>
                <a:lnTo>
                  <a:pt x="438659" y="73152"/>
                </a:lnTo>
                <a:lnTo>
                  <a:pt x="0" y="731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ext Placeholder 7">
            <a:extLst>
              <a:ext uri="{FF2B5EF4-FFF2-40B4-BE49-F238E27FC236}">
                <a16:creationId xmlns:a16="http://schemas.microsoft.com/office/drawing/2014/main" id="{85E28E58-2194-D309-D839-BC871C1A8078}"/>
              </a:ext>
            </a:extLst>
          </p:cNvPr>
          <p:cNvSpPr>
            <a:spLocks noGrp="1"/>
          </p:cNvSpPr>
          <p:nvPr>
            <p:ph type="body" sz="quarter" idx="17"/>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28536006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77581A9B-E059-014D-B2ED-3366109BA205}"/>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3" name="Freeform 2">
            <a:extLst>
              <a:ext uri="{FF2B5EF4-FFF2-40B4-BE49-F238E27FC236}">
                <a16:creationId xmlns:a16="http://schemas.microsoft.com/office/drawing/2014/main" id="{8D0942E7-7C4B-CD40-5EAA-57FB3D84F181}"/>
              </a:ext>
            </a:extLst>
          </p:cNvPr>
          <p:cNvSpPr/>
          <p:nvPr userDrawn="1"/>
        </p:nvSpPr>
        <p:spPr>
          <a:xfrm>
            <a:off x="457199" y="1061318"/>
            <a:ext cx="11277600" cy="73152"/>
          </a:xfrm>
          <a:custGeom>
            <a:avLst/>
            <a:gdLst>
              <a:gd name="connsiteX0" fmla="*/ 0 w 11277600"/>
              <a:gd name="connsiteY0" fmla="*/ 0 h 73152"/>
              <a:gd name="connsiteX1" fmla="*/ 438659 w 11277600"/>
              <a:gd name="connsiteY1" fmla="*/ 0 h 73152"/>
              <a:gd name="connsiteX2" fmla="*/ 11198151 w 11277600"/>
              <a:gd name="connsiteY2" fmla="*/ 0 h 73152"/>
              <a:gd name="connsiteX3" fmla="*/ 11198151 w 11277600"/>
              <a:gd name="connsiteY3" fmla="*/ 752 h 73152"/>
              <a:gd name="connsiteX4" fmla="*/ 11200641 w 11277600"/>
              <a:gd name="connsiteY4" fmla="*/ 0 h 73152"/>
              <a:gd name="connsiteX5" fmla="*/ 11273079 w 11277600"/>
              <a:gd name="connsiteY5" fmla="*/ 47470 h 73152"/>
              <a:gd name="connsiteX6" fmla="*/ 11277600 w 11277600"/>
              <a:gd name="connsiteY6" fmla="*/ 69610 h 73152"/>
              <a:gd name="connsiteX7" fmla="*/ 11277600 w 11277600"/>
              <a:gd name="connsiteY7" fmla="*/ 73152 h 73152"/>
              <a:gd name="connsiteX8" fmla="*/ 11198151 w 11277600"/>
              <a:gd name="connsiteY8" fmla="*/ 73152 h 73152"/>
              <a:gd name="connsiteX9" fmla="*/ 11198150 w 11277600"/>
              <a:gd name="connsiteY9" fmla="*/ 73152 h 73152"/>
              <a:gd name="connsiteX10" fmla="*/ 438659 w 11277600"/>
              <a:gd name="connsiteY10" fmla="*/ 73152 h 73152"/>
              <a:gd name="connsiteX11" fmla="*/ 0 w 11277600"/>
              <a:gd name="connsiteY11" fmla="*/ 73152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77600" h="73152">
                <a:moveTo>
                  <a:pt x="0" y="0"/>
                </a:moveTo>
                <a:lnTo>
                  <a:pt x="438659" y="0"/>
                </a:lnTo>
                <a:lnTo>
                  <a:pt x="11198151" y="0"/>
                </a:lnTo>
                <a:lnTo>
                  <a:pt x="11198151" y="752"/>
                </a:lnTo>
                <a:lnTo>
                  <a:pt x="11200641" y="0"/>
                </a:lnTo>
                <a:cubicBezTo>
                  <a:pt x="11233205" y="0"/>
                  <a:pt x="11261144" y="19574"/>
                  <a:pt x="11273079" y="47470"/>
                </a:cubicBezTo>
                <a:lnTo>
                  <a:pt x="11277600" y="69610"/>
                </a:lnTo>
                <a:lnTo>
                  <a:pt x="11277600" y="73152"/>
                </a:lnTo>
                <a:lnTo>
                  <a:pt x="11198151" y="73152"/>
                </a:lnTo>
                <a:lnTo>
                  <a:pt x="11198150" y="73152"/>
                </a:lnTo>
                <a:lnTo>
                  <a:pt x="438659" y="73152"/>
                </a:lnTo>
                <a:lnTo>
                  <a:pt x="0" y="731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 Placeholder 7">
            <a:extLst>
              <a:ext uri="{FF2B5EF4-FFF2-40B4-BE49-F238E27FC236}">
                <a16:creationId xmlns:a16="http://schemas.microsoft.com/office/drawing/2014/main" id="{51AD7241-1AF1-895B-9F88-5ADD934114FA}"/>
              </a:ext>
            </a:extLst>
          </p:cNvPr>
          <p:cNvSpPr>
            <a:spLocks noGrp="1"/>
          </p:cNvSpPr>
          <p:nvPr>
            <p:ph type="body" sz="quarter" idx="13"/>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3535163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90D7C2EF-CEDA-2948-BFF2-B646ED150E6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7581A9B-E059-014D-B2ED-3366109BA205}"/>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3" name="Text Placeholder 2">
            <a:extLst>
              <a:ext uri="{FF2B5EF4-FFF2-40B4-BE49-F238E27FC236}">
                <a16:creationId xmlns:a16="http://schemas.microsoft.com/office/drawing/2014/main" id="{BE92C55F-BD35-9E89-ECED-2782CBCDE4A5}"/>
              </a:ext>
            </a:extLst>
          </p:cNvPr>
          <p:cNvSpPr>
            <a:spLocks noGrp="1"/>
          </p:cNvSpPr>
          <p:nvPr>
            <p:ph type="body" idx="13"/>
          </p:nvPr>
        </p:nvSpPr>
        <p:spPr>
          <a:xfrm>
            <a:off x="457200" y="1572768"/>
            <a:ext cx="11277600" cy="393192"/>
          </a:xfrm>
        </p:spPr>
        <p:txBody>
          <a:bodyPr anchor="t"/>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Freeform 6">
            <a:extLst>
              <a:ext uri="{FF2B5EF4-FFF2-40B4-BE49-F238E27FC236}">
                <a16:creationId xmlns:a16="http://schemas.microsoft.com/office/drawing/2014/main" id="{D58094E2-B064-48AA-E3FE-79D6F679869C}"/>
              </a:ext>
            </a:extLst>
          </p:cNvPr>
          <p:cNvSpPr/>
          <p:nvPr userDrawn="1"/>
        </p:nvSpPr>
        <p:spPr>
          <a:xfrm>
            <a:off x="457199" y="1345989"/>
            <a:ext cx="11277600" cy="73152"/>
          </a:xfrm>
          <a:custGeom>
            <a:avLst/>
            <a:gdLst>
              <a:gd name="connsiteX0" fmla="*/ 0 w 11277600"/>
              <a:gd name="connsiteY0" fmla="*/ 0 h 73152"/>
              <a:gd name="connsiteX1" fmla="*/ 438659 w 11277600"/>
              <a:gd name="connsiteY1" fmla="*/ 0 h 73152"/>
              <a:gd name="connsiteX2" fmla="*/ 11198151 w 11277600"/>
              <a:gd name="connsiteY2" fmla="*/ 0 h 73152"/>
              <a:gd name="connsiteX3" fmla="*/ 11198151 w 11277600"/>
              <a:gd name="connsiteY3" fmla="*/ 752 h 73152"/>
              <a:gd name="connsiteX4" fmla="*/ 11200641 w 11277600"/>
              <a:gd name="connsiteY4" fmla="*/ 0 h 73152"/>
              <a:gd name="connsiteX5" fmla="*/ 11273079 w 11277600"/>
              <a:gd name="connsiteY5" fmla="*/ 47470 h 73152"/>
              <a:gd name="connsiteX6" fmla="*/ 11277600 w 11277600"/>
              <a:gd name="connsiteY6" fmla="*/ 69610 h 73152"/>
              <a:gd name="connsiteX7" fmla="*/ 11277600 w 11277600"/>
              <a:gd name="connsiteY7" fmla="*/ 73152 h 73152"/>
              <a:gd name="connsiteX8" fmla="*/ 11198151 w 11277600"/>
              <a:gd name="connsiteY8" fmla="*/ 73152 h 73152"/>
              <a:gd name="connsiteX9" fmla="*/ 11198150 w 11277600"/>
              <a:gd name="connsiteY9" fmla="*/ 73152 h 73152"/>
              <a:gd name="connsiteX10" fmla="*/ 438659 w 11277600"/>
              <a:gd name="connsiteY10" fmla="*/ 73152 h 73152"/>
              <a:gd name="connsiteX11" fmla="*/ 0 w 11277600"/>
              <a:gd name="connsiteY11" fmla="*/ 73152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77600" h="73152">
                <a:moveTo>
                  <a:pt x="0" y="0"/>
                </a:moveTo>
                <a:lnTo>
                  <a:pt x="438659" y="0"/>
                </a:lnTo>
                <a:lnTo>
                  <a:pt x="11198151" y="0"/>
                </a:lnTo>
                <a:lnTo>
                  <a:pt x="11198151" y="752"/>
                </a:lnTo>
                <a:lnTo>
                  <a:pt x="11200641" y="0"/>
                </a:lnTo>
                <a:cubicBezTo>
                  <a:pt x="11233205" y="0"/>
                  <a:pt x="11261144" y="19574"/>
                  <a:pt x="11273079" y="47470"/>
                </a:cubicBezTo>
                <a:lnTo>
                  <a:pt x="11277600" y="69610"/>
                </a:lnTo>
                <a:lnTo>
                  <a:pt x="11277600" y="73152"/>
                </a:lnTo>
                <a:lnTo>
                  <a:pt x="11198151" y="73152"/>
                </a:lnTo>
                <a:lnTo>
                  <a:pt x="11198150" y="73152"/>
                </a:lnTo>
                <a:lnTo>
                  <a:pt x="438659" y="73152"/>
                </a:lnTo>
                <a:lnTo>
                  <a:pt x="0" y="731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 Placeholder 7">
            <a:extLst>
              <a:ext uri="{FF2B5EF4-FFF2-40B4-BE49-F238E27FC236}">
                <a16:creationId xmlns:a16="http://schemas.microsoft.com/office/drawing/2014/main" id="{6100A313-C075-12B6-8868-91F094D7403D}"/>
              </a:ext>
            </a:extLst>
          </p:cNvPr>
          <p:cNvSpPr>
            <a:spLocks noGrp="1"/>
          </p:cNvSpPr>
          <p:nvPr>
            <p:ph type="body" sz="quarter" idx="14"/>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41761220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66B2-075B-4847-9A2D-0B675A3C9A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CDA4AB-013C-134C-A5F8-76B32A3CBCB3}"/>
              </a:ext>
            </a:extLst>
          </p:cNvPr>
          <p:cNvSpPr>
            <a:spLocks noGrp="1"/>
          </p:cNvSpPr>
          <p:nvPr>
            <p:ph idx="1"/>
          </p:nvPr>
        </p:nvSpPr>
        <p:spPr>
          <a:xfrm>
            <a:off x="457200" y="1389889"/>
            <a:ext cx="11277600" cy="430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8018424-4A29-644E-B984-2CB1F94D5EC8}"/>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4" name="Text Placeholder 7">
            <a:extLst>
              <a:ext uri="{FF2B5EF4-FFF2-40B4-BE49-F238E27FC236}">
                <a16:creationId xmlns:a16="http://schemas.microsoft.com/office/drawing/2014/main" id="{87D551B6-BE32-07DD-22D9-BE56FB11E6A5}"/>
              </a:ext>
            </a:extLst>
          </p:cNvPr>
          <p:cNvSpPr>
            <a:spLocks noGrp="1"/>
          </p:cNvSpPr>
          <p:nvPr>
            <p:ph type="body" sz="quarter" idx="13"/>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395498291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UNBRANDED Alt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66B2-075B-4847-9A2D-0B675A3C9AE3}"/>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18018424-4A29-644E-B984-2CB1F94D5EC8}"/>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7" name="Rectangle 6">
            <a:extLst>
              <a:ext uri="{FF2B5EF4-FFF2-40B4-BE49-F238E27FC236}">
                <a16:creationId xmlns:a16="http://schemas.microsoft.com/office/drawing/2014/main" id="{9D6B7699-5D48-2D50-2640-AF815BAF063B}"/>
              </a:ext>
            </a:extLst>
          </p:cNvPr>
          <p:cNvSpPr/>
          <p:nvPr userDrawn="1"/>
        </p:nvSpPr>
        <p:spPr>
          <a:xfrm>
            <a:off x="10125475" y="5691188"/>
            <a:ext cx="1954229" cy="10301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spcBef>
                <a:spcPts val="1000"/>
              </a:spcBef>
            </a:pPr>
            <a:endParaRPr lang="en-US" sz="1600" dirty="0"/>
          </a:p>
        </p:txBody>
      </p:sp>
      <p:sp>
        <p:nvSpPr>
          <p:cNvPr id="3" name="Content Placeholder 2">
            <a:extLst>
              <a:ext uri="{FF2B5EF4-FFF2-40B4-BE49-F238E27FC236}">
                <a16:creationId xmlns:a16="http://schemas.microsoft.com/office/drawing/2014/main" id="{C5CDA4AB-013C-134C-A5F8-76B32A3CBCB3}"/>
              </a:ext>
            </a:extLst>
          </p:cNvPr>
          <p:cNvSpPr>
            <a:spLocks noGrp="1"/>
          </p:cNvSpPr>
          <p:nvPr>
            <p:ph idx="1"/>
          </p:nvPr>
        </p:nvSpPr>
        <p:spPr>
          <a:xfrm>
            <a:off x="457200" y="1389889"/>
            <a:ext cx="11277600" cy="430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7">
            <a:extLst>
              <a:ext uri="{FF2B5EF4-FFF2-40B4-BE49-F238E27FC236}">
                <a16:creationId xmlns:a16="http://schemas.microsoft.com/office/drawing/2014/main" id="{87D551B6-BE32-07DD-22D9-BE56FB11E6A5}"/>
              </a:ext>
            </a:extLst>
          </p:cNvPr>
          <p:cNvSpPr>
            <a:spLocks noGrp="1"/>
          </p:cNvSpPr>
          <p:nvPr>
            <p:ph type="body" sz="quarter" idx="13"/>
          </p:nvPr>
        </p:nvSpPr>
        <p:spPr>
          <a:xfrm>
            <a:off x="457200" y="5692715"/>
            <a:ext cx="11277600"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20789608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66B2-075B-4847-9A2D-0B675A3C9AE3}"/>
              </a:ext>
            </a:extLst>
          </p:cNvPr>
          <p:cNvSpPr>
            <a:spLocks noGrp="1"/>
          </p:cNvSpPr>
          <p:nvPr>
            <p:ph type="title"/>
          </p:nvPr>
        </p:nvSpPr>
        <p:spPr>
          <a:xfrm>
            <a:off x="457200" y="411480"/>
            <a:ext cx="11277600" cy="868393"/>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9752342D-B482-324B-8C63-60DD3D98CE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018424-4A29-644E-B984-2CB1F94D5EC8}"/>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8" name="Text Placeholder 2">
            <a:extLst>
              <a:ext uri="{FF2B5EF4-FFF2-40B4-BE49-F238E27FC236}">
                <a16:creationId xmlns:a16="http://schemas.microsoft.com/office/drawing/2014/main" id="{EF71ED29-6AB2-239D-180A-23D6A95190BF}"/>
              </a:ext>
            </a:extLst>
          </p:cNvPr>
          <p:cNvSpPr>
            <a:spLocks noGrp="1"/>
          </p:cNvSpPr>
          <p:nvPr>
            <p:ph type="body" idx="13"/>
          </p:nvPr>
        </p:nvSpPr>
        <p:spPr>
          <a:xfrm>
            <a:off x="457200" y="1371600"/>
            <a:ext cx="11277600" cy="393192"/>
          </a:xfrm>
        </p:spPr>
        <p:txBody>
          <a:bodyPr anchor="t"/>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2">
            <a:extLst>
              <a:ext uri="{FF2B5EF4-FFF2-40B4-BE49-F238E27FC236}">
                <a16:creationId xmlns:a16="http://schemas.microsoft.com/office/drawing/2014/main" id="{E32C3BE5-7015-1B22-E1E7-3705F365497B}"/>
              </a:ext>
            </a:extLst>
          </p:cNvPr>
          <p:cNvSpPr>
            <a:spLocks noGrp="1"/>
          </p:cNvSpPr>
          <p:nvPr>
            <p:ph idx="1"/>
          </p:nvPr>
        </p:nvSpPr>
        <p:spPr>
          <a:xfrm>
            <a:off x="457200" y="1764792"/>
            <a:ext cx="11277600" cy="3924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7">
            <a:extLst>
              <a:ext uri="{FF2B5EF4-FFF2-40B4-BE49-F238E27FC236}">
                <a16:creationId xmlns:a16="http://schemas.microsoft.com/office/drawing/2014/main" id="{4BD1005E-9E09-4A41-DBDC-7AF886DBC79F}"/>
              </a:ext>
            </a:extLst>
          </p:cNvPr>
          <p:cNvSpPr>
            <a:spLocks noGrp="1"/>
          </p:cNvSpPr>
          <p:nvPr>
            <p:ph type="body" sz="quarter" idx="14"/>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2319521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9" name="Graphic 12">
            <a:extLst>
              <a:ext uri="{FF2B5EF4-FFF2-40B4-BE49-F238E27FC236}">
                <a16:creationId xmlns:a16="http://schemas.microsoft.com/office/drawing/2014/main" id="{478FDF49-9307-41C1-99B6-693EA1DF999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0" name="Graphic 12">
            <a:extLst>
              <a:ext uri="{FF2B5EF4-FFF2-40B4-BE49-F238E27FC236}">
                <a16:creationId xmlns:a16="http://schemas.microsoft.com/office/drawing/2014/main" id="{899971D2-1653-4CA7-BDD6-4CB87A30F70E}"/>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a:xfrm>
            <a:off x="495301" y="0"/>
            <a:ext cx="10333451" cy="1143000"/>
          </a:xfrm>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Graphic 7">
            <a:extLst>
              <a:ext uri="{FF2B5EF4-FFF2-40B4-BE49-F238E27FC236}">
                <a16:creationId xmlns:a16="http://schemas.microsoft.com/office/drawing/2014/main" id="{749BAF11-07DA-4B81-8348-B1453B51E905}"/>
              </a:ext>
            </a:extLst>
          </p:cNvPr>
          <p:cNvSpPr/>
          <p:nvPr userDrawn="1"/>
        </p:nvSpPr>
        <p:spPr>
          <a:xfrm>
            <a:off x="10508177" y="324238"/>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tx2">
              <a:lumMod val="50000"/>
              <a:alpha val="90000"/>
            </a:schemeClr>
          </a:solidFill>
          <a:ln w="38100" cap="flat">
            <a:solidFill>
              <a:schemeClr val="bg2"/>
            </a:solidFill>
            <a:prstDash val="solid"/>
            <a:miter/>
          </a:ln>
        </p:spPr>
        <p:txBody>
          <a:bodyPr rtlCol="0" anchor="ctr"/>
          <a:lstStyle/>
          <a:p>
            <a:endParaRPr lang="en-US" sz="1351"/>
          </a:p>
        </p:txBody>
      </p:sp>
      <p:pic>
        <p:nvPicPr>
          <p:cNvPr id="14" name="Picture 13">
            <a:extLst>
              <a:ext uri="{FF2B5EF4-FFF2-40B4-BE49-F238E27FC236}">
                <a16:creationId xmlns:a16="http://schemas.microsoft.com/office/drawing/2014/main" id="{E8A7B948-8384-4C02-931D-E4EC5A7185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00503" y="470830"/>
            <a:ext cx="1307932" cy="417124"/>
          </a:xfrm>
          <a:prstGeom prst="rect">
            <a:avLst/>
          </a:prstGeom>
        </p:spPr>
      </p:pic>
      <p:sp>
        <p:nvSpPr>
          <p:cNvPr id="11" name="Text Placeholder 9">
            <a:extLst>
              <a:ext uri="{FF2B5EF4-FFF2-40B4-BE49-F238E27FC236}">
                <a16:creationId xmlns:a16="http://schemas.microsoft.com/office/drawing/2014/main" id="{D0FAD3BB-0FB6-4519-AEE4-2C5FC438CCA1}"/>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3" name="TextBox 12">
            <a:extLst>
              <a:ext uri="{FF2B5EF4-FFF2-40B4-BE49-F238E27FC236}">
                <a16:creationId xmlns:a16="http://schemas.microsoft.com/office/drawing/2014/main" id="{AD7680CF-231F-459D-936E-2B549EAA0C0A}"/>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1959695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lt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1AE7F-C3EB-7447-BE01-8D0E6A3994E7}"/>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3276CBEE-9427-F94A-97A5-564BE6BB2D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EE88F4-3916-3640-A5A2-FF0BEE1D6B91}"/>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5" name="Content Placeholder 2">
            <a:extLst>
              <a:ext uri="{FF2B5EF4-FFF2-40B4-BE49-F238E27FC236}">
                <a16:creationId xmlns:a16="http://schemas.microsoft.com/office/drawing/2014/main" id="{F40C645D-B311-6057-8F45-F3C64F6E49B8}"/>
              </a:ext>
            </a:extLst>
          </p:cNvPr>
          <p:cNvSpPr>
            <a:spLocks noGrp="1"/>
          </p:cNvSpPr>
          <p:nvPr>
            <p:ph idx="1"/>
          </p:nvPr>
        </p:nvSpPr>
        <p:spPr>
          <a:xfrm>
            <a:off x="457200" y="1391416"/>
            <a:ext cx="5527964" cy="430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8925EA9-E27F-F1DA-466F-51576A7480B6}"/>
              </a:ext>
            </a:extLst>
          </p:cNvPr>
          <p:cNvSpPr>
            <a:spLocks noGrp="1"/>
          </p:cNvSpPr>
          <p:nvPr>
            <p:ph idx="13"/>
          </p:nvPr>
        </p:nvSpPr>
        <p:spPr>
          <a:xfrm>
            <a:off x="6206838" y="1389199"/>
            <a:ext cx="5527964" cy="430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7">
            <a:extLst>
              <a:ext uri="{FF2B5EF4-FFF2-40B4-BE49-F238E27FC236}">
                <a16:creationId xmlns:a16="http://schemas.microsoft.com/office/drawing/2014/main" id="{ABD904E4-1116-CEC1-8785-988AB5368092}"/>
              </a:ext>
            </a:extLst>
          </p:cNvPr>
          <p:cNvSpPr>
            <a:spLocks noGrp="1"/>
          </p:cNvSpPr>
          <p:nvPr>
            <p:ph type="body" sz="quarter" idx="14"/>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2370428151"/>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lt Two Content with Subhea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9356090B-002F-B348-B646-B38DAF51406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E1BACF2-B2A7-7449-B15D-1490EE515C4B}"/>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10" name="Title 9">
            <a:extLst>
              <a:ext uri="{FF2B5EF4-FFF2-40B4-BE49-F238E27FC236}">
                <a16:creationId xmlns:a16="http://schemas.microsoft.com/office/drawing/2014/main" id="{C2EAA0F3-E0B0-38FC-3A98-083591BAC257}"/>
              </a:ext>
            </a:extLst>
          </p:cNvPr>
          <p:cNvSpPr>
            <a:spLocks noGrp="1"/>
          </p:cNvSpPr>
          <p:nvPr>
            <p:ph type="title"/>
          </p:nvPr>
        </p:nvSpPr>
        <p:spPr/>
        <p:txBody>
          <a:bodyPr/>
          <a:lstStyle/>
          <a:p>
            <a:r>
              <a:rPr lang="en-US"/>
              <a:t>Click to edit Master title style</a:t>
            </a:r>
          </a:p>
        </p:txBody>
      </p:sp>
      <p:sp>
        <p:nvSpPr>
          <p:cNvPr id="7" name="Content Placeholder 2">
            <a:extLst>
              <a:ext uri="{FF2B5EF4-FFF2-40B4-BE49-F238E27FC236}">
                <a16:creationId xmlns:a16="http://schemas.microsoft.com/office/drawing/2014/main" id="{E4967C94-FD83-1110-0F88-8BB42ED2013F}"/>
              </a:ext>
            </a:extLst>
          </p:cNvPr>
          <p:cNvSpPr>
            <a:spLocks noGrp="1"/>
          </p:cNvSpPr>
          <p:nvPr>
            <p:ph idx="14"/>
          </p:nvPr>
        </p:nvSpPr>
        <p:spPr>
          <a:xfrm>
            <a:off x="457200" y="1767008"/>
            <a:ext cx="5527964" cy="3925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8F56E2D1-4584-C784-772A-ED946DCC3BD8}"/>
              </a:ext>
            </a:extLst>
          </p:cNvPr>
          <p:cNvSpPr>
            <a:spLocks noGrp="1"/>
          </p:cNvSpPr>
          <p:nvPr>
            <p:ph idx="15"/>
          </p:nvPr>
        </p:nvSpPr>
        <p:spPr>
          <a:xfrm>
            <a:off x="6206838" y="1764791"/>
            <a:ext cx="5527964" cy="3925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A12032F1-7EE1-0B6E-898D-AB60A5E84A49}"/>
              </a:ext>
            </a:extLst>
          </p:cNvPr>
          <p:cNvSpPr>
            <a:spLocks noGrp="1"/>
          </p:cNvSpPr>
          <p:nvPr>
            <p:ph type="body" idx="13"/>
          </p:nvPr>
        </p:nvSpPr>
        <p:spPr>
          <a:xfrm>
            <a:off x="457200" y="1371600"/>
            <a:ext cx="5527963" cy="393192"/>
          </a:xfrm>
        </p:spPr>
        <p:txBody>
          <a:bodyPr anchor="t"/>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28ED37CA-3D1D-9568-14F6-2962D2CF8CC0}"/>
              </a:ext>
            </a:extLst>
          </p:cNvPr>
          <p:cNvSpPr>
            <a:spLocks noGrp="1"/>
          </p:cNvSpPr>
          <p:nvPr>
            <p:ph type="body" idx="16"/>
          </p:nvPr>
        </p:nvSpPr>
        <p:spPr>
          <a:xfrm>
            <a:off x="6206838" y="1371600"/>
            <a:ext cx="5527963" cy="393192"/>
          </a:xfrm>
        </p:spPr>
        <p:txBody>
          <a:bodyPr anchor="t"/>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ext Placeholder 7">
            <a:extLst>
              <a:ext uri="{FF2B5EF4-FFF2-40B4-BE49-F238E27FC236}">
                <a16:creationId xmlns:a16="http://schemas.microsoft.com/office/drawing/2014/main" id="{3359E8B5-AD3E-691C-B168-A0BB61214256}"/>
              </a:ext>
            </a:extLst>
          </p:cNvPr>
          <p:cNvSpPr>
            <a:spLocks noGrp="1"/>
          </p:cNvSpPr>
          <p:nvPr>
            <p:ph type="body" sz="quarter" idx="17"/>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22809727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77581A9B-E059-014D-B2ED-3366109BA205}"/>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3" name="Text Placeholder 7">
            <a:extLst>
              <a:ext uri="{FF2B5EF4-FFF2-40B4-BE49-F238E27FC236}">
                <a16:creationId xmlns:a16="http://schemas.microsoft.com/office/drawing/2014/main" id="{65A5B9D1-66A6-9778-3B51-A9102E16A53A}"/>
              </a:ext>
            </a:extLst>
          </p:cNvPr>
          <p:cNvSpPr>
            <a:spLocks noGrp="1"/>
          </p:cNvSpPr>
          <p:nvPr>
            <p:ph type="body" sz="quarter" idx="13"/>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28558022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 Title Only_No LOG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18D741-682A-C600-90E9-0547D412E7A0}"/>
              </a:ext>
            </a:extLst>
          </p:cNvPr>
          <p:cNvSpPr/>
          <p:nvPr userDrawn="1"/>
        </p:nvSpPr>
        <p:spPr>
          <a:xfrm>
            <a:off x="10718800" y="0"/>
            <a:ext cx="1473200" cy="723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spcBef>
                <a:spcPts val="1000"/>
              </a:spcBef>
            </a:pPr>
            <a:endParaRPr lang="en-US" sz="1600" dirty="0"/>
          </a:p>
        </p:txBody>
      </p:sp>
      <p:sp>
        <p:nvSpPr>
          <p:cNvPr id="6" name="Rectangle 5">
            <a:extLst>
              <a:ext uri="{FF2B5EF4-FFF2-40B4-BE49-F238E27FC236}">
                <a16:creationId xmlns:a16="http://schemas.microsoft.com/office/drawing/2014/main" id="{B7F54965-1760-5471-6C9E-306F9DA94693}"/>
              </a:ext>
            </a:extLst>
          </p:cNvPr>
          <p:cNvSpPr/>
          <p:nvPr userDrawn="1"/>
        </p:nvSpPr>
        <p:spPr>
          <a:xfrm>
            <a:off x="10086975" y="5811172"/>
            <a:ext cx="2105025" cy="8683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spcBef>
                <a:spcPts val="1000"/>
              </a:spcBef>
            </a:pPr>
            <a:endParaRPr lang="en-US" sz="1600" dirty="0"/>
          </a:p>
        </p:txBody>
      </p:sp>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77581A9B-E059-014D-B2ED-3366109BA205}"/>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3" name="Text Placeholder 7">
            <a:extLst>
              <a:ext uri="{FF2B5EF4-FFF2-40B4-BE49-F238E27FC236}">
                <a16:creationId xmlns:a16="http://schemas.microsoft.com/office/drawing/2014/main" id="{65A5B9D1-66A6-9778-3B51-A9102E16A53A}"/>
              </a:ext>
            </a:extLst>
          </p:cNvPr>
          <p:cNvSpPr>
            <a:spLocks noGrp="1"/>
          </p:cNvSpPr>
          <p:nvPr>
            <p:ph type="body" sz="quarter" idx="13"/>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31190998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UNBRANDED Alt 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77581A9B-E059-014D-B2ED-3366109BA205}"/>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6" name="Rectangle 5">
            <a:extLst>
              <a:ext uri="{FF2B5EF4-FFF2-40B4-BE49-F238E27FC236}">
                <a16:creationId xmlns:a16="http://schemas.microsoft.com/office/drawing/2014/main" id="{E5DE7615-BF98-E510-B972-C8937FE90770}"/>
              </a:ext>
            </a:extLst>
          </p:cNvPr>
          <p:cNvSpPr/>
          <p:nvPr userDrawn="1"/>
        </p:nvSpPr>
        <p:spPr>
          <a:xfrm>
            <a:off x="10125475" y="5629516"/>
            <a:ext cx="1954229" cy="10918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spcBef>
                <a:spcPts val="1000"/>
              </a:spcBef>
            </a:pPr>
            <a:endParaRPr lang="en-US" sz="1600" dirty="0"/>
          </a:p>
        </p:txBody>
      </p:sp>
      <p:sp>
        <p:nvSpPr>
          <p:cNvPr id="3" name="Text Placeholder 7">
            <a:extLst>
              <a:ext uri="{FF2B5EF4-FFF2-40B4-BE49-F238E27FC236}">
                <a16:creationId xmlns:a16="http://schemas.microsoft.com/office/drawing/2014/main" id="{65A5B9D1-66A6-9778-3B51-A9102E16A53A}"/>
              </a:ext>
            </a:extLst>
          </p:cNvPr>
          <p:cNvSpPr>
            <a:spLocks noGrp="1"/>
          </p:cNvSpPr>
          <p:nvPr>
            <p:ph type="body" sz="quarter" idx="13"/>
          </p:nvPr>
        </p:nvSpPr>
        <p:spPr>
          <a:xfrm>
            <a:off x="457199" y="5692715"/>
            <a:ext cx="11277600"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26004153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 Title and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EFA1-7250-CA49-B2BF-8ED200C2B90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90D7C2EF-CEDA-2948-BFF2-B646ED150E6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7581A9B-E059-014D-B2ED-3366109BA205}"/>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6" name="Text Placeholder 2">
            <a:extLst>
              <a:ext uri="{FF2B5EF4-FFF2-40B4-BE49-F238E27FC236}">
                <a16:creationId xmlns:a16="http://schemas.microsoft.com/office/drawing/2014/main" id="{50F53444-698C-0558-DB05-D249ABA63697}"/>
              </a:ext>
            </a:extLst>
          </p:cNvPr>
          <p:cNvSpPr>
            <a:spLocks noGrp="1"/>
          </p:cNvSpPr>
          <p:nvPr>
            <p:ph type="body" idx="13"/>
          </p:nvPr>
        </p:nvSpPr>
        <p:spPr>
          <a:xfrm>
            <a:off x="457200" y="1371600"/>
            <a:ext cx="11277600" cy="393192"/>
          </a:xfrm>
        </p:spPr>
        <p:txBody>
          <a:bodyPr anchor="t"/>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7">
            <a:extLst>
              <a:ext uri="{FF2B5EF4-FFF2-40B4-BE49-F238E27FC236}">
                <a16:creationId xmlns:a16="http://schemas.microsoft.com/office/drawing/2014/main" id="{08856AC7-7596-5E33-DB9B-F282C80763F8}"/>
              </a:ext>
            </a:extLst>
          </p:cNvPr>
          <p:cNvSpPr>
            <a:spLocks noGrp="1"/>
          </p:cNvSpPr>
          <p:nvPr>
            <p:ph type="body" sz="quarter" idx="14"/>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13937550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661E7BE-DD51-B742-90F7-87FE22F1AF8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5DCA16A-A8A2-8245-BF53-9CD2F7C83993}"/>
              </a:ext>
            </a:extLst>
          </p:cNvPr>
          <p:cNvSpPr>
            <a:spLocks noGrp="1"/>
          </p:cNvSpPr>
          <p:nvPr>
            <p:ph type="sldNum" sz="quarter" idx="12"/>
          </p:nvPr>
        </p:nvSpPr>
        <p:spPr/>
        <p:txBody>
          <a:bodyPr/>
          <a:lstStyle/>
          <a:p>
            <a:fld id="{0E627469-E42A-6C49-B11C-E8BEC0D4F63F}" type="slidenum">
              <a:rPr lang="en-US" smtClean="0"/>
              <a:t>‹#›</a:t>
            </a:fld>
            <a:endParaRPr lang="en-US" dirty="0"/>
          </a:p>
        </p:txBody>
      </p:sp>
      <p:sp>
        <p:nvSpPr>
          <p:cNvPr id="2" name="Text Placeholder 7">
            <a:extLst>
              <a:ext uri="{FF2B5EF4-FFF2-40B4-BE49-F238E27FC236}">
                <a16:creationId xmlns:a16="http://schemas.microsoft.com/office/drawing/2014/main" id="{15A8D49E-F183-DB07-4DA4-DDBAC5DF7E13}"/>
              </a:ext>
            </a:extLst>
          </p:cNvPr>
          <p:cNvSpPr>
            <a:spLocks noGrp="1"/>
          </p:cNvSpPr>
          <p:nvPr>
            <p:ph type="body" sz="quarter" idx="13"/>
          </p:nvPr>
        </p:nvSpPr>
        <p:spPr>
          <a:xfrm>
            <a:off x="457200" y="5692715"/>
            <a:ext cx="9629775" cy="616010"/>
          </a:xfrm>
        </p:spPr>
        <p:txBody>
          <a:bodyPr anchor="b"/>
          <a:lstStyle>
            <a:lvl1pPr>
              <a:lnSpc>
                <a:spcPct val="85000"/>
              </a:lnSpc>
              <a:spcBef>
                <a:spcPts val="100"/>
              </a:spcBef>
              <a:defRPr sz="800"/>
            </a:lvl1pPr>
          </a:lstStyle>
          <a:p>
            <a:pPr lvl="0"/>
            <a:r>
              <a:rPr lang="en-US"/>
              <a:t>Click to edit Master text styles</a:t>
            </a:r>
          </a:p>
        </p:txBody>
      </p:sp>
    </p:spTree>
    <p:extLst>
      <p:ext uri="{BB962C8B-B14F-4D97-AF65-F5344CB8AC3E}">
        <p14:creationId xmlns:p14="http://schemas.microsoft.com/office/powerpoint/2010/main" val="10008807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427CE4-E3BE-BFD5-8CA9-8C9E8217F034}"/>
              </a:ext>
            </a:extLst>
          </p:cNvPr>
          <p:cNvSpPr>
            <a:spLocks noGrp="1"/>
          </p:cNvSpPr>
          <p:nvPr>
            <p:ph type="body" sz="quarter" idx="10"/>
          </p:nvPr>
        </p:nvSpPr>
        <p:spPr>
          <a:xfrm>
            <a:off x="457200" y="4839127"/>
            <a:ext cx="11277600" cy="1736765"/>
          </a:xfrm>
        </p:spPr>
        <p:txBody>
          <a:bodyPr anchor="b"/>
          <a:lstStyle>
            <a:lvl1pPr>
              <a:lnSpc>
                <a:spcPct val="100000"/>
              </a:lnSpc>
              <a:spcBef>
                <a:spcPts val="0"/>
              </a:spcBef>
              <a:defRPr sz="1000"/>
            </a:lvl1pPr>
          </a:lstStyle>
          <a:p>
            <a:pPr lvl="0"/>
            <a:r>
              <a:rPr lang="en-US"/>
              <a:t>Click to edit Master text styles</a:t>
            </a:r>
          </a:p>
        </p:txBody>
      </p:sp>
      <p:pic>
        <p:nvPicPr>
          <p:cNvPr id="2" name="Picture 1">
            <a:extLst>
              <a:ext uri="{FF2B5EF4-FFF2-40B4-BE49-F238E27FC236}">
                <a16:creationId xmlns:a16="http://schemas.microsoft.com/office/drawing/2014/main" id="{DF8FB28D-0A29-7EAD-D61A-64DC54D72633}"/>
              </a:ext>
            </a:extLst>
          </p:cNvPr>
          <p:cNvPicPr>
            <a:picLocks noChangeAspect="1"/>
          </p:cNvPicPr>
          <p:nvPr userDrawn="1"/>
        </p:nvPicPr>
        <p:blipFill>
          <a:blip r:embed="rId2"/>
          <a:srcRect t="348" b="348"/>
          <a:stretch/>
        </p:blipFill>
        <p:spPr>
          <a:xfrm>
            <a:off x="3856121" y="2651759"/>
            <a:ext cx="3684605" cy="1475072"/>
          </a:xfrm>
          <a:prstGeom prst="rect">
            <a:avLst/>
          </a:prstGeom>
        </p:spPr>
      </p:pic>
    </p:spTree>
    <p:extLst>
      <p:ext uri="{BB962C8B-B14F-4D97-AF65-F5344CB8AC3E}">
        <p14:creationId xmlns:p14="http://schemas.microsoft.com/office/powerpoint/2010/main" val="19316433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Joyce O’Shaughnessy, MD, Texas Oncology, Sarah Cannon Research Institute</a:t>
            </a:r>
          </a:p>
        </p:txBody>
      </p:sp>
    </p:spTree>
    <p:extLst>
      <p:ext uri="{BB962C8B-B14F-4D97-AF65-F5344CB8AC3E}">
        <p14:creationId xmlns:p14="http://schemas.microsoft.com/office/powerpoint/2010/main" val="27196164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in Tru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3968" y="1386420"/>
            <a:ext cx="5505451" cy="2123545"/>
          </a:xfrm>
        </p:spPr>
        <p:txBody>
          <a:bodyPr anchor="t" anchorCtr="0"/>
          <a:lstStyle>
            <a:lvl1pPr algn="l">
              <a:defRPr sz="4800">
                <a:solidFill>
                  <a:schemeClr val="bg1"/>
                </a:solidFill>
              </a:defRPr>
            </a:lvl1pPr>
          </a:lstStyle>
          <a:p>
            <a:r>
              <a:rPr lang="en-US" noProof="0"/>
              <a:t>Click to edit Master title style</a:t>
            </a:r>
          </a:p>
        </p:txBody>
      </p:sp>
      <p:sp>
        <p:nvSpPr>
          <p:cNvPr id="3" name="Subtitle 2"/>
          <p:cNvSpPr>
            <a:spLocks noGrp="1"/>
          </p:cNvSpPr>
          <p:nvPr>
            <p:ph type="subTitle" idx="1" hasCustomPrompt="1"/>
          </p:nvPr>
        </p:nvSpPr>
        <p:spPr>
          <a:xfrm>
            <a:off x="833969" y="3600451"/>
            <a:ext cx="5505451" cy="1657348"/>
          </a:xfrm>
        </p:spPr>
        <p:txBody>
          <a:bodyPr anchor="t" anchorCtr="0"/>
          <a:lstStyle>
            <a:lvl1pPr marL="0" indent="0" algn="l">
              <a:buNone/>
              <a:defRPr sz="1600" b="1">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noProof="0"/>
              <a:t>Click to edit Master subtitle style        </a:t>
            </a:r>
          </a:p>
        </p:txBody>
      </p:sp>
      <p:pic>
        <p:nvPicPr>
          <p:cNvPr id="14" name="Graphic 13">
            <a:extLst>
              <a:ext uri="{FF2B5EF4-FFF2-40B4-BE49-F238E27FC236}">
                <a16:creationId xmlns:a16="http://schemas.microsoft.com/office/drawing/2014/main" id="{CB25D1A9-5D82-9E4A-3323-DC43367C2BF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959" y="403167"/>
            <a:ext cx="1521127" cy="216000"/>
          </a:xfrm>
          <a:prstGeom prst="rect">
            <a:avLst/>
          </a:prstGeom>
        </p:spPr>
      </p:pic>
    </p:spTree>
    <p:extLst>
      <p:ext uri="{BB962C8B-B14F-4D97-AF65-F5344CB8AC3E}">
        <p14:creationId xmlns:p14="http://schemas.microsoft.com/office/powerpoint/2010/main" val="2883637617"/>
      </p:ext>
    </p:extLst>
  </p:cSld>
  <p:clrMapOvr>
    <a:masterClrMapping/>
  </p:clrMapOvr>
  <p:extLst>
    <p:ext uri="{DCECCB84-F9BA-43D5-87BE-67443E8EF086}">
      <p15:sldGuideLst xmlns:p15="http://schemas.microsoft.com/office/powerpoint/2012/main">
        <p15:guide id="8" orient="horz" pos="556">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9" name="Graphic 12">
            <a:extLst>
              <a:ext uri="{FF2B5EF4-FFF2-40B4-BE49-F238E27FC236}">
                <a16:creationId xmlns:a16="http://schemas.microsoft.com/office/drawing/2014/main" id="{478FDF49-9307-41C1-99B6-693EA1DF999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0" name="Graphic 12">
            <a:extLst>
              <a:ext uri="{FF2B5EF4-FFF2-40B4-BE49-F238E27FC236}">
                <a16:creationId xmlns:a16="http://schemas.microsoft.com/office/drawing/2014/main" id="{899971D2-1653-4CA7-BDD6-4CB87A30F70E}"/>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Graphic 7">
            <a:extLst>
              <a:ext uri="{FF2B5EF4-FFF2-40B4-BE49-F238E27FC236}">
                <a16:creationId xmlns:a16="http://schemas.microsoft.com/office/drawing/2014/main" id="{A8AA46C2-5BF3-426D-A07C-BD9D87EEF9BB}"/>
              </a:ext>
            </a:extLst>
          </p:cNvPr>
          <p:cNvSpPr/>
          <p:nvPr userDrawn="1"/>
        </p:nvSpPr>
        <p:spPr>
          <a:xfrm>
            <a:off x="10508177" y="324238"/>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bg2">
              <a:alpha val="90000"/>
            </a:schemeClr>
          </a:solidFill>
          <a:ln w="38100" cap="flat">
            <a:solidFill>
              <a:schemeClr val="tx2"/>
            </a:solidFill>
            <a:prstDash val="solid"/>
            <a:miter/>
          </a:ln>
        </p:spPr>
        <p:txBody>
          <a:bodyPr rtlCol="0" anchor="ctr"/>
          <a:lstStyle/>
          <a:p>
            <a:endParaRPr lang="en-US" sz="1351"/>
          </a:p>
        </p:txBody>
      </p:sp>
      <p:pic>
        <p:nvPicPr>
          <p:cNvPr id="13" name="Picture 12">
            <a:extLst>
              <a:ext uri="{FF2B5EF4-FFF2-40B4-BE49-F238E27FC236}">
                <a16:creationId xmlns:a16="http://schemas.microsoft.com/office/drawing/2014/main" id="{6C44AF5C-C350-45BA-ABFC-1794643774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651" y="457080"/>
            <a:ext cx="1274351" cy="444622"/>
          </a:xfrm>
          <a:prstGeom prst="rect">
            <a:avLst/>
          </a:prstGeom>
        </p:spPr>
      </p:pic>
      <p:sp>
        <p:nvSpPr>
          <p:cNvPr id="12" name="Text Placeholder 9">
            <a:extLst>
              <a:ext uri="{FF2B5EF4-FFF2-40B4-BE49-F238E27FC236}">
                <a16:creationId xmlns:a16="http://schemas.microsoft.com/office/drawing/2014/main" id="{99B4D0C3-074F-42A6-8B7A-AD5B7D6F74C5}"/>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4" name="TextBox 13">
            <a:extLst>
              <a:ext uri="{FF2B5EF4-FFF2-40B4-BE49-F238E27FC236}">
                <a16:creationId xmlns:a16="http://schemas.microsoft.com/office/drawing/2014/main" id="{C2A7391D-B93A-4A56-A24A-1B45C082DBD2}"/>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42077816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with dark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B5185DC-75AA-89C5-12FA-7663D1244071}"/>
              </a:ext>
            </a:extLst>
          </p:cNvPr>
          <p:cNvSpPr>
            <a:spLocks noGrp="1"/>
          </p:cNvSpPr>
          <p:nvPr>
            <p:ph type="pic" sz="quarter" idx="10"/>
          </p:nvPr>
        </p:nvSpPr>
        <p:spPr>
          <a:xfrm>
            <a:off x="0" y="0"/>
            <a:ext cx="12192000" cy="6858000"/>
          </a:xfrm>
        </p:spPr>
        <p:txBody>
          <a:bodyPr anchor="ctr" anchorCtr="1"/>
          <a:lstStyle>
            <a:lvl1pPr algn="ctr">
              <a:defRPr/>
            </a:lvl1pPr>
          </a:lstStyle>
          <a:p>
            <a:r>
              <a:rPr lang="en-US" dirty="0"/>
              <a:t>Click icon to add picture</a:t>
            </a:r>
          </a:p>
        </p:txBody>
      </p:sp>
      <p:sp>
        <p:nvSpPr>
          <p:cNvPr id="2" name="Title 1"/>
          <p:cNvSpPr>
            <a:spLocks noGrp="1"/>
          </p:cNvSpPr>
          <p:nvPr>
            <p:ph type="ctrTitle"/>
          </p:nvPr>
        </p:nvSpPr>
        <p:spPr>
          <a:xfrm>
            <a:off x="836085" y="2207686"/>
            <a:ext cx="5505451" cy="2076449"/>
          </a:xfrm>
        </p:spPr>
        <p:txBody>
          <a:bodyPr anchor="t" anchorCtr="0"/>
          <a:lstStyle>
            <a:lvl1pPr algn="l">
              <a:defRPr sz="4800">
                <a:solidFill>
                  <a:schemeClr val="bg1"/>
                </a:solidFill>
              </a:defRPr>
            </a:lvl1pPr>
          </a:lstStyle>
          <a:p>
            <a:r>
              <a:rPr lang="en-US" noProof="0"/>
              <a:t>Click to edit Master title style</a:t>
            </a:r>
          </a:p>
        </p:txBody>
      </p:sp>
      <p:sp>
        <p:nvSpPr>
          <p:cNvPr id="3" name="Subtitle 2"/>
          <p:cNvSpPr>
            <a:spLocks noGrp="1"/>
          </p:cNvSpPr>
          <p:nvPr>
            <p:ph type="subTitle" idx="1" hasCustomPrompt="1"/>
          </p:nvPr>
        </p:nvSpPr>
        <p:spPr>
          <a:xfrm>
            <a:off x="836085" y="4284135"/>
            <a:ext cx="5505451" cy="1636183"/>
          </a:xfrm>
        </p:spPr>
        <p:txBody>
          <a:bodyPr anchor="t" anchorCtr="0"/>
          <a:lstStyle>
            <a:lvl1pPr marL="0" indent="0" algn="l">
              <a:buNone/>
              <a:defRPr sz="1600" b="1">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noProof="0"/>
              <a:t>Click to edit Master subtitle style        </a:t>
            </a:r>
          </a:p>
        </p:txBody>
      </p:sp>
      <p:sp>
        <p:nvSpPr>
          <p:cNvPr id="4" name="TextBox 3">
            <a:extLst>
              <a:ext uri="{FF2B5EF4-FFF2-40B4-BE49-F238E27FC236}">
                <a16:creationId xmlns:a16="http://schemas.microsoft.com/office/drawing/2014/main" id="{4303D7A6-E356-45D9-8EA5-4DC5B58EFE11}"/>
              </a:ext>
            </a:extLst>
          </p:cNvPr>
          <p:cNvSpPr txBox="1"/>
          <p:nvPr userDrawn="1"/>
        </p:nvSpPr>
        <p:spPr>
          <a:xfrm rot="2409516">
            <a:off x="9867206" y="723207"/>
            <a:ext cx="2460567" cy="1230284"/>
          </a:xfrm>
          <a:prstGeom prst="rect">
            <a:avLst/>
          </a:prstGeom>
        </p:spPr>
        <p:txBody>
          <a:bodyPr vert="horz" wrap="square" lIns="0" tIns="0" rIns="0" bIns="0" rtlCol="0" anchor="t" anchorCtr="0">
            <a:noAutofit/>
          </a:bodyPr>
          <a:lstStyle/>
          <a:p>
            <a:pPr algn="l"/>
            <a:r>
              <a:rPr lang="en-US" sz="4800" dirty="0">
                <a:solidFill>
                  <a:schemeClr val="bg2"/>
                </a:solidFill>
              </a:rPr>
              <a:t>DRAFT</a:t>
            </a:r>
          </a:p>
        </p:txBody>
      </p:sp>
    </p:spTree>
    <p:extLst>
      <p:ext uri="{BB962C8B-B14F-4D97-AF65-F5344CB8AC3E}">
        <p14:creationId xmlns:p14="http://schemas.microsoft.com/office/powerpoint/2010/main" val="265072399"/>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B5185DC-75AA-89C5-12FA-7663D1244071}"/>
              </a:ext>
            </a:extLst>
          </p:cNvPr>
          <p:cNvSpPr>
            <a:spLocks noGrp="1"/>
          </p:cNvSpPr>
          <p:nvPr>
            <p:ph type="pic" sz="quarter" idx="10"/>
          </p:nvPr>
        </p:nvSpPr>
        <p:spPr>
          <a:xfrm>
            <a:off x="0" y="0"/>
            <a:ext cx="12192000" cy="6858000"/>
          </a:xfrm>
        </p:spPr>
        <p:txBody>
          <a:bodyPr anchor="ctr" anchorCtr="1"/>
          <a:lstStyle>
            <a:lvl1pPr algn="ctr">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35FA0A69-F626-71D1-D44C-F45E3406B30E}"/>
              </a:ext>
            </a:extLst>
          </p:cNvPr>
          <p:cNvSpPr>
            <a:spLocks noGrp="1"/>
          </p:cNvSpPr>
          <p:nvPr>
            <p:ph type="body" sz="quarter" idx="11" hasCustomPrompt="1"/>
          </p:nvPr>
        </p:nvSpPr>
        <p:spPr>
          <a:xfrm>
            <a:off x="556800" y="1180800"/>
            <a:ext cx="5760000" cy="4560000"/>
          </a:xfrm>
          <a:gradFill>
            <a:gsLst>
              <a:gs pos="0">
                <a:schemeClr val="accent2"/>
              </a:gs>
              <a:gs pos="45000">
                <a:schemeClr val="accent2">
                  <a:alpha val="0"/>
                </a:schemeClr>
              </a:gs>
            </a:gsLst>
            <a:lin ang="2700000" scaled="0"/>
          </a:gradFill>
        </p:spPr>
        <p:txBody>
          <a:bodyPr/>
          <a:lstStyle>
            <a:lvl1pPr>
              <a:defRPr sz="133"/>
            </a:lvl1pPr>
          </a:lstStyle>
          <a:p>
            <a:pPr lvl="0"/>
            <a:r>
              <a:rPr lang="en-US"/>
              <a:t> </a:t>
            </a:r>
          </a:p>
        </p:txBody>
      </p:sp>
      <p:sp>
        <p:nvSpPr>
          <p:cNvPr id="2" name="Title 1"/>
          <p:cNvSpPr>
            <a:spLocks noGrp="1"/>
          </p:cNvSpPr>
          <p:nvPr>
            <p:ph type="ctrTitle"/>
          </p:nvPr>
        </p:nvSpPr>
        <p:spPr>
          <a:xfrm>
            <a:off x="833968" y="1384302"/>
            <a:ext cx="5505451" cy="2125663"/>
          </a:xfrm>
        </p:spPr>
        <p:txBody>
          <a:bodyPr anchor="t" anchorCtr="0"/>
          <a:lstStyle>
            <a:lvl1pPr algn="l">
              <a:defRPr sz="4800">
                <a:solidFill>
                  <a:schemeClr val="tx1"/>
                </a:solidFill>
              </a:defRPr>
            </a:lvl1pPr>
          </a:lstStyle>
          <a:p>
            <a:r>
              <a:rPr lang="en-US" noProof="0"/>
              <a:t>Click to edit Master title style</a:t>
            </a:r>
          </a:p>
        </p:txBody>
      </p:sp>
      <p:sp>
        <p:nvSpPr>
          <p:cNvPr id="3" name="Subtitle 2"/>
          <p:cNvSpPr>
            <a:spLocks noGrp="1"/>
          </p:cNvSpPr>
          <p:nvPr>
            <p:ph type="subTitle" idx="1" hasCustomPrompt="1"/>
          </p:nvPr>
        </p:nvSpPr>
        <p:spPr>
          <a:xfrm>
            <a:off x="833969" y="3600451"/>
            <a:ext cx="5505451" cy="1657348"/>
          </a:xfrm>
        </p:spPr>
        <p:txBody>
          <a:bodyPr anchor="t" anchorCtr="0"/>
          <a:lstStyle>
            <a:lvl1pPr marL="0" indent="0" algn="l">
              <a:buNone/>
              <a:defRPr sz="1600" b="1">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noProof="0"/>
              <a:t>Click to edit Master subtitle style        </a:t>
            </a:r>
          </a:p>
        </p:txBody>
      </p:sp>
    </p:spTree>
    <p:extLst>
      <p:ext uri="{BB962C8B-B14F-4D97-AF65-F5344CB8AC3E}">
        <p14:creationId xmlns:p14="http://schemas.microsoft.com/office/powerpoint/2010/main" val="2867408732"/>
      </p:ext>
    </p:extLst>
  </p:cSld>
  <p:clrMapOvr>
    <a:masterClrMapping/>
  </p:clrMapOvr>
  <p:extLst>
    <p:ext uri="{DCECCB84-F9BA-43D5-87BE-67443E8EF086}">
      <p15:sldGuideLst xmlns:p15="http://schemas.microsoft.com/office/powerpoint/2012/main">
        <p15:guide id="5" orient="horz" pos="654">
          <p15:clr>
            <a:srgbClr val="A4A3A4"/>
          </p15:clr>
        </p15:guide>
        <p15:guide id="7" orient="horz" pos="556">
          <p15:clr>
            <a:srgbClr val="A4A3A4"/>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6083" y="385232"/>
            <a:ext cx="4379384" cy="960000"/>
          </a:xfrm>
        </p:spPr>
        <p:txBody>
          <a:bodyPr/>
          <a:lstStyle>
            <a:lvl1pPr>
              <a:defRPr/>
            </a:lvl1pPr>
          </a:lstStyle>
          <a:p>
            <a:r>
              <a:rPr lang="en-US" noProof="0"/>
              <a:t>Agenda</a:t>
            </a:r>
          </a:p>
        </p:txBody>
      </p:sp>
      <p:sp>
        <p:nvSpPr>
          <p:cNvPr id="3" name="Content Placeholder 2"/>
          <p:cNvSpPr>
            <a:spLocks noGrp="1"/>
          </p:cNvSpPr>
          <p:nvPr>
            <p:ph idx="1"/>
          </p:nvPr>
        </p:nvSpPr>
        <p:spPr>
          <a:xfrm>
            <a:off x="836083" y="1524000"/>
            <a:ext cx="4379384" cy="4851400"/>
          </a:xfrm>
        </p:spPr>
        <p:txBody>
          <a:bodyPr/>
          <a:lstStyle>
            <a:lvl1pPr marL="355582" indent="-355582">
              <a:buFont typeface="+mj-lt"/>
              <a:buAutoNum type="arabicPeriod"/>
              <a:defRPr/>
            </a:lvl1pPr>
          </a:lstStyle>
          <a:p>
            <a:pPr lvl="0"/>
            <a:r>
              <a:rPr lang="en-US" noProof="0"/>
              <a:t>Click to edit Master text styles</a:t>
            </a:r>
          </a:p>
        </p:txBody>
      </p:sp>
      <p:sp>
        <p:nvSpPr>
          <p:cNvPr id="4" name="Date Placeholder 3"/>
          <p:cNvSpPr>
            <a:spLocks noGrp="1"/>
          </p:cNvSpPr>
          <p:nvPr>
            <p:ph type="dt" sz="half" idx="10"/>
          </p:nvPr>
        </p:nvSpPr>
        <p:spPr/>
        <p:txBody>
          <a:bodyPr/>
          <a:lstStyle/>
          <a:p>
            <a:endParaRPr lang="en-US" noProof="0"/>
          </a:p>
        </p:txBody>
      </p:sp>
      <p:sp>
        <p:nvSpPr>
          <p:cNvPr id="5" name="Footer Placeholder 4"/>
          <p:cNvSpPr>
            <a:spLocks noGrp="1"/>
          </p:cNvSpPr>
          <p:nvPr>
            <p:ph type="ftr" sz="quarter" idx="11"/>
          </p:nvPr>
        </p:nvSpPr>
        <p:spPr>
          <a:xfrm rot="-5400000">
            <a:off x="-850724" y="4327489"/>
            <a:ext cx="2330445" cy="144000"/>
          </a:xfrm>
        </p:spPr>
        <p:txBody>
          <a:bodyPr/>
          <a:lstStyle/>
          <a:p>
            <a:endParaRPr lang="en-US" noProof="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Picture Placeholder 4">
            <a:extLst>
              <a:ext uri="{FF2B5EF4-FFF2-40B4-BE49-F238E27FC236}">
                <a16:creationId xmlns:a16="http://schemas.microsoft.com/office/drawing/2014/main" id="{79AA7A31-11C3-4325-4863-51210229A696}"/>
              </a:ext>
            </a:extLst>
          </p:cNvPr>
          <p:cNvSpPr>
            <a:spLocks noGrp="1"/>
          </p:cNvSpPr>
          <p:nvPr>
            <p:ph type="pic" sz="quarter" idx="13"/>
          </p:nvPr>
        </p:nvSpPr>
        <p:spPr>
          <a:xfrm>
            <a:off x="5568953" y="0"/>
            <a:ext cx="6623049"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1721966107"/>
      </p:ext>
    </p:extLst>
  </p:cSld>
  <p:clrMapOvr>
    <a:masterClrMapping/>
  </p:clrMapOvr>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One-column text slide 14pt">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5"/>
            <a:ext cx="11000316" cy="960967"/>
          </a:xfrm>
        </p:spPr>
        <p:txBody>
          <a:bodyPr/>
          <a:lstStyle/>
          <a:p>
            <a:r>
              <a:rPr lang="en-US" noProof="0"/>
              <a:t>Click to edit Master title style</a:t>
            </a:r>
          </a:p>
        </p:txBody>
      </p:sp>
      <p:sp>
        <p:nvSpPr>
          <p:cNvPr id="3" name="Content Placeholder 2"/>
          <p:cNvSpPr>
            <a:spLocks noGrp="1"/>
          </p:cNvSpPr>
          <p:nvPr>
            <p:ph idx="1"/>
          </p:nvPr>
        </p:nvSpPr>
        <p:spPr>
          <a:xfrm>
            <a:off x="836083" y="2197101"/>
            <a:ext cx="11011832" cy="416305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Tree>
    <p:extLst>
      <p:ext uri="{BB962C8B-B14F-4D97-AF65-F5344CB8AC3E}">
        <p14:creationId xmlns:p14="http://schemas.microsoft.com/office/powerpoint/2010/main" val="1313321221"/>
      </p:ext>
    </p:extLst>
  </p:cSld>
  <p:clrMapOvr>
    <a:masterClrMapping/>
  </p:clrMapOvr>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One-column text slide 14pt with single line headline + subline">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6"/>
            <a:ext cx="11000316" cy="518585"/>
          </a:xfrm>
        </p:spPr>
        <p:txBody>
          <a:bodyPr/>
          <a:lstStyle/>
          <a:p>
            <a:r>
              <a:rPr lang="en-US" noProof="0"/>
              <a:t>Click to edit Master title style</a:t>
            </a:r>
          </a:p>
        </p:txBody>
      </p:sp>
      <p:sp>
        <p:nvSpPr>
          <p:cNvPr id="3" name="Content Placeholder 2"/>
          <p:cNvSpPr>
            <a:spLocks noGrp="1"/>
          </p:cNvSpPr>
          <p:nvPr>
            <p:ph idx="1"/>
          </p:nvPr>
        </p:nvSpPr>
        <p:spPr>
          <a:xfrm>
            <a:off x="836084" y="2197102"/>
            <a:ext cx="11000317" cy="417830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1" name="Text Placeholder 10">
            <a:extLst>
              <a:ext uri="{FF2B5EF4-FFF2-40B4-BE49-F238E27FC236}">
                <a16:creationId xmlns:a16="http://schemas.microsoft.com/office/drawing/2014/main" id="{8AC3CF24-F014-F172-5FCB-760A2DB96856}"/>
              </a:ext>
            </a:extLst>
          </p:cNvPr>
          <p:cNvSpPr>
            <a:spLocks noGrp="1"/>
          </p:cNvSpPr>
          <p:nvPr>
            <p:ph type="body" sz="quarter" idx="13"/>
          </p:nvPr>
        </p:nvSpPr>
        <p:spPr>
          <a:xfrm>
            <a:off x="836083" y="940479"/>
            <a:ext cx="11000316" cy="326065"/>
          </a:xfrm>
        </p:spPr>
        <p:txBody>
          <a:bodyPr/>
          <a:lstStyle>
            <a:lvl1pPr>
              <a:defRPr b="1">
                <a:solidFill>
                  <a:schemeClr val="tx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949081400"/>
      </p:ext>
    </p:extLst>
  </p:cSld>
  <p:clrMapOvr>
    <a:masterClrMapping/>
  </p:clrMapOvr>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One-column text slide 14pt with subhead">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5"/>
            <a:ext cx="11000316" cy="960967"/>
          </a:xfrm>
        </p:spPr>
        <p:txBody>
          <a:bodyPr/>
          <a:lstStyle/>
          <a:p>
            <a:r>
              <a:rPr lang="en-US" noProof="0"/>
              <a:t>Click to edit Master title style</a:t>
            </a:r>
          </a:p>
        </p:txBody>
      </p:sp>
      <p:sp>
        <p:nvSpPr>
          <p:cNvPr id="3" name="Content Placeholder 2"/>
          <p:cNvSpPr>
            <a:spLocks noGrp="1"/>
          </p:cNvSpPr>
          <p:nvPr>
            <p:ph idx="1"/>
          </p:nvPr>
        </p:nvSpPr>
        <p:spPr>
          <a:xfrm>
            <a:off x="836084" y="2197102"/>
            <a:ext cx="11000317" cy="41783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1" name="Text Placeholder 10">
            <a:extLst>
              <a:ext uri="{FF2B5EF4-FFF2-40B4-BE49-F238E27FC236}">
                <a16:creationId xmlns:a16="http://schemas.microsoft.com/office/drawing/2014/main" id="{8AC3CF24-F014-F172-5FCB-760A2DB96856}"/>
              </a:ext>
            </a:extLst>
          </p:cNvPr>
          <p:cNvSpPr>
            <a:spLocks noGrp="1"/>
          </p:cNvSpPr>
          <p:nvPr>
            <p:ph type="body" sz="quarter" idx="13"/>
          </p:nvPr>
        </p:nvSpPr>
        <p:spPr>
          <a:xfrm>
            <a:off x="836083" y="1528235"/>
            <a:ext cx="11000316" cy="518584"/>
          </a:xfrm>
        </p:spPr>
        <p:txBody>
          <a:bodyPr/>
          <a:lstStyle>
            <a:lvl1pPr>
              <a:defRPr b="1">
                <a:solidFill>
                  <a:schemeClr val="tx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2512055630"/>
      </p:ext>
    </p:extLst>
  </p:cSld>
  <p:clrMapOvr>
    <a:masterClrMapping/>
  </p:clrMapOvr>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One-column text slide 11pt">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5"/>
            <a:ext cx="11000316" cy="960967"/>
          </a:xfrm>
        </p:spPr>
        <p:txBody>
          <a:bodyPr/>
          <a:lstStyle/>
          <a:p>
            <a:r>
              <a:rPr lang="en-US" noProof="0"/>
              <a:t>Click to edit Master title style</a:t>
            </a:r>
          </a:p>
        </p:txBody>
      </p:sp>
      <p:sp>
        <p:nvSpPr>
          <p:cNvPr id="3" name="Content Placeholder 2"/>
          <p:cNvSpPr>
            <a:spLocks noGrp="1"/>
          </p:cNvSpPr>
          <p:nvPr>
            <p:ph idx="1"/>
          </p:nvPr>
        </p:nvSpPr>
        <p:spPr>
          <a:xfrm>
            <a:off x="836083" y="2198401"/>
            <a:ext cx="11000316" cy="4177000"/>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Tree>
    <p:extLst>
      <p:ext uri="{BB962C8B-B14F-4D97-AF65-F5344CB8AC3E}">
        <p14:creationId xmlns:p14="http://schemas.microsoft.com/office/powerpoint/2010/main" val="1510499517"/>
      </p:ext>
    </p:extLst>
  </p:cSld>
  <p:clrMapOvr>
    <a:masterClrMapping/>
  </p:clrMapOvr>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hree-columns text slide ">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5"/>
            <a:ext cx="11000316" cy="960967"/>
          </a:xfrm>
        </p:spPr>
        <p:txBody>
          <a:bodyPr/>
          <a:lstStyle/>
          <a:p>
            <a:r>
              <a:rPr lang="en-US" noProof="0"/>
              <a:t>Click to edit Master title style</a:t>
            </a:r>
          </a:p>
        </p:txBody>
      </p:sp>
      <p:sp>
        <p:nvSpPr>
          <p:cNvPr id="3" name="Content Placeholder 2"/>
          <p:cNvSpPr>
            <a:spLocks noGrp="1"/>
          </p:cNvSpPr>
          <p:nvPr>
            <p:ph idx="1"/>
          </p:nvPr>
        </p:nvSpPr>
        <p:spPr>
          <a:xfrm>
            <a:off x="836081" y="2865971"/>
            <a:ext cx="3422400" cy="3264509"/>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rot="-5400000">
            <a:off x="194499" y="6190393"/>
            <a:ext cx="240000" cy="144000"/>
          </a:xfrm>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4622803" y="2865970"/>
            <a:ext cx="3420533" cy="3267604"/>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Content Placeholder 2">
            <a:extLst>
              <a:ext uri="{FF2B5EF4-FFF2-40B4-BE49-F238E27FC236}">
                <a16:creationId xmlns:a16="http://schemas.microsoft.com/office/drawing/2014/main" id="{D39ECE93-E124-14D6-E1B3-D291AC837964}"/>
              </a:ext>
            </a:extLst>
          </p:cNvPr>
          <p:cNvSpPr>
            <a:spLocks noGrp="1"/>
          </p:cNvSpPr>
          <p:nvPr>
            <p:ph idx="14"/>
          </p:nvPr>
        </p:nvSpPr>
        <p:spPr>
          <a:xfrm>
            <a:off x="8413753" y="2865970"/>
            <a:ext cx="3420535" cy="3267604"/>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6083" y="2197100"/>
            <a:ext cx="3422400" cy="476645"/>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4622803" y="2197100"/>
            <a:ext cx="3420533" cy="476645"/>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4BBAD459-7E18-A13F-67D6-D1EA73D281BB}"/>
              </a:ext>
            </a:extLst>
          </p:cNvPr>
          <p:cNvSpPr>
            <a:spLocks noGrp="1"/>
          </p:cNvSpPr>
          <p:nvPr>
            <p:ph idx="17"/>
          </p:nvPr>
        </p:nvSpPr>
        <p:spPr>
          <a:xfrm>
            <a:off x="8413753" y="2197100"/>
            <a:ext cx="3420535" cy="476645"/>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9E7AC5FE-6C84-8EE7-245C-A99B8F429EC7}"/>
              </a:ext>
            </a:extLst>
          </p:cNvPr>
          <p:cNvSpPr>
            <a:spLocks noGrp="1"/>
          </p:cNvSpPr>
          <p:nvPr>
            <p:ph type="body" sz="quarter" idx="18" hasCustomPrompt="1"/>
          </p:nvPr>
        </p:nvSpPr>
        <p:spPr>
          <a:xfrm>
            <a:off x="836084" y="6238393"/>
            <a:ext cx="7200000" cy="144000"/>
          </a:xfrm>
        </p:spPr>
        <p:txBody>
          <a:bodyPr anchor="b" anchorCtr="0"/>
          <a:lstStyle>
            <a:lvl1pPr>
              <a:defRPr sz="933"/>
            </a:lvl1pPr>
            <a:lvl2pPr>
              <a:defRPr sz="933"/>
            </a:lvl2pPr>
            <a:lvl3pPr>
              <a:defRPr sz="933"/>
            </a:lvl3pPr>
            <a:lvl4pPr>
              <a:defRPr sz="933"/>
            </a:lvl4pPr>
            <a:lvl5pPr>
              <a:defRPr sz="933"/>
            </a:lvl5pPr>
          </a:lstStyle>
          <a:p>
            <a:pPr lvl="0"/>
            <a:r>
              <a:rPr lang="en-US" dirty="0"/>
              <a:t>Footnote, source</a:t>
            </a:r>
          </a:p>
        </p:txBody>
      </p:sp>
    </p:spTree>
    <p:extLst>
      <p:ext uri="{BB962C8B-B14F-4D97-AF65-F5344CB8AC3E}">
        <p14:creationId xmlns:p14="http://schemas.microsoft.com/office/powerpoint/2010/main" val="3812942790"/>
      </p:ext>
    </p:extLst>
  </p:cSld>
  <p:clrMapOvr>
    <a:masterClrMapping/>
  </p:clrMapOvr>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our-columns text slide ">
    <p:spTree>
      <p:nvGrpSpPr>
        <p:cNvPr id="1" name=""/>
        <p:cNvGrpSpPr/>
        <p:nvPr/>
      </p:nvGrpSpPr>
      <p:grpSpPr>
        <a:xfrm>
          <a:off x="0" y="0"/>
          <a:ext cx="0" cy="0"/>
          <a:chOff x="0" y="0"/>
          <a:chExt cx="0" cy="0"/>
        </a:xfrm>
      </p:grpSpPr>
      <p:sp>
        <p:nvSpPr>
          <p:cNvPr id="2" name="Title 1"/>
          <p:cNvSpPr>
            <a:spLocks noGrp="1"/>
          </p:cNvSpPr>
          <p:nvPr>
            <p:ph type="title"/>
          </p:nvPr>
        </p:nvSpPr>
        <p:spPr>
          <a:xfrm>
            <a:off x="836084" y="385235"/>
            <a:ext cx="11000317" cy="960967"/>
          </a:xfrm>
        </p:spPr>
        <p:txBody>
          <a:bodyPr/>
          <a:lstStyle/>
          <a:p>
            <a:r>
              <a:rPr lang="en-US" noProof="0"/>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3668184" y="3908386"/>
            <a:ext cx="2481600" cy="2173865"/>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Content Placeholder 2">
            <a:extLst>
              <a:ext uri="{FF2B5EF4-FFF2-40B4-BE49-F238E27FC236}">
                <a16:creationId xmlns:a16="http://schemas.microsoft.com/office/drawing/2014/main" id="{D39ECE93-E124-14D6-E1B3-D291AC837964}"/>
              </a:ext>
            </a:extLst>
          </p:cNvPr>
          <p:cNvSpPr>
            <a:spLocks noGrp="1"/>
          </p:cNvSpPr>
          <p:nvPr>
            <p:ph idx="14"/>
          </p:nvPr>
        </p:nvSpPr>
        <p:spPr>
          <a:xfrm>
            <a:off x="6505384" y="3908386"/>
            <a:ext cx="2481600" cy="2173865"/>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3675784" y="3236384"/>
            <a:ext cx="2481600"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4BBAD459-7E18-A13F-67D6-D1EA73D281BB}"/>
              </a:ext>
            </a:extLst>
          </p:cNvPr>
          <p:cNvSpPr>
            <a:spLocks noGrp="1"/>
          </p:cNvSpPr>
          <p:nvPr>
            <p:ph idx="17"/>
          </p:nvPr>
        </p:nvSpPr>
        <p:spPr>
          <a:xfrm>
            <a:off x="6512984" y="3236384"/>
            <a:ext cx="2481600"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3" name="Content Placeholder 2">
            <a:extLst>
              <a:ext uri="{FF2B5EF4-FFF2-40B4-BE49-F238E27FC236}">
                <a16:creationId xmlns:a16="http://schemas.microsoft.com/office/drawing/2014/main" id="{CFBFBF18-6808-851F-1BC2-01E745F2279C}"/>
              </a:ext>
            </a:extLst>
          </p:cNvPr>
          <p:cNvSpPr>
            <a:spLocks noGrp="1"/>
          </p:cNvSpPr>
          <p:nvPr>
            <p:ph idx="18"/>
          </p:nvPr>
        </p:nvSpPr>
        <p:spPr>
          <a:xfrm>
            <a:off x="9359900" y="3908386"/>
            <a:ext cx="2481600" cy="2173865"/>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Content Placeholder 2">
            <a:extLst>
              <a:ext uri="{FF2B5EF4-FFF2-40B4-BE49-F238E27FC236}">
                <a16:creationId xmlns:a16="http://schemas.microsoft.com/office/drawing/2014/main" id="{41742471-75A6-81BA-964E-75328658740A}"/>
              </a:ext>
            </a:extLst>
          </p:cNvPr>
          <p:cNvSpPr>
            <a:spLocks noGrp="1"/>
          </p:cNvSpPr>
          <p:nvPr>
            <p:ph idx="19"/>
          </p:nvPr>
        </p:nvSpPr>
        <p:spPr>
          <a:xfrm>
            <a:off x="9367500" y="3236384"/>
            <a:ext cx="2481600"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3" name="Content Placeholder 2"/>
          <p:cNvSpPr>
            <a:spLocks noGrp="1"/>
          </p:cNvSpPr>
          <p:nvPr>
            <p:ph idx="1"/>
          </p:nvPr>
        </p:nvSpPr>
        <p:spPr>
          <a:xfrm>
            <a:off x="836083" y="3908386"/>
            <a:ext cx="2481600" cy="2173865"/>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6083" y="3236384"/>
            <a:ext cx="2481600"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21" name="Text Placeholder 13">
            <a:extLst>
              <a:ext uri="{FF2B5EF4-FFF2-40B4-BE49-F238E27FC236}">
                <a16:creationId xmlns:a16="http://schemas.microsoft.com/office/drawing/2014/main" id="{51D83BD2-06DF-BD03-4C48-F1F338F79F06}"/>
              </a:ext>
            </a:extLst>
          </p:cNvPr>
          <p:cNvSpPr>
            <a:spLocks noGrp="1"/>
          </p:cNvSpPr>
          <p:nvPr>
            <p:ph type="body" sz="quarter" idx="20" hasCustomPrompt="1"/>
          </p:nvPr>
        </p:nvSpPr>
        <p:spPr>
          <a:xfrm>
            <a:off x="836084" y="6238393"/>
            <a:ext cx="7200000" cy="144000"/>
          </a:xfrm>
        </p:spPr>
        <p:txBody>
          <a:bodyPr anchor="b" anchorCtr="0"/>
          <a:lstStyle>
            <a:lvl1pPr>
              <a:defRPr sz="933"/>
            </a:lvl1pPr>
            <a:lvl2pPr>
              <a:defRPr sz="933"/>
            </a:lvl2pPr>
            <a:lvl3pPr>
              <a:defRPr sz="933"/>
            </a:lvl3pPr>
            <a:lvl4pPr>
              <a:defRPr sz="933"/>
            </a:lvl4pPr>
            <a:lvl5pPr>
              <a:defRPr sz="933"/>
            </a:lvl5pPr>
          </a:lstStyle>
          <a:p>
            <a:pPr lvl="0"/>
            <a:r>
              <a:rPr lang="en-US" dirty="0"/>
              <a:t>Footnote, source</a:t>
            </a:r>
          </a:p>
        </p:txBody>
      </p:sp>
    </p:spTree>
    <p:extLst>
      <p:ext uri="{BB962C8B-B14F-4D97-AF65-F5344CB8AC3E}">
        <p14:creationId xmlns:p14="http://schemas.microsoft.com/office/powerpoint/2010/main" val="2362621298"/>
      </p:ext>
    </p:extLst>
  </p:cSld>
  <p:clrMapOvr>
    <a:masterClrMapping/>
  </p:clrMapOvr>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Four-columns text slide with subheading">
    <p:spTree>
      <p:nvGrpSpPr>
        <p:cNvPr id="1" name=""/>
        <p:cNvGrpSpPr/>
        <p:nvPr/>
      </p:nvGrpSpPr>
      <p:grpSpPr>
        <a:xfrm>
          <a:off x="0" y="0"/>
          <a:ext cx="0" cy="0"/>
          <a:chOff x="0" y="0"/>
          <a:chExt cx="0" cy="0"/>
        </a:xfrm>
      </p:grpSpPr>
      <p:sp>
        <p:nvSpPr>
          <p:cNvPr id="2" name="Title 1"/>
          <p:cNvSpPr>
            <a:spLocks noGrp="1"/>
          </p:cNvSpPr>
          <p:nvPr>
            <p:ph type="title"/>
          </p:nvPr>
        </p:nvSpPr>
        <p:spPr>
          <a:xfrm>
            <a:off x="836084" y="385235"/>
            <a:ext cx="11000317" cy="960967"/>
          </a:xfrm>
        </p:spPr>
        <p:txBody>
          <a:bodyPr/>
          <a:lstStyle/>
          <a:p>
            <a:r>
              <a:rPr lang="en-US" noProof="0"/>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3682999" y="4580387"/>
            <a:ext cx="2466785" cy="1553189"/>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2">
            <a:extLst>
              <a:ext uri="{FF2B5EF4-FFF2-40B4-BE49-F238E27FC236}">
                <a16:creationId xmlns:a16="http://schemas.microsoft.com/office/drawing/2014/main" id="{D39ECE93-E124-14D6-E1B3-D291AC837964}"/>
              </a:ext>
            </a:extLst>
          </p:cNvPr>
          <p:cNvSpPr>
            <a:spLocks noGrp="1"/>
          </p:cNvSpPr>
          <p:nvPr>
            <p:ph idx="14"/>
          </p:nvPr>
        </p:nvSpPr>
        <p:spPr>
          <a:xfrm>
            <a:off x="6520200" y="4580387"/>
            <a:ext cx="2466785" cy="1553189"/>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3675784" y="3908384"/>
            <a:ext cx="2481600"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4BBAD459-7E18-A13F-67D6-D1EA73D281BB}"/>
              </a:ext>
            </a:extLst>
          </p:cNvPr>
          <p:cNvSpPr>
            <a:spLocks noGrp="1"/>
          </p:cNvSpPr>
          <p:nvPr>
            <p:ph idx="17"/>
          </p:nvPr>
        </p:nvSpPr>
        <p:spPr>
          <a:xfrm>
            <a:off x="6527800" y="3908384"/>
            <a:ext cx="2466785"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3" name="Content Placeholder 2">
            <a:extLst>
              <a:ext uri="{FF2B5EF4-FFF2-40B4-BE49-F238E27FC236}">
                <a16:creationId xmlns:a16="http://schemas.microsoft.com/office/drawing/2014/main" id="{CFBFBF18-6808-851F-1BC2-01E745F2279C}"/>
              </a:ext>
            </a:extLst>
          </p:cNvPr>
          <p:cNvSpPr>
            <a:spLocks noGrp="1"/>
          </p:cNvSpPr>
          <p:nvPr>
            <p:ph idx="18"/>
          </p:nvPr>
        </p:nvSpPr>
        <p:spPr>
          <a:xfrm>
            <a:off x="9359900" y="4580387"/>
            <a:ext cx="2481600" cy="1553189"/>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2">
            <a:extLst>
              <a:ext uri="{FF2B5EF4-FFF2-40B4-BE49-F238E27FC236}">
                <a16:creationId xmlns:a16="http://schemas.microsoft.com/office/drawing/2014/main" id="{41742471-75A6-81BA-964E-75328658740A}"/>
              </a:ext>
            </a:extLst>
          </p:cNvPr>
          <p:cNvSpPr>
            <a:spLocks noGrp="1"/>
          </p:cNvSpPr>
          <p:nvPr>
            <p:ph idx="19"/>
          </p:nvPr>
        </p:nvSpPr>
        <p:spPr>
          <a:xfrm>
            <a:off x="9367500" y="3908384"/>
            <a:ext cx="2481600"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3" name="Content Placeholder 2"/>
          <p:cNvSpPr>
            <a:spLocks noGrp="1"/>
          </p:cNvSpPr>
          <p:nvPr>
            <p:ph idx="1"/>
          </p:nvPr>
        </p:nvSpPr>
        <p:spPr>
          <a:xfrm>
            <a:off x="836083" y="4580387"/>
            <a:ext cx="2481600" cy="1553189"/>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6083" y="3908384"/>
            <a:ext cx="2481600"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21" name="Text Placeholder 13">
            <a:extLst>
              <a:ext uri="{FF2B5EF4-FFF2-40B4-BE49-F238E27FC236}">
                <a16:creationId xmlns:a16="http://schemas.microsoft.com/office/drawing/2014/main" id="{51D83BD2-06DF-BD03-4C48-F1F338F79F06}"/>
              </a:ext>
            </a:extLst>
          </p:cNvPr>
          <p:cNvSpPr>
            <a:spLocks noGrp="1"/>
          </p:cNvSpPr>
          <p:nvPr>
            <p:ph type="body" sz="quarter" idx="20" hasCustomPrompt="1"/>
          </p:nvPr>
        </p:nvSpPr>
        <p:spPr>
          <a:xfrm>
            <a:off x="836084" y="6238393"/>
            <a:ext cx="7200000" cy="144000"/>
          </a:xfrm>
        </p:spPr>
        <p:txBody>
          <a:bodyPr anchor="b" anchorCtr="0"/>
          <a:lstStyle>
            <a:lvl1pPr>
              <a:defRPr sz="933"/>
            </a:lvl1pPr>
            <a:lvl2pPr>
              <a:defRPr sz="933"/>
            </a:lvl2pPr>
            <a:lvl3pPr>
              <a:defRPr sz="933"/>
            </a:lvl3pPr>
            <a:lvl4pPr>
              <a:defRPr sz="933"/>
            </a:lvl4pPr>
            <a:lvl5pPr>
              <a:defRPr sz="933"/>
            </a:lvl5pPr>
          </a:lstStyle>
          <a:p>
            <a:pPr lvl="0"/>
            <a:r>
              <a:rPr lang="en-US" noProof="0"/>
              <a:t>Footnote, source</a:t>
            </a:r>
          </a:p>
        </p:txBody>
      </p:sp>
      <p:sp>
        <p:nvSpPr>
          <p:cNvPr id="20" name="Text Placeholder 19">
            <a:extLst>
              <a:ext uri="{FF2B5EF4-FFF2-40B4-BE49-F238E27FC236}">
                <a16:creationId xmlns:a16="http://schemas.microsoft.com/office/drawing/2014/main" id="{89A406FA-DD1B-8C88-FC6B-F08C1B2F5562}"/>
              </a:ext>
            </a:extLst>
          </p:cNvPr>
          <p:cNvSpPr>
            <a:spLocks noGrp="1"/>
          </p:cNvSpPr>
          <p:nvPr>
            <p:ph type="body" sz="quarter" idx="21"/>
          </p:nvPr>
        </p:nvSpPr>
        <p:spPr>
          <a:xfrm>
            <a:off x="836085" y="2201335"/>
            <a:ext cx="8151283" cy="575733"/>
          </a:xfrm>
        </p:spPr>
        <p:txBody>
          <a:bodyPr/>
          <a:lstStyle>
            <a:lvl1pPr>
              <a:defRPr b="1">
                <a:solidFill>
                  <a:schemeClr val="tx1"/>
                </a:solidFill>
                <a:latin typeface="+mj-lt"/>
              </a:defRPr>
            </a:lvl1pPr>
          </a:lstStyle>
          <a:p>
            <a:pPr lvl="0"/>
            <a:r>
              <a:rPr lang="en-US" noProof="0"/>
              <a:t>Click to edit Master text styles</a:t>
            </a:r>
          </a:p>
        </p:txBody>
      </p:sp>
      <p:cxnSp>
        <p:nvCxnSpPr>
          <p:cNvPr id="16" name="Gerade Verbindung 26">
            <a:extLst>
              <a:ext uri="{FF2B5EF4-FFF2-40B4-BE49-F238E27FC236}">
                <a16:creationId xmlns:a16="http://schemas.microsoft.com/office/drawing/2014/main" id="{53CD9D1C-E7AF-AA5C-1258-C1363AD6A7BB}"/>
              </a:ext>
            </a:extLst>
          </p:cNvPr>
          <p:cNvCxnSpPr/>
          <p:nvPr userDrawn="1"/>
        </p:nvCxnSpPr>
        <p:spPr>
          <a:xfrm rot="5400000">
            <a:off x="-207264" y="1262852"/>
            <a:ext cx="0" cy="18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51496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AF9DCC"/>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a:t>
            </a:r>
            <a:r>
              <a:rPr lang="en-US" sz="800" dirty="0">
                <a:solidFill>
                  <a:srgbClr val="FE22F4"/>
                </a:solidFill>
              </a:rPr>
              <a:t>US-</a:t>
            </a:r>
            <a:r>
              <a:rPr lang="en-US" sz="800" dirty="0" err="1">
                <a:solidFill>
                  <a:srgbClr val="FE22F4"/>
                </a:solidFill>
              </a:rPr>
              <a:t>xxxxx</a:t>
            </a:r>
            <a:r>
              <a:rPr lang="en-US" sz="800" dirty="0">
                <a:solidFill>
                  <a:srgbClr val="FE22F4"/>
                </a:solidFill>
              </a:rPr>
              <a:t> Last Updated xx/21</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1967950015"/>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One-column text slide with 1/2 picture">
    <p:spTree>
      <p:nvGrpSpPr>
        <p:cNvPr id="1" name=""/>
        <p:cNvGrpSpPr/>
        <p:nvPr/>
      </p:nvGrpSpPr>
      <p:grpSpPr>
        <a:xfrm>
          <a:off x="0" y="0"/>
          <a:ext cx="0" cy="0"/>
          <a:chOff x="0" y="0"/>
          <a:chExt cx="0" cy="0"/>
        </a:xfrm>
      </p:grpSpPr>
      <p:sp>
        <p:nvSpPr>
          <p:cNvPr id="2" name="Title 1"/>
          <p:cNvSpPr>
            <a:spLocks noGrp="1"/>
          </p:cNvSpPr>
          <p:nvPr>
            <p:ph type="title"/>
          </p:nvPr>
        </p:nvSpPr>
        <p:spPr>
          <a:xfrm>
            <a:off x="836086" y="385233"/>
            <a:ext cx="5308599" cy="1797672"/>
          </a:xfrm>
        </p:spPr>
        <p:txBody>
          <a:bodyPr/>
          <a:lstStyle/>
          <a:p>
            <a:r>
              <a:rPr lang="en-US" noProof="0"/>
              <a:t>Click to edit Master title style</a:t>
            </a:r>
          </a:p>
        </p:txBody>
      </p:sp>
      <p:sp>
        <p:nvSpPr>
          <p:cNvPr id="3" name="Content Placeholder 2"/>
          <p:cNvSpPr>
            <a:spLocks noGrp="1"/>
          </p:cNvSpPr>
          <p:nvPr>
            <p:ph idx="1"/>
          </p:nvPr>
        </p:nvSpPr>
        <p:spPr>
          <a:xfrm>
            <a:off x="836084" y="3236384"/>
            <a:ext cx="5308600" cy="3139016"/>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6519336" y="0"/>
            <a:ext cx="5672665" cy="6858000"/>
          </a:xfrm>
        </p:spPr>
        <p:txBody>
          <a:bodyPr anchor="ctr" anchorCtr="1"/>
          <a:lstStyle>
            <a:lvl1pPr algn="ctr">
              <a:defRPr/>
            </a:lvl1pPr>
          </a:lstStyle>
          <a:p>
            <a:r>
              <a:rPr lang="en-US" noProof="0"/>
              <a:t>Click icon to add picture</a:t>
            </a:r>
          </a:p>
        </p:txBody>
      </p:sp>
      <p:sp>
        <p:nvSpPr>
          <p:cNvPr id="9" name="Text Placeholder 19">
            <a:extLst>
              <a:ext uri="{FF2B5EF4-FFF2-40B4-BE49-F238E27FC236}">
                <a16:creationId xmlns:a16="http://schemas.microsoft.com/office/drawing/2014/main" id="{B7F8FDF1-EDBC-8581-4283-24CC9CC9E2DB}"/>
              </a:ext>
            </a:extLst>
          </p:cNvPr>
          <p:cNvSpPr>
            <a:spLocks noGrp="1"/>
          </p:cNvSpPr>
          <p:nvPr>
            <p:ph type="body" sz="quarter" idx="21"/>
          </p:nvPr>
        </p:nvSpPr>
        <p:spPr>
          <a:xfrm>
            <a:off x="836086" y="2201335"/>
            <a:ext cx="5308599" cy="575733"/>
          </a:xfrm>
        </p:spPr>
        <p:txBody>
          <a:bodyPr/>
          <a:lstStyle>
            <a:lvl1pPr>
              <a:defRPr b="1">
                <a:solidFill>
                  <a:schemeClr val="tx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2814086379"/>
      </p:ext>
    </p:extLst>
  </p:cSld>
  <p:clrMapOvr>
    <a:masterClrMapping/>
  </p:clrMapOvr>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One-column text slide with 1/2 picture right">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8609B1B6-A69D-36C7-9316-A879AD27633D}"/>
              </a:ext>
            </a:extLst>
          </p:cNvPr>
          <p:cNvSpPr>
            <a:spLocks noGrp="1"/>
          </p:cNvSpPr>
          <p:nvPr>
            <p:ph type="pic" sz="quarter" idx="22"/>
          </p:nvPr>
        </p:nvSpPr>
        <p:spPr>
          <a:xfrm>
            <a:off x="558801" y="0"/>
            <a:ext cx="5592233" cy="6858000"/>
          </a:xfrm>
        </p:spPr>
        <p:txBody>
          <a:bodyPr anchor="ctr" anchorCtr="1"/>
          <a:lstStyle>
            <a:lvl1pPr algn="ctr">
              <a:defRPr/>
            </a:lvl1pPr>
          </a:lstStyle>
          <a:p>
            <a:r>
              <a:rPr lang="en-US" noProof="0"/>
              <a:t>Click icon to add picture</a:t>
            </a:r>
          </a:p>
        </p:txBody>
      </p:sp>
      <p:sp>
        <p:nvSpPr>
          <p:cNvPr id="2" name="Title 1"/>
          <p:cNvSpPr>
            <a:spLocks noGrp="1"/>
          </p:cNvSpPr>
          <p:nvPr>
            <p:ph type="title"/>
          </p:nvPr>
        </p:nvSpPr>
        <p:spPr>
          <a:xfrm>
            <a:off x="6519335" y="385233"/>
            <a:ext cx="5314951" cy="1797672"/>
          </a:xfrm>
        </p:spPr>
        <p:txBody>
          <a:bodyPr/>
          <a:lstStyle/>
          <a:p>
            <a:r>
              <a:rPr lang="en-US" noProof="0"/>
              <a:t>Click to edit Master title style</a:t>
            </a:r>
          </a:p>
        </p:txBody>
      </p:sp>
      <p:sp>
        <p:nvSpPr>
          <p:cNvPr id="3" name="Content Placeholder 2"/>
          <p:cNvSpPr>
            <a:spLocks noGrp="1"/>
          </p:cNvSpPr>
          <p:nvPr>
            <p:ph idx="1"/>
          </p:nvPr>
        </p:nvSpPr>
        <p:spPr>
          <a:xfrm>
            <a:off x="6519334" y="3236384"/>
            <a:ext cx="5314951" cy="3139016"/>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9" name="Text Placeholder 19">
            <a:extLst>
              <a:ext uri="{FF2B5EF4-FFF2-40B4-BE49-F238E27FC236}">
                <a16:creationId xmlns:a16="http://schemas.microsoft.com/office/drawing/2014/main" id="{B7F8FDF1-EDBC-8581-4283-24CC9CC9E2DB}"/>
              </a:ext>
            </a:extLst>
          </p:cNvPr>
          <p:cNvSpPr>
            <a:spLocks noGrp="1"/>
          </p:cNvSpPr>
          <p:nvPr>
            <p:ph type="body" sz="quarter" idx="21"/>
          </p:nvPr>
        </p:nvSpPr>
        <p:spPr>
          <a:xfrm>
            <a:off x="6519335" y="2201335"/>
            <a:ext cx="5314949" cy="575733"/>
          </a:xfrm>
        </p:spPr>
        <p:txBody>
          <a:bodyPr/>
          <a:lstStyle>
            <a:lvl1pPr>
              <a:defRPr b="1">
                <a:solidFill>
                  <a:schemeClr val="tx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2520806797"/>
      </p:ext>
    </p:extLst>
  </p:cSld>
  <p:clrMapOvr>
    <a:masterClrMapping/>
  </p:clrMapOvr>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One-column text slide with picture &lt;1/2">
    <p:spTree>
      <p:nvGrpSpPr>
        <p:cNvPr id="1" name=""/>
        <p:cNvGrpSpPr/>
        <p:nvPr/>
      </p:nvGrpSpPr>
      <p:grpSpPr>
        <a:xfrm>
          <a:off x="0" y="0"/>
          <a:ext cx="0" cy="0"/>
          <a:chOff x="0" y="0"/>
          <a:chExt cx="0" cy="0"/>
        </a:xfrm>
      </p:grpSpPr>
      <p:sp>
        <p:nvSpPr>
          <p:cNvPr id="2" name="Title 1"/>
          <p:cNvSpPr>
            <a:spLocks noGrp="1"/>
          </p:cNvSpPr>
          <p:nvPr>
            <p:ph type="title"/>
          </p:nvPr>
        </p:nvSpPr>
        <p:spPr>
          <a:xfrm>
            <a:off x="835200" y="385232"/>
            <a:ext cx="4363333" cy="1536000"/>
          </a:xfrm>
        </p:spPr>
        <p:txBody>
          <a:bodyPr/>
          <a:lstStyle/>
          <a:p>
            <a:r>
              <a:rPr lang="en-US" noProof="0"/>
              <a:t>Click to edit Master title style</a:t>
            </a:r>
          </a:p>
        </p:txBody>
      </p:sp>
      <p:sp>
        <p:nvSpPr>
          <p:cNvPr id="3" name="Content Placeholder 2"/>
          <p:cNvSpPr>
            <a:spLocks noGrp="1"/>
          </p:cNvSpPr>
          <p:nvPr>
            <p:ph idx="1"/>
          </p:nvPr>
        </p:nvSpPr>
        <p:spPr>
          <a:xfrm>
            <a:off x="835200" y="2209800"/>
            <a:ext cx="4363333" cy="4165600"/>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5568951" y="0"/>
            <a:ext cx="6623048"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2240091243"/>
      </p:ext>
    </p:extLst>
  </p:cSld>
  <p:clrMapOvr>
    <a:masterClrMapping/>
  </p:clrMapOvr>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One-column text slide with picture &lt;1/2 left">
    <p:spTree>
      <p:nvGrpSpPr>
        <p:cNvPr id="1" name=""/>
        <p:cNvGrpSpPr/>
        <p:nvPr/>
      </p:nvGrpSpPr>
      <p:grpSpPr>
        <a:xfrm>
          <a:off x="0" y="0"/>
          <a:ext cx="0" cy="0"/>
          <a:chOff x="0" y="0"/>
          <a:chExt cx="0" cy="0"/>
        </a:xfrm>
      </p:grpSpPr>
      <p:sp>
        <p:nvSpPr>
          <p:cNvPr id="2" name="Title 1"/>
          <p:cNvSpPr>
            <a:spLocks noGrp="1"/>
          </p:cNvSpPr>
          <p:nvPr>
            <p:ph type="title"/>
          </p:nvPr>
        </p:nvSpPr>
        <p:spPr>
          <a:xfrm>
            <a:off x="7470952" y="385232"/>
            <a:ext cx="4363333" cy="1536000"/>
          </a:xfrm>
        </p:spPr>
        <p:txBody>
          <a:bodyPr/>
          <a:lstStyle/>
          <a:p>
            <a:r>
              <a:rPr lang="en-US" noProof="0"/>
              <a:t>Click to edit Master title style</a:t>
            </a:r>
          </a:p>
        </p:txBody>
      </p:sp>
      <p:sp>
        <p:nvSpPr>
          <p:cNvPr id="3" name="Content Placeholder 2"/>
          <p:cNvSpPr>
            <a:spLocks noGrp="1"/>
          </p:cNvSpPr>
          <p:nvPr>
            <p:ph idx="1"/>
          </p:nvPr>
        </p:nvSpPr>
        <p:spPr>
          <a:xfrm>
            <a:off x="7470952" y="2209801"/>
            <a:ext cx="4363333" cy="4202139"/>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558800" y="0"/>
            <a:ext cx="6544733"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3546531242"/>
      </p:ext>
    </p:extLst>
  </p:cSld>
  <p:clrMapOvr>
    <a:masterClrMapping/>
  </p:clrMapOvr>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columns text slide with 1/3 picture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558800" y="0"/>
            <a:ext cx="3693584" cy="6858000"/>
          </a:xfrm>
        </p:spPr>
        <p:txBody>
          <a:bodyPr anchor="ctr" anchorCtr="1"/>
          <a:lstStyle>
            <a:lvl1pPr algn="ctr">
              <a:defRPr/>
            </a:lvl1pPr>
          </a:lstStyle>
          <a:p>
            <a:r>
              <a:rPr lang="en-US" noProof="0"/>
              <a:t>Click icon to add picture</a:t>
            </a:r>
          </a:p>
        </p:txBody>
      </p:sp>
      <p:sp>
        <p:nvSpPr>
          <p:cNvPr id="7" name="Title 1">
            <a:extLst>
              <a:ext uri="{FF2B5EF4-FFF2-40B4-BE49-F238E27FC236}">
                <a16:creationId xmlns:a16="http://schemas.microsoft.com/office/drawing/2014/main" id="{587F1FA6-ADA0-370F-9771-83A6FE7A120A}"/>
              </a:ext>
            </a:extLst>
          </p:cNvPr>
          <p:cNvSpPr>
            <a:spLocks noGrp="1"/>
          </p:cNvSpPr>
          <p:nvPr>
            <p:ph type="title"/>
          </p:nvPr>
        </p:nvSpPr>
        <p:spPr>
          <a:xfrm>
            <a:off x="4620684" y="385232"/>
            <a:ext cx="7213600" cy="960000"/>
          </a:xfrm>
        </p:spPr>
        <p:txBody>
          <a:bodyPr/>
          <a:lstStyle/>
          <a:p>
            <a:r>
              <a:rPr lang="en-US" noProof="0"/>
              <a:t>Click to edit Master title style</a:t>
            </a:r>
          </a:p>
        </p:txBody>
      </p:sp>
      <p:sp>
        <p:nvSpPr>
          <p:cNvPr id="8" name="Content Placeholder 2">
            <a:extLst>
              <a:ext uri="{FF2B5EF4-FFF2-40B4-BE49-F238E27FC236}">
                <a16:creationId xmlns:a16="http://schemas.microsoft.com/office/drawing/2014/main" id="{96D1DF91-A198-7FC3-5404-0F59A461FFAA}"/>
              </a:ext>
            </a:extLst>
          </p:cNvPr>
          <p:cNvSpPr>
            <a:spLocks noGrp="1"/>
          </p:cNvSpPr>
          <p:nvPr>
            <p:ph idx="1"/>
          </p:nvPr>
        </p:nvSpPr>
        <p:spPr>
          <a:xfrm>
            <a:off x="4621567" y="3246968"/>
            <a:ext cx="3422400" cy="3128432"/>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48157F5A-04EA-CAB3-7298-F9A05118ACDC}"/>
              </a:ext>
            </a:extLst>
          </p:cNvPr>
          <p:cNvSpPr>
            <a:spLocks noGrp="1"/>
          </p:cNvSpPr>
          <p:nvPr>
            <p:ph idx="14"/>
          </p:nvPr>
        </p:nvSpPr>
        <p:spPr>
          <a:xfrm>
            <a:off x="8408287" y="3246968"/>
            <a:ext cx="3420533" cy="3128432"/>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Content Placeholder 2">
            <a:extLst>
              <a:ext uri="{FF2B5EF4-FFF2-40B4-BE49-F238E27FC236}">
                <a16:creationId xmlns:a16="http://schemas.microsoft.com/office/drawing/2014/main" id="{6EFA793F-42AB-E441-B787-767405F1860D}"/>
              </a:ext>
            </a:extLst>
          </p:cNvPr>
          <p:cNvSpPr>
            <a:spLocks noGrp="1"/>
          </p:cNvSpPr>
          <p:nvPr>
            <p:ph idx="15"/>
          </p:nvPr>
        </p:nvSpPr>
        <p:spPr>
          <a:xfrm>
            <a:off x="4621565" y="2574112"/>
            <a:ext cx="3422400"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78EE1B24-57C1-3D96-B16F-E18D568C6B9A}"/>
              </a:ext>
            </a:extLst>
          </p:cNvPr>
          <p:cNvSpPr>
            <a:spLocks noGrp="1"/>
          </p:cNvSpPr>
          <p:nvPr>
            <p:ph idx="16"/>
          </p:nvPr>
        </p:nvSpPr>
        <p:spPr>
          <a:xfrm>
            <a:off x="8408287" y="2574112"/>
            <a:ext cx="3420533"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cxnSp>
        <p:nvCxnSpPr>
          <p:cNvPr id="2" name="Gerade Verbindung 26">
            <a:extLst>
              <a:ext uri="{FF2B5EF4-FFF2-40B4-BE49-F238E27FC236}">
                <a16:creationId xmlns:a16="http://schemas.microsoft.com/office/drawing/2014/main" id="{40C3CE4E-C317-8CBF-3FB6-926BC6E4D7F9}"/>
              </a:ext>
            </a:extLst>
          </p:cNvPr>
          <p:cNvCxnSpPr>
            <a:cxnSpLocks/>
          </p:cNvCxnSpPr>
          <p:nvPr userDrawn="1"/>
        </p:nvCxnSpPr>
        <p:spPr>
          <a:xfrm flipH="1">
            <a:off x="-297264" y="2561167"/>
            <a:ext cx="180000" cy="0"/>
          </a:xfrm>
          <a:prstGeom prst="line">
            <a:avLst/>
          </a:prstGeom>
          <a:ln>
            <a:solidFill>
              <a:srgbClr val="E22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492599"/>
      </p:ext>
    </p:extLst>
  </p:cSld>
  <p:clrMapOvr>
    <a:masterClrMapping/>
  </p:clrMapOvr>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columns text slide with small picture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noProof="0"/>
          </a:p>
        </p:txBody>
      </p:sp>
      <p:sp>
        <p:nvSpPr>
          <p:cNvPr id="5" name="Footer Placeholder 4"/>
          <p:cNvSpPr>
            <a:spLocks noGrp="1"/>
          </p:cNvSpPr>
          <p:nvPr>
            <p:ph type="ftr" sz="quarter" idx="11"/>
          </p:nvPr>
        </p:nvSpPr>
        <p:spPr/>
        <p:txBody>
          <a:bodyPr/>
          <a:lstStyle/>
          <a:p>
            <a:endParaRPr lang="en-US" noProof="0"/>
          </a:p>
        </p:txBody>
      </p:sp>
      <p:sp>
        <p:nvSpPr>
          <p:cNvPr id="6" name="Slide Number Placeholder 5"/>
          <p:cNvSpPr>
            <a:spLocks noGrp="1"/>
          </p:cNvSpPr>
          <p:nvPr>
            <p:ph type="sldNum" sz="quarter" idx="12"/>
          </p:nvPr>
        </p:nvSpPr>
        <p:spPr/>
        <p:txBody>
          <a:bodyPr/>
          <a:lstStyle/>
          <a:p>
            <a:fld id="{7402B711-A71A-452E-950A-8AB93037233C}" type="slidenum">
              <a:rPr lang="en-US" noProof="0" smtClean="0"/>
              <a:t>‹#›</a:t>
            </a:fld>
            <a:endParaRPr lang="en-US" noProof="0"/>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558802" y="0"/>
            <a:ext cx="2747433" cy="6858000"/>
          </a:xfrm>
        </p:spPr>
        <p:txBody>
          <a:bodyPr anchor="ctr" anchorCtr="1"/>
          <a:lstStyle>
            <a:lvl1pPr algn="ctr">
              <a:defRPr/>
            </a:lvl1pPr>
          </a:lstStyle>
          <a:p>
            <a:r>
              <a:rPr lang="en-US" noProof="0"/>
              <a:t>Click icon to add picture</a:t>
            </a:r>
          </a:p>
        </p:txBody>
      </p:sp>
      <p:sp>
        <p:nvSpPr>
          <p:cNvPr id="7" name="Title 1">
            <a:extLst>
              <a:ext uri="{FF2B5EF4-FFF2-40B4-BE49-F238E27FC236}">
                <a16:creationId xmlns:a16="http://schemas.microsoft.com/office/drawing/2014/main" id="{587F1FA6-ADA0-370F-9771-83A6FE7A120A}"/>
              </a:ext>
            </a:extLst>
          </p:cNvPr>
          <p:cNvSpPr>
            <a:spLocks noGrp="1"/>
          </p:cNvSpPr>
          <p:nvPr>
            <p:ph type="title"/>
          </p:nvPr>
        </p:nvSpPr>
        <p:spPr>
          <a:xfrm>
            <a:off x="3670301" y="385232"/>
            <a:ext cx="8163985" cy="960000"/>
          </a:xfrm>
        </p:spPr>
        <p:txBody>
          <a:bodyPr/>
          <a:lstStyle/>
          <a:p>
            <a:r>
              <a:rPr lang="en-US" noProof="0"/>
              <a:t>Click to edit Master title style</a:t>
            </a:r>
          </a:p>
        </p:txBody>
      </p:sp>
      <p:sp>
        <p:nvSpPr>
          <p:cNvPr id="8" name="Content Placeholder 2">
            <a:extLst>
              <a:ext uri="{FF2B5EF4-FFF2-40B4-BE49-F238E27FC236}">
                <a16:creationId xmlns:a16="http://schemas.microsoft.com/office/drawing/2014/main" id="{96D1DF91-A198-7FC3-5404-0F59A461FFAA}"/>
              </a:ext>
            </a:extLst>
          </p:cNvPr>
          <p:cNvSpPr>
            <a:spLocks noGrp="1"/>
          </p:cNvSpPr>
          <p:nvPr>
            <p:ph idx="1"/>
          </p:nvPr>
        </p:nvSpPr>
        <p:spPr>
          <a:xfrm>
            <a:off x="3670300" y="3246970"/>
            <a:ext cx="3902400" cy="3135425"/>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48157F5A-04EA-CAB3-7298-F9A05118ACDC}"/>
              </a:ext>
            </a:extLst>
          </p:cNvPr>
          <p:cNvSpPr>
            <a:spLocks noGrp="1"/>
          </p:cNvSpPr>
          <p:nvPr>
            <p:ph idx="14"/>
          </p:nvPr>
        </p:nvSpPr>
        <p:spPr>
          <a:xfrm>
            <a:off x="7931884" y="3246970"/>
            <a:ext cx="3902400" cy="3135425"/>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6EFA793F-42AB-E441-B787-767405F1860D}"/>
              </a:ext>
            </a:extLst>
          </p:cNvPr>
          <p:cNvSpPr>
            <a:spLocks noGrp="1"/>
          </p:cNvSpPr>
          <p:nvPr>
            <p:ph idx="15"/>
          </p:nvPr>
        </p:nvSpPr>
        <p:spPr>
          <a:xfrm>
            <a:off x="3670299" y="2209800"/>
            <a:ext cx="8163985" cy="940312"/>
          </a:xfrm>
        </p:spPr>
        <p:txBody>
          <a:bodyPr/>
          <a:lstStyle>
            <a:lvl1pPr>
              <a:defRPr sz="18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Tree>
    <p:extLst>
      <p:ext uri="{BB962C8B-B14F-4D97-AF65-F5344CB8AC3E}">
        <p14:creationId xmlns:p14="http://schemas.microsoft.com/office/powerpoint/2010/main" val="814186572"/>
      </p:ext>
    </p:extLst>
  </p:cSld>
  <p:clrMapOvr>
    <a:masterClrMapping/>
  </p:clrMapOvr>
  <p:extLst>
    <p:ext uri="{DCECCB84-F9BA-43D5-87BE-67443E8EF086}">
      <p15:sldGuideLst xmlns:p15="http://schemas.microsoft.com/office/powerpoint/2012/main">
        <p15:guide id="15" pos="3742">
          <p15:clr>
            <a:srgbClr val="A4A3A4"/>
          </p15:clr>
        </p15:guide>
        <p15:guide id="16" pos="3581">
          <p15:clr>
            <a:srgbClr val="A4A3A4"/>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columns text slide with 1/3 picture">
    <p:spTree>
      <p:nvGrpSpPr>
        <p:cNvPr id="1" name=""/>
        <p:cNvGrpSpPr/>
        <p:nvPr/>
      </p:nvGrpSpPr>
      <p:grpSpPr>
        <a:xfrm>
          <a:off x="0" y="0"/>
          <a:ext cx="0" cy="0"/>
          <a:chOff x="0" y="0"/>
          <a:chExt cx="0" cy="0"/>
        </a:xfrm>
      </p:grpSpPr>
      <p:sp>
        <p:nvSpPr>
          <p:cNvPr id="2" name="Title 1"/>
          <p:cNvSpPr>
            <a:spLocks noGrp="1"/>
          </p:cNvSpPr>
          <p:nvPr>
            <p:ph type="title"/>
          </p:nvPr>
        </p:nvSpPr>
        <p:spPr>
          <a:xfrm>
            <a:off x="835200" y="385232"/>
            <a:ext cx="7213600" cy="960000"/>
          </a:xfrm>
        </p:spPr>
        <p:txBody>
          <a:bodyPr/>
          <a:lstStyle/>
          <a:p>
            <a:r>
              <a:rPr lang="en-US" noProof="0"/>
              <a:t>Click to edit Master title style</a:t>
            </a:r>
          </a:p>
        </p:txBody>
      </p:sp>
      <p:sp>
        <p:nvSpPr>
          <p:cNvPr id="3" name="Content Placeholder 2"/>
          <p:cNvSpPr>
            <a:spLocks noGrp="1"/>
          </p:cNvSpPr>
          <p:nvPr>
            <p:ph idx="1"/>
          </p:nvPr>
        </p:nvSpPr>
        <p:spPr>
          <a:xfrm>
            <a:off x="835200" y="3234267"/>
            <a:ext cx="3422400" cy="3132040"/>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4622803" y="3234267"/>
            <a:ext cx="3420533" cy="3132040"/>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5200" y="2574112"/>
            <a:ext cx="3422400"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4622803" y="2574112"/>
            <a:ext cx="3420533"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3" name="Picture Placeholder 4">
            <a:extLst>
              <a:ext uri="{FF2B5EF4-FFF2-40B4-BE49-F238E27FC236}">
                <a16:creationId xmlns:a16="http://schemas.microsoft.com/office/drawing/2014/main" id="{49F737FA-3821-ED26-DBFD-6A1006BD35FE}"/>
              </a:ext>
            </a:extLst>
          </p:cNvPr>
          <p:cNvSpPr>
            <a:spLocks noGrp="1"/>
          </p:cNvSpPr>
          <p:nvPr>
            <p:ph type="pic" sz="quarter" idx="17"/>
          </p:nvPr>
        </p:nvSpPr>
        <p:spPr>
          <a:xfrm>
            <a:off x="8413754" y="0"/>
            <a:ext cx="3778247"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3751426938"/>
      </p:ext>
    </p:extLst>
  </p:cSld>
  <p:clrMapOvr>
    <a:masterClrMapping/>
  </p:clrMapOvr>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hree-columns text slide with big pictur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08A6B156-3CFB-B5EC-C3DC-551B85E4678B}"/>
              </a:ext>
            </a:extLst>
          </p:cNvPr>
          <p:cNvSpPr>
            <a:spLocks noGrp="1"/>
          </p:cNvSpPr>
          <p:nvPr>
            <p:ph type="pic" sz="quarter" idx="18"/>
          </p:nvPr>
        </p:nvSpPr>
        <p:spPr>
          <a:xfrm>
            <a:off x="2" y="2"/>
            <a:ext cx="12191999" cy="4288367"/>
          </a:xfrm>
        </p:spPr>
        <p:txBody>
          <a:bodyPr anchor="ctr" anchorCtr="1"/>
          <a:lstStyle>
            <a:lvl1pPr algn="ctr">
              <a:defRPr/>
            </a:lvl1pPr>
          </a:lstStyle>
          <a:p>
            <a:r>
              <a:rPr lang="en-US" noProof="0"/>
              <a:t>Click icon to add picture</a:t>
            </a:r>
          </a:p>
        </p:txBody>
      </p:sp>
      <p:sp>
        <p:nvSpPr>
          <p:cNvPr id="3" name="Content Placeholder 2"/>
          <p:cNvSpPr>
            <a:spLocks noGrp="1"/>
          </p:cNvSpPr>
          <p:nvPr>
            <p:ph idx="1"/>
          </p:nvPr>
        </p:nvSpPr>
        <p:spPr>
          <a:xfrm>
            <a:off x="836081" y="5174990"/>
            <a:ext cx="3422400" cy="1200412"/>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4622803" y="5174990"/>
            <a:ext cx="3420533" cy="1200412"/>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dirty="0"/>
              <a:t>Click to edit Master text styles</a:t>
            </a:r>
          </a:p>
          <a:p>
            <a:pPr lvl="1"/>
            <a:r>
              <a:rPr lang="en-US" noProof="0" dirty="0"/>
              <a:t>Second level</a:t>
            </a:r>
          </a:p>
        </p:txBody>
      </p:sp>
      <p:sp>
        <p:nvSpPr>
          <p:cNvPr id="8" name="Content Placeholder 2">
            <a:extLst>
              <a:ext uri="{FF2B5EF4-FFF2-40B4-BE49-F238E27FC236}">
                <a16:creationId xmlns:a16="http://schemas.microsoft.com/office/drawing/2014/main" id="{D39ECE93-E124-14D6-E1B3-D291AC837964}"/>
              </a:ext>
            </a:extLst>
          </p:cNvPr>
          <p:cNvSpPr>
            <a:spLocks noGrp="1"/>
          </p:cNvSpPr>
          <p:nvPr>
            <p:ph idx="14"/>
          </p:nvPr>
        </p:nvSpPr>
        <p:spPr>
          <a:xfrm>
            <a:off x="8413753" y="5174990"/>
            <a:ext cx="3420535" cy="1200412"/>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6081" y="4576235"/>
            <a:ext cx="3422400" cy="598756"/>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4622803" y="4576233"/>
            <a:ext cx="3420533"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4BBAD459-7E18-A13F-67D6-D1EA73D281BB}"/>
              </a:ext>
            </a:extLst>
          </p:cNvPr>
          <p:cNvSpPr>
            <a:spLocks noGrp="1"/>
          </p:cNvSpPr>
          <p:nvPr>
            <p:ph idx="17"/>
          </p:nvPr>
        </p:nvSpPr>
        <p:spPr>
          <a:xfrm>
            <a:off x="8413753" y="4576233"/>
            <a:ext cx="3420535" cy="576000"/>
          </a:xfrm>
        </p:spPr>
        <p:txBody>
          <a:bodyPr/>
          <a:lstStyle>
            <a:lvl1pPr>
              <a:defRPr sz="1467" b="1">
                <a:solidFill>
                  <a:schemeClr val="tx1"/>
                </a:solidFill>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2" name="Date Placeholder 1">
            <a:extLst>
              <a:ext uri="{FF2B5EF4-FFF2-40B4-BE49-F238E27FC236}">
                <a16:creationId xmlns:a16="http://schemas.microsoft.com/office/drawing/2014/main" id="{F908945C-B23E-6D60-F62C-5583C6BD82A9}"/>
              </a:ext>
            </a:extLst>
          </p:cNvPr>
          <p:cNvSpPr>
            <a:spLocks noGrp="1"/>
          </p:cNvSpPr>
          <p:nvPr>
            <p:ph type="dt" sz="half" idx="19"/>
          </p:nvPr>
        </p:nvSpPr>
        <p:spPr/>
        <p:txBody>
          <a:bodyPr/>
          <a:lstStyle/>
          <a:p>
            <a:endParaRPr lang="en-US" dirty="0"/>
          </a:p>
        </p:txBody>
      </p:sp>
      <p:sp>
        <p:nvSpPr>
          <p:cNvPr id="15" name="Footer Placeholder 4">
            <a:extLst>
              <a:ext uri="{FF2B5EF4-FFF2-40B4-BE49-F238E27FC236}">
                <a16:creationId xmlns:a16="http://schemas.microsoft.com/office/drawing/2014/main" id="{0C5F13F3-79FC-182F-372C-23F34745839E}"/>
              </a:ext>
            </a:extLst>
          </p:cNvPr>
          <p:cNvSpPr>
            <a:spLocks noGrp="1"/>
          </p:cNvSpPr>
          <p:nvPr>
            <p:ph type="ftr" sz="quarter" idx="3"/>
          </p:nvPr>
        </p:nvSpPr>
        <p:spPr>
          <a:xfrm rot="-5400000">
            <a:off x="-323673" y="4854539"/>
            <a:ext cx="1276345" cy="144000"/>
          </a:xfrm>
          <a:prstGeom prst="rect">
            <a:avLst/>
          </a:prstGeom>
        </p:spPr>
        <p:txBody>
          <a:bodyPr vert="horz" lIns="0" tIns="0" rIns="0" bIns="0" rtlCol="0" anchor="t" anchorCtr="0">
            <a:noAutofit/>
          </a:bodyPr>
          <a:lstStyle>
            <a:lvl1pPr algn="l">
              <a:lnSpc>
                <a:spcPct val="100000"/>
              </a:lnSpc>
              <a:spcBef>
                <a:spcPts val="0"/>
              </a:spcBef>
              <a:defRPr sz="800" b="0">
                <a:solidFill>
                  <a:schemeClr val="tx1"/>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176188608"/>
      </p:ext>
    </p:extLst>
  </p:cSld>
  <p:clrMapOvr>
    <a:masterClrMapping/>
  </p:clrMapOvr>
  <p:extLst>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columns text slide 14pt/11pt">
    <p:spTree>
      <p:nvGrpSpPr>
        <p:cNvPr id="1" name=""/>
        <p:cNvGrpSpPr/>
        <p:nvPr/>
      </p:nvGrpSpPr>
      <p:grpSpPr>
        <a:xfrm>
          <a:off x="0" y="0"/>
          <a:ext cx="0" cy="0"/>
          <a:chOff x="0" y="0"/>
          <a:chExt cx="0" cy="0"/>
        </a:xfrm>
      </p:grpSpPr>
      <p:sp>
        <p:nvSpPr>
          <p:cNvPr id="2" name="Title 1"/>
          <p:cNvSpPr>
            <a:spLocks noGrp="1"/>
          </p:cNvSpPr>
          <p:nvPr>
            <p:ph type="title"/>
          </p:nvPr>
        </p:nvSpPr>
        <p:spPr>
          <a:xfrm>
            <a:off x="836086" y="385232"/>
            <a:ext cx="11000316" cy="960000"/>
          </a:xfrm>
        </p:spPr>
        <p:txBody>
          <a:bodyPr/>
          <a:lstStyle/>
          <a:p>
            <a:r>
              <a:rPr lang="en-US" noProof="0"/>
              <a:t>Click to edit Master title style</a:t>
            </a:r>
          </a:p>
        </p:txBody>
      </p:sp>
      <p:sp>
        <p:nvSpPr>
          <p:cNvPr id="3" name="Content Placeholder 2"/>
          <p:cNvSpPr>
            <a:spLocks noGrp="1"/>
          </p:cNvSpPr>
          <p:nvPr>
            <p:ph idx="1"/>
          </p:nvPr>
        </p:nvSpPr>
        <p:spPr>
          <a:xfrm>
            <a:off x="836086" y="2216491"/>
            <a:ext cx="3416300" cy="4148628"/>
          </a:xfrm>
        </p:spPr>
        <p:txBody>
          <a:bodyPr/>
          <a:lstStyle>
            <a:lvl1pPr>
              <a:defRPr sz="1867">
                <a:solidFill>
                  <a:schemeClr val="tx1"/>
                </a:solidFill>
              </a:defRPr>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4622802" y="2197102"/>
            <a:ext cx="7213599" cy="4185292"/>
          </a:xfrm>
        </p:spPr>
        <p:txBody>
          <a:bodyPr/>
          <a:lstStyle>
            <a:lvl1pPr>
              <a:defRPr sz="1467"/>
            </a:lvl1pPr>
            <a:lvl2pPr marL="153592" indent="-153592">
              <a:defRPr sz="1467"/>
            </a:lvl2pPr>
            <a:lvl3pPr marL="307184" indent="-153592">
              <a:defRPr sz="1467"/>
            </a:lvl3pPr>
            <a:lvl4pPr marL="460776" indent="-153592">
              <a:defRPr sz="1467"/>
            </a:lvl4pPr>
            <a:lvl5pPr marL="614370" indent="-153592">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45741692"/>
      </p:ext>
    </p:extLst>
  </p:cSld>
  <p:clrMapOvr>
    <a:masterClrMapping/>
  </p:clrMapOvr>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columns text slide with 1/3 text highligh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477778A-6302-0949-5FE4-F95753DA7409}"/>
              </a:ext>
            </a:extLst>
          </p:cNvPr>
          <p:cNvSpPr/>
          <p:nvPr userDrawn="1"/>
        </p:nvSpPr>
        <p:spPr>
          <a:xfrm>
            <a:off x="8411635" y="0"/>
            <a:ext cx="378036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36086" y="385233"/>
            <a:ext cx="7203015" cy="1396344"/>
          </a:xfrm>
        </p:spPr>
        <p:txBody>
          <a:bodyPr/>
          <a:lstStyle/>
          <a:p>
            <a:r>
              <a:rPr lang="en-US" noProof="0"/>
              <a:t>Click to edit Master title style</a:t>
            </a:r>
          </a:p>
        </p:txBody>
      </p:sp>
      <p:sp>
        <p:nvSpPr>
          <p:cNvPr id="3" name="Content Placeholder 2"/>
          <p:cNvSpPr>
            <a:spLocks noGrp="1"/>
          </p:cNvSpPr>
          <p:nvPr>
            <p:ph idx="1"/>
          </p:nvPr>
        </p:nvSpPr>
        <p:spPr>
          <a:xfrm>
            <a:off x="836083" y="3236384"/>
            <a:ext cx="3416300" cy="3139016"/>
          </a:xfrm>
        </p:spPr>
        <p:txBody>
          <a:bodyPr/>
          <a:lstStyle>
            <a:lvl1pPr>
              <a:defRPr sz="1467">
                <a:solidFill>
                  <a:schemeClr val="tx2"/>
                </a:solidFill>
              </a:defRPr>
            </a:lvl1pPr>
            <a:lvl2pPr marL="153592" indent="-153592">
              <a:defRPr sz="1467">
                <a:solidFill>
                  <a:schemeClr val="tx2"/>
                </a:solidFill>
              </a:defRPr>
            </a:lvl2pPr>
            <a:lvl3pPr marL="307184" indent="-153592">
              <a:defRPr sz="1467">
                <a:solidFill>
                  <a:schemeClr val="tx2"/>
                </a:solidFill>
              </a:defRPr>
            </a:lvl3pPr>
            <a:lvl4pPr marL="460776" indent="-153592">
              <a:defRPr sz="1467">
                <a:solidFill>
                  <a:schemeClr val="tx2"/>
                </a:solidFill>
              </a:defRPr>
            </a:lvl4pPr>
            <a:lvl5pPr marL="614370" indent="-153592">
              <a:defRPr sz="1467">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rot="-5400000">
            <a:off x="-850724" y="4327489"/>
            <a:ext cx="2330445" cy="144000"/>
          </a:xfrm>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24" name="Content Placeholder 2">
            <a:extLst>
              <a:ext uri="{FF2B5EF4-FFF2-40B4-BE49-F238E27FC236}">
                <a16:creationId xmlns:a16="http://schemas.microsoft.com/office/drawing/2014/main" id="{04953A92-4F1A-9C5D-0A0A-8E7E2F985E6A}"/>
              </a:ext>
            </a:extLst>
          </p:cNvPr>
          <p:cNvSpPr>
            <a:spLocks noGrp="1"/>
          </p:cNvSpPr>
          <p:nvPr>
            <p:ph idx="14"/>
          </p:nvPr>
        </p:nvSpPr>
        <p:spPr bwMode="white">
          <a:xfrm>
            <a:off x="8727017" y="2199217"/>
            <a:ext cx="3100915" cy="4176184"/>
          </a:xfrm>
        </p:spPr>
        <p:txBody>
          <a:bodyPr/>
          <a:lstStyle>
            <a:lvl1pPr>
              <a:defRPr sz="2400">
                <a:solidFill>
                  <a:schemeClr val="accent2"/>
                </a:solidFill>
              </a:defRPr>
            </a:lvl1pPr>
            <a:lvl2pPr marL="0" indent="0">
              <a:spcBef>
                <a:spcPts val="1600"/>
              </a:spcBef>
              <a:buNone/>
              <a:defRPr sz="2400">
                <a:solidFill>
                  <a:schemeClr val="tx2"/>
                </a:solidFill>
              </a:defRPr>
            </a:lvl2pPr>
            <a:lvl3pPr marL="307184" indent="-153592">
              <a:defRPr sz="1467"/>
            </a:lvl3pPr>
            <a:lvl4pPr marL="460776" indent="-153592">
              <a:defRPr sz="1467"/>
            </a:lvl4pPr>
            <a:lvl5pPr marL="614370" indent="-153592">
              <a:defRPr sz="1467"/>
            </a:lvl5pPr>
          </a:lstStyle>
          <a:p>
            <a:pPr lvl="0"/>
            <a:r>
              <a:rPr lang="en-US" noProof="0"/>
              <a:t>Click to edit Master text styles</a:t>
            </a:r>
          </a:p>
        </p:txBody>
      </p:sp>
      <p:sp>
        <p:nvSpPr>
          <p:cNvPr id="25" name="Content Placeholder 2">
            <a:extLst>
              <a:ext uri="{FF2B5EF4-FFF2-40B4-BE49-F238E27FC236}">
                <a16:creationId xmlns:a16="http://schemas.microsoft.com/office/drawing/2014/main" id="{E3231A5E-CB55-3DE0-6B31-34184F776871}"/>
              </a:ext>
            </a:extLst>
          </p:cNvPr>
          <p:cNvSpPr>
            <a:spLocks noGrp="1"/>
          </p:cNvSpPr>
          <p:nvPr>
            <p:ph idx="15"/>
          </p:nvPr>
        </p:nvSpPr>
        <p:spPr>
          <a:xfrm>
            <a:off x="835202" y="2199217"/>
            <a:ext cx="7212367" cy="797120"/>
          </a:xfrm>
        </p:spPr>
        <p:txBody>
          <a:bodyPr/>
          <a:lstStyle>
            <a:lvl1pPr>
              <a:defRPr sz="1467" b="1">
                <a:solidFill>
                  <a:schemeClr val="tx1"/>
                </a:solidFill>
                <a:latin typeface="+mn-lt"/>
              </a:defRPr>
            </a:lvl1pPr>
            <a:lvl2pPr marL="153592" indent="-153592">
              <a:defRPr sz="1467" b="1">
                <a:solidFill>
                  <a:schemeClr val="tx1"/>
                </a:solidFill>
              </a:defRPr>
            </a:lvl2pPr>
            <a:lvl3pPr marL="307184" indent="-153592">
              <a:defRPr sz="1467" b="1">
                <a:solidFill>
                  <a:schemeClr val="tx1"/>
                </a:solidFill>
              </a:defRPr>
            </a:lvl3pPr>
            <a:lvl4pPr marL="460776" indent="-153592">
              <a:defRPr sz="1467" b="1">
                <a:solidFill>
                  <a:schemeClr val="tx1"/>
                </a:solidFill>
              </a:defRPr>
            </a:lvl4pPr>
            <a:lvl5pPr marL="614370" indent="-153592">
              <a:defRPr sz="1467" b="1">
                <a:solidFill>
                  <a:schemeClr val="tx1"/>
                </a:solidFill>
              </a:defRPr>
            </a:lvl5pPr>
          </a:lstStyle>
          <a:p>
            <a:pPr lvl="0"/>
            <a:r>
              <a:rPr lang="en-US" noProof="0"/>
              <a:t>Click to edit Master text styles</a:t>
            </a:r>
          </a:p>
        </p:txBody>
      </p:sp>
      <p:sp>
        <p:nvSpPr>
          <p:cNvPr id="7" name="Content Placeholder 2">
            <a:extLst>
              <a:ext uri="{FF2B5EF4-FFF2-40B4-BE49-F238E27FC236}">
                <a16:creationId xmlns:a16="http://schemas.microsoft.com/office/drawing/2014/main" id="{9047600B-8851-AE98-BB0C-E81BB2CCFC59}"/>
              </a:ext>
            </a:extLst>
          </p:cNvPr>
          <p:cNvSpPr>
            <a:spLocks noGrp="1"/>
          </p:cNvSpPr>
          <p:nvPr>
            <p:ph idx="16"/>
          </p:nvPr>
        </p:nvSpPr>
        <p:spPr>
          <a:xfrm>
            <a:off x="4618567" y="3236384"/>
            <a:ext cx="3429000" cy="3139016"/>
          </a:xfrm>
        </p:spPr>
        <p:txBody>
          <a:bodyPr/>
          <a:lstStyle>
            <a:lvl1pPr>
              <a:defRPr sz="1467">
                <a:solidFill>
                  <a:schemeClr val="tx2"/>
                </a:solidFill>
              </a:defRPr>
            </a:lvl1pPr>
            <a:lvl2pPr marL="153592" indent="-153592">
              <a:defRPr sz="1467">
                <a:solidFill>
                  <a:schemeClr val="tx2"/>
                </a:solidFill>
              </a:defRPr>
            </a:lvl2pPr>
            <a:lvl3pPr marL="307184" indent="-153592">
              <a:defRPr sz="1467">
                <a:solidFill>
                  <a:schemeClr val="tx2"/>
                </a:solidFill>
              </a:defRPr>
            </a:lvl3pPr>
            <a:lvl4pPr marL="460776" indent="-153592">
              <a:defRPr sz="1467">
                <a:solidFill>
                  <a:schemeClr val="tx2"/>
                </a:solidFill>
              </a:defRPr>
            </a:lvl4pPr>
            <a:lvl5pPr marL="614370" indent="-153592">
              <a:defRPr sz="1467">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910466959"/>
      </p:ext>
    </p:extLst>
  </p:cSld>
  <p:clrMapOvr>
    <a:masterClrMapping/>
  </p:clrMapOvr>
  <p:extLst>
    <p:ext uri="{DCECCB84-F9BA-43D5-87BE-67443E8EF086}">
      <p15:sldGuideLst xmlns:p15="http://schemas.microsoft.com/office/powerpoint/2012/main">
        <p15:guide id="14" pos="4123">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15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AF9DCC"/>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6">
              <a:alpha val="91000"/>
            </a:scheme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3479036523"/>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Empty slide 12 columns">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5"/>
            <a:ext cx="11000316" cy="960967"/>
          </a:xfrm>
        </p:spPr>
        <p:txBody>
          <a:bodyPr/>
          <a:lstStyle/>
          <a:p>
            <a:r>
              <a:rPr lang="en-US" noProof="0"/>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Tree>
    <p:extLst>
      <p:ext uri="{BB962C8B-B14F-4D97-AF65-F5344CB8AC3E}">
        <p14:creationId xmlns:p14="http://schemas.microsoft.com/office/powerpoint/2010/main" val="2800917209"/>
      </p:ext>
    </p:extLst>
  </p:cSld>
  <p:clrMapOvr>
    <a:masterClrMapping/>
  </p:clrMapOvr>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A372D2-B535-8019-13DF-3C17C2336D8A}"/>
              </a:ext>
            </a:extLst>
          </p:cNvPr>
          <p:cNvSpPr/>
          <p:nvPr userDrawn="1"/>
        </p:nvSpPr>
        <p:spPr>
          <a:xfrm>
            <a:off x="554567" y="2205567"/>
            <a:ext cx="5040000" cy="4080000"/>
          </a:xfrm>
          <a:prstGeom prst="rect">
            <a:avLst/>
          </a:prstGeom>
          <a:gradFill>
            <a:gsLst>
              <a:gs pos="0">
                <a:schemeClr val="accent2"/>
              </a:gs>
              <a:gs pos="45000">
                <a:schemeClr val="accent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36083" y="2450554"/>
            <a:ext cx="11000316" cy="906815"/>
          </a:xfrm>
        </p:spPr>
        <p:txBody>
          <a:bodyPr/>
          <a:lstStyle>
            <a:lvl1pPr>
              <a:defRPr sz="4267">
                <a:solidFill>
                  <a:schemeClr val="bg1"/>
                </a:solidFill>
              </a:defRPr>
            </a:lvl1pPr>
          </a:lstStyle>
          <a:p>
            <a:r>
              <a:rPr lang="en-US" noProof="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02B711-A71A-452E-950A-8AB93037233C}" type="slidenum">
              <a:rPr lang="en-US" smtClean="0"/>
              <a:pPr/>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200"/>
          </a:xfrm>
          <a:prstGeom prst="rect">
            <a:avLst/>
          </a:prstGeom>
        </p:spPr>
      </p:pic>
    </p:spTree>
    <p:extLst>
      <p:ext uri="{BB962C8B-B14F-4D97-AF65-F5344CB8AC3E}">
        <p14:creationId xmlns:p14="http://schemas.microsoft.com/office/powerpoint/2010/main" val="759968026"/>
      </p:ext>
    </p:extLst>
  </p:cSld>
  <p:clrMapOvr>
    <a:masterClrMapping/>
  </p:clrMapOvr>
  <p:extLst>
    <p:ext uri="{DCECCB84-F9BA-43D5-87BE-67443E8EF086}">
      <p15:sldGuideLst xmlns:p15="http://schemas.microsoft.com/office/powerpoint/2012/main">
        <p15:guide id="7" orient="horz" pos="1157">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ivider slide with picture right            ">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CD2E7F-4CEE-BBAD-AF97-2389B4F590F0}"/>
              </a:ext>
            </a:extLst>
          </p:cNvPr>
          <p:cNvSpPr/>
          <p:nvPr userDrawn="1"/>
        </p:nvSpPr>
        <p:spPr>
          <a:xfrm>
            <a:off x="8411635" y="0"/>
            <a:ext cx="37803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36085" y="2450552"/>
            <a:ext cx="7207251" cy="2192685"/>
          </a:xfrm>
        </p:spPr>
        <p:txBody>
          <a:bodyPr/>
          <a:lstStyle>
            <a:lvl1pPr>
              <a:defRPr sz="4267">
                <a:solidFill>
                  <a:schemeClr val="bg1"/>
                </a:solidFill>
              </a:defRPr>
            </a:lvl1pPr>
          </a:lstStyle>
          <a:p>
            <a:r>
              <a:rPr lang="en-US" noProof="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02B711-A71A-452E-950A-8AB93037233C}" type="slidenum">
              <a:rPr lang="en-US" smtClean="0"/>
              <a:pPr/>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200"/>
          </a:xfrm>
          <a:prstGeom prst="rect">
            <a:avLst/>
          </a:prstGeom>
        </p:spPr>
      </p:pic>
      <p:sp>
        <p:nvSpPr>
          <p:cNvPr id="9" name="Picture Placeholder 4">
            <a:extLst>
              <a:ext uri="{FF2B5EF4-FFF2-40B4-BE49-F238E27FC236}">
                <a16:creationId xmlns:a16="http://schemas.microsoft.com/office/drawing/2014/main" id="{459D50D3-B26A-1071-9DCD-04E617CD92B3}"/>
              </a:ext>
            </a:extLst>
          </p:cNvPr>
          <p:cNvSpPr>
            <a:spLocks noGrp="1"/>
          </p:cNvSpPr>
          <p:nvPr>
            <p:ph type="pic" sz="quarter" idx="13"/>
          </p:nvPr>
        </p:nvSpPr>
        <p:spPr>
          <a:xfrm>
            <a:off x="8411635" y="0"/>
            <a:ext cx="3780367"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4256495324"/>
      </p:ext>
    </p:extLst>
  </p:cSld>
  <p:clrMapOvr>
    <a:masterClrMapping/>
  </p:clrMapOvr>
  <p:extLst>
    <p:ext uri="{DCECCB84-F9BA-43D5-87BE-67443E8EF086}">
      <p15:sldGuideLst xmlns:p15="http://schemas.microsoft.com/office/powerpoint/2012/main">
        <p15:guide id="7" orient="horz" pos="1157">
          <p15:clr>
            <a:srgbClr val="A4A3A4"/>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ivider slide with dark pictur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F9843477-FF41-1244-D052-0664C83A7EC4}"/>
              </a:ext>
            </a:extLst>
          </p:cNvPr>
          <p:cNvSpPr>
            <a:spLocks noGrp="1"/>
          </p:cNvSpPr>
          <p:nvPr>
            <p:ph type="pic" sz="quarter" idx="13"/>
          </p:nvPr>
        </p:nvSpPr>
        <p:spPr>
          <a:xfrm>
            <a:off x="0" y="0"/>
            <a:ext cx="12192000" cy="6858000"/>
          </a:xfrm>
        </p:spPr>
        <p:txBody>
          <a:bodyPr anchor="ctr" anchorCtr="1"/>
          <a:lstStyle>
            <a:lvl1pPr algn="ctr">
              <a:defRPr/>
            </a:lvl1pPr>
          </a:lstStyle>
          <a:p>
            <a:r>
              <a:rPr lang="en-US" noProof="0"/>
              <a:t>Click icon to add picture</a:t>
            </a:r>
          </a:p>
        </p:txBody>
      </p:sp>
      <p:sp>
        <p:nvSpPr>
          <p:cNvPr id="2" name="Title 1"/>
          <p:cNvSpPr>
            <a:spLocks noGrp="1"/>
          </p:cNvSpPr>
          <p:nvPr>
            <p:ph type="title"/>
          </p:nvPr>
        </p:nvSpPr>
        <p:spPr>
          <a:xfrm>
            <a:off x="836083" y="2450554"/>
            <a:ext cx="11000316" cy="906815"/>
          </a:xfrm>
        </p:spPr>
        <p:txBody>
          <a:bodyPr/>
          <a:lstStyle>
            <a:lvl1pPr>
              <a:defRPr sz="4267">
                <a:solidFill>
                  <a:schemeClr val="bg1"/>
                </a:solidFill>
              </a:defRPr>
            </a:lvl1pPr>
          </a:lstStyle>
          <a:p>
            <a:r>
              <a:rPr lang="en-US" noProof="0"/>
              <a:t>Click to edit Master title style</a:t>
            </a:r>
          </a:p>
        </p:txBody>
      </p:sp>
      <p:pic>
        <p:nvPicPr>
          <p:cNvPr id="7" name="Graphic 6">
            <a:extLst>
              <a:ext uri="{FF2B5EF4-FFF2-40B4-BE49-F238E27FC236}">
                <a16:creationId xmlns:a16="http://schemas.microsoft.com/office/drawing/2014/main" id="{EFA1F824-6FC4-822D-0410-863E12D17E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200"/>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02B711-A71A-452E-950A-8AB93037233C}" type="slidenum">
              <a:rPr lang="en-US" smtClean="0"/>
              <a:pPr/>
              <a:t>‹#›</a:t>
            </a:fld>
            <a:endParaRPr lang="en-US"/>
          </a:p>
        </p:txBody>
      </p:sp>
    </p:spTree>
    <p:extLst>
      <p:ext uri="{BB962C8B-B14F-4D97-AF65-F5344CB8AC3E}">
        <p14:creationId xmlns:p14="http://schemas.microsoft.com/office/powerpoint/2010/main" val="1069648543"/>
      </p:ext>
    </p:extLst>
  </p:cSld>
  <p:clrMapOvr>
    <a:masterClrMapping/>
  </p:clrMapOvr>
  <p:extLst>
    <p:ext uri="{DCECCB84-F9BA-43D5-87BE-67443E8EF086}">
      <p15:sldGuideLst xmlns:p15="http://schemas.microsoft.com/office/powerpoint/2012/main">
        <p15:guide id="7" orient="horz" pos="1157">
          <p15:clr>
            <a:srgbClr val="A4A3A4"/>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ivider slide with  bright pictur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F9843477-FF41-1244-D052-0664C83A7EC4}"/>
              </a:ext>
            </a:extLst>
          </p:cNvPr>
          <p:cNvSpPr>
            <a:spLocks noGrp="1"/>
          </p:cNvSpPr>
          <p:nvPr>
            <p:ph type="pic" sz="quarter" idx="13"/>
          </p:nvPr>
        </p:nvSpPr>
        <p:spPr>
          <a:xfrm>
            <a:off x="0" y="0"/>
            <a:ext cx="12192000" cy="6858000"/>
          </a:xfrm>
        </p:spPr>
        <p:txBody>
          <a:bodyPr anchor="ctr" anchorCtr="1"/>
          <a:lstStyle>
            <a:lvl1pPr algn="ctr">
              <a:defRPr/>
            </a:lvl1pPr>
          </a:lstStyle>
          <a:p>
            <a:r>
              <a:rPr lang="en-US"/>
              <a:t>Click icon to add picture</a:t>
            </a:r>
            <a:endParaRPr lang="en-US" dirty="0"/>
          </a:p>
        </p:txBody>
      </p:sp>
      <p:sp>
        <p:nvSpPr>
          <p:cNvPr id="2" name="Title 1"/>
          <p:cNvSpPr>
            <a:spLocks noGrp="1"/>
          </p:cNvSpPr>
          <p:nvPr>
            <p:ph type="title"/>
          </p:nvPr>
        </p:nvSpPr>
        <p:spPr>
          <a:xfrm>
            <a:off x="836083" y="2450554"/>
            <a:ext cx="11000316" cy="906815"/>
          </a:xfrm>
        </p:spPr>
        <p:txBody>
          <a:bodyPr/>
          <a:lstStyle>
            <a:lvl1pPr>
              <a:defRPr sz="4267">
                <a:solidFill>
                  <a:schemeClr val="tx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4"/>
            <a:ext cx="811267" cy="115199"/>
          </a:xfrm>
          <a:prstGeom prst="rect">
            <a:avLst/>
          </a:prstGeom>
        </p:spPr>
      </p:pic>
    </p:spTree>
    <p:extLst>
      <p:ext uri="{BB962C8B-B14F-4D97-AF65-F5344CB8AC3E}">
        <p14:creationId xmlns:p14="http://schemas.microsoft.com/office/powerpoint/2010/main" val="2791132205"/>
      </p:ext>
    </p:extLst>
  </p:cSld>
  <p:clrMapOvr>
    <a:masterClrMapping/>
  </p:clrMapOvr>
  <p:extLst>
    <p:ext uri="{DCECCB84-F9BA-43D5-87BE-67443E8EF086}">
      <p15:sldGuideLst xmlns:p15="http://schemas.microsoft.com/office/powerpoint/2012/main">
        <p15:guide id="7" orient="horz" pos="1157">
          <p15:clr>
            <a:srgbClr val="A4A3A4"/>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8B390E-CDD0-E687-5509-EDBF66E1B3E7}"/>
              </a:ext>
            </a:extLst>
          </p:cNvPr>
          <p:cNvSpPr/>
          <p:nvPr userDrawn="1"/>
        </p:nvSpPr>
        <p:spPr>
          <a:xfrm>
            <a:off x="558800" y="480484"/>
            <a:ext cx="5759999" cy="4560000"/>
          </a:xfrm>
          <a:prstGeom prst="rect">
            <a:avLst/>
          </a:prstGeom>
          <a:gradFill>
            <a:gsLst>
              <a:gs pos="0">
                <a:schemeClr val="accent2"/>
              </a:gs>
              <a:gs pos="45000">
                <a:schemeClr val="accent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a:p>
        </p:txBody>
      </p:sp>
      <p:sp>
        <p:nvSpPr>
          <p:cNvPr id="2" name="Title 1"/>
          <p:cNvSpPr>
            <a:spLocks noGrp="1"/>
          </p:cNvSpPr>
          <p:nvPr>
            <p:ph type="title" hasCustomPrompt="1"/>
          </p:nvPr>
        </p:nvSpPr>
        <p:spPr>
          <a:xfrm>
            <a:off x="836085" y="582085"/>
            <a:ext cx="205403" cy="409808"/>
          </a:xfrm>
        </p:spPr>
        <p:txBody>
          <a:bodyPr/>
          <a:lstStyle>
            <a:lvl1pPr>
              <a:defRPr sz="4267">
                <a:solidFill>
                  <a:schemeClr val="bg1"/>
                </a:solidFill>
              </a:defRPr>
            </a:lvl1pPr>
          </a:lstStyle>
          <a:p>
            <a:r>
              <a:rPr lang="en-US" noProof="0"/>
              <a:t>“</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noProof="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noProof="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02B711-A71A-452E-950A-8AB93037233C}" type="slidenum">
              <a:rPr lang="en-US" noProof="0" smtClean="0"/>
              <a:pPr/>
              <a:t>‹#›</a:t>
            </a:fld>
            <a:endParaRPr lang="en-US" noProof="0"/>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200"/>
          </a:xfrm>
          <a:prstGeom prst="rect">
            <a:avLst/>
          </a:prstGeom>
        </p:spPr>
      </p:pic>
      <p:sp>
        <p:nvSpPr>
          <p:cNvPr id="7" name="Text Placeholder 13">
            <a:extLst>
              <a:ext uri="{FF2B5EF4-FFF2-40B4-BE49-F238E27FC236}">
                <a16:creationId xmlns:a16="http://schemas.microsoft.com/office/drawing/2014/main" id="{343DE40A-320D-E99D-937C-2543D79BD414}"/>
              </a:ext>
            </a:extLst>
          </p:cNvPr>
          <p:cNvSpPr>
            <a:spLocks noGrp="1"/>
          </p:cNvSpPr>
          <p:nvPr>
            <p:ph type="body" sz="quarter" idx="18" hasCustomPrompt="1"/>
          </p:nvPr>
        </p:nvSpPr>
        <p:spPr>
          <a:xfrm>
            <a:off x="1041488" y="5329768"/>
            <a:ext cx="5314949" cy="361949"/>
          </a:xfrm>
        </p:spPr>
        <p:txBody>
          <a:bodyPr anchor="t" anchorCtr="0"/>
          <a:lstStyle>
            <a:lvl1pPr>
              <a:defRPr sz="1867">
                <a:solidFill>
                  <a:schemeClr val="bg1"/>
                </a:solidFill>
              </a:defRPr>
            </a:lvl1pPr>
            <a:lvl2pPr>
              <a:defRPr sz="933"/>
            </a:lvl2pPr>
            <a:lvl3pPr>
              <a:defRPr sz="933"/>
            </a:lvl3pPr>
            <a:lvl4pPr>
              <a:defRPr sz="933"/>
            </a:lvl4pPr>
            <a:lvl5pPr>
              <a:defRPr sz="933"/>
            </a:lvl5pPr>
          </a:lstStyle>
          <a:p>
            <a:pPr lvl="0"/>
            <a:r>
              <a:rPr lang="en-US" noProof="0"/>
              <a:t>Name</a:t>
            </a:r>
          </a:p>
        </p:txBody>
      </p:sp>
      <p:sp>
        <p:nvSpPr>
          <p:cNvPr id="12" name="Text Placeholder 11">
            <a:extLst>
              <a:ext uri="{FF2B5EF4-FFF2-40B4-BE49-F238E27FC236}">
                <a16:creationId xmlns:a16="http://schemas.microsoft.com/office/drawing/2014/main" id="{A96A9635-F033-0A5F-F58E-11169787EFC9}"/>
              </a:ext>
            </a:extLst>
          </p:cNvPr>
          <p:cNvSpPr>
            <a:spLocks noGrp="1"/>
          </p:cNvSpPr>
          <p:nvPr>
            <p:ph type="body" sz="quarter" idx="19" hasCustomPrompt="1"/>
          </p:nvPr>
        </p:nvSpPr>
        <p:spPr>
          <a:xfrm>
            <a:off x="1041488" y="582084"/>
            <a:ext cx="8902613" cy="4747685"/>
          </a:xfrm>
        </p:spPr>
        <p:txBody>
          <a:bodyPr/>
          <a:lstStyle>
            <a:lvl1pPr>
              <a:defRPr sz="4267">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904105548"/>
      </p:ext>
    </p:extLst>
  </p:cSld>
  <p:clrMapOvr>
    <a:masterClrMapping/>
  </p:clrMapOvr>
  <p:extLst>
    <p:ext uri="{DCECCB84-F9BA-43D5-87BE-67443E8EF086}">
      <p15:sldGuideLst xmlns:p15="http://schemas.microsoft.com/office/powerpoint/2012/main">
        <p15:guide id="7" orient="horz" pos="275">
          <p15:clr>
            <a:srgbClr val="A4A3A4"/>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97F4C5DE-ECFB-7624-160A-83125FED6C1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bwMode="gray">
          <a:xfrm>
            <a:off x="835200" y="3973732"/>
            <a:ext cx="2780477" cy="704533"/>
          </a:xfrm>
        </p:spPr>
        <p:txBody>
          <a:bodyPr/>
          <a:lstStyle>
            <a:lvl1pPr>
              <a:lnSpc>
                <a:spcPct val="100000"/>
              </a:lnSpc>
              <a:defRPr sz="4400">
                <a:solidFill>
                  <a:schemeClr val="bg1"/>
                </a:solidFill>
              </a:defRPr>
            </a:lvl1pPr>
          </a:lstStyle>
          <a:p>
            <a:r>
              <a:rPr lang="en-US" noProof="0"/>
              <a:t>Thank you</a:t>
            </a:r>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5400000">
            <a:off x="-113235" y="827963"/>
            <a:ext cx="811267" cy="115200"/>
          </a:xfrm>
          <a:prstGeom prst="rect">
            <a:avLst/>
          </a:prstGeom>
        </p:spPr>
      </p:pic>
    </p:spTree>
    <p:extLst>
      <p:ext uri="{BB962C8B-B14F-4D97-AF65-F5344CB8AC3E}">
        <p14:creationId xmlns:p14="http://schemas.microsoft.com/office/powerpoint/2010/main" val="608900874"/>
      </p:ext>
    </p:extLst>
  </p:cSld>
  <p:clrMapOvr>
    <a:masterClrMapping/>
  </p:clrMapOvr>
  <p:extLst>
    <p:ext uri="{DCECCB84-F9BA-43D5-87BE-67443E8EF086}">
      <p15:sldGuideLst xmlns:p15="http://schemas.microsoft.com/office/powerpoint/2012/main">
        <p15:guide id="7" orient="horz" pos="2132">
          <p15:clr>
            <a:srgbClr val="A4A3A4"/>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Thank you slide international">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200"/>
          </a:xfrm>
          <a:prstGeom prst="rect">
            <a:avLst/>
          </a:prstGeom>
        </p:spPr>
      </p:pic>
      <p:pic>
        <p:nvPicPr>
          <p:cNvPr id="9" name="Picture 8">
            <a:extLst>
              <a:ext uri="{FF2B5EF4-FFF2-40B4-BE49-F238E27FC236}">
                <a16:creationId xmlns:a16="http://schemas.microsoft.com/office/drawing/2014/main" id="{D17E60DF-9B6E-29BE-340C-52589F6F6561}"/>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71917448"/>
      </p:ext>
    </p:extLst>
  </p:cSld>
  <p:clrMapOvr>
    <a:masterClrMapping/>
  </p:clrMapOvr>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_Quote slid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pPr defTabSz="609570">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defTabSz="609570">
              <a:defRPr/>
            </a:pP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609570">
              <a:defRPr/>
            </a:pPr>
            <a:fld id="{7402B711-A71A-452E-950A-8AB93037233C}" type="slidenum">
              <a:rPr lang="en-US" smtClean="0">
                <a:solidFill>
                  <a:srgbClr val="FFFFFF"/>
                </a:solidFill>
              </a:rPr>
              <a:pPr defTabSz="609570">
                <a:defRPr/>
              </a:pPr>
              <a:t>‹#›</a:t>
            </a:fld>
            <a:endParaRPr lang="en-US">
              <a:solidFill>
                <a:srgbClr val="FFFFFF"/>
              </a:solidFill>
            </a:endParaRPr>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200"/>
          </a:xfrm>
          <a:prstGeom prst="rect">
            <a:avLst/>
          </a:prstGeom>
        </p:spPr>
      </p:pic>
    </p:spTree>
    <p:extLst>
      <p:ext uri="{BB962C8B-B14F-4D97-AF65-F5344CB8AC3E}">
        <p14:creationId xmlns:p14="http://schemas.microsoft.com/office/powerpoint/2010/main" val="2588754964"/>
      </p:ext>
    </p:extLst>
  </p:cSld>
  <p:clrMapOvr>
    <a:masterClrMapping/>
  </p:clrMapOvr>
  <p:extLst>
    <p:ext uri="{DCECCB84-F9BA-43D5-87BE-67443E8EF086}">
      <p15:sldGuideLst xmlns:p15="http://schemas.microsoft.com/office/powerpoint/2012/main">
        <p15:guide id="7" orient="horz" pos="275">
          <p15:clr>
            <a:srgbClr val="A4A3A4"/>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userDrawn="1">
  <p:cSld name="Title Only 2">
    <p:spTree>
      <p:nvGrpSpPr>
        <p:cNvPr id="1" name=""/>
        <p:cNvGrpSpPr/>
        <p:nvPr/>
      </p:nvGrpSpPr>
      <p:grpSpPr>
        <a:xfrm>
          <a:off x="0" y="0"/>
          <a:ext cx="0" cy="0"/>
          <a:chOff x="0" y="0"/>
          <a:chExt cx="0" cy="0"/>
        </a:xfrm>
      </p:grpSpPr>
      <p:pic>
        <p:nvPicPr>
          <p:cNvPr id="6" name="BKG Texture">
            <a:extLst>
              <a:ext uri="{FF2B5EF4-FFF2-40B4-BE49-F238E27FC236}">
                <a16:creationId xmlns:a16="http://schemas.microsoft.com/office/drawing/2014/main" id="{81EC1718-AEF5-C795-5DC3-634DFED7008F}"/>
              </a:ext>
            </a:extLst>
          </p:cNvPr>
          <p:cNvPicPr>
            <a:picLocks noChangeAspect="1"/>
          </p:cNvPicPr>
          <p:nvPr userDrawn="1"/>
        </p:nvPicPr>
        <p:blipFill>
          <a:blip r:embed="rId3"/>
          <a:srcRect/>
          <a:stretch/>
        </p:blipFill>
        <p:spPr>
          <a:xfrm>
            <a:off x="0" y="0"/>
            <a:ext cx="12192000" cy="6858000"/>
          </a:xfrm>
          <a:prstGeom prst="rect">
            <a:avLst/>
          </a:prstGeom>
        </p:spPr>
      </p:pic>
      <p:grpSp>
        <p:nvGrpSpPr>
          <p:cNvPr id="7" name="Grid">
            <a:extLst>
              <a:ext uri="{FF2B5EF4-FFF2-40B4-BE49-F238E27FC236}">
                <a16:creationId xmlns:a16="http://schemas.microsoft.com/office/drawing/2014/main" id="{BD286F98-4412-BCDE-8624-414C7888F55C}"/>
              </a:ext>
            </a:extLst>
          </p:cNvPr>
          <p:cNvGrpSpPr/>
          <p:nvPr userDrawn="1"/>
        </p:nvGrpSpPr>
        <p:grpSpPr>
          <a:xfrm>
            <a:off x="-297264" y="-309033"/>
            <a:ext cx="12786528" cy="7493349"/>
            <a:chOff x="-222948" y="-231775"/>
            <a:chExt cx="9589896" cy="5620012"/>
          </a:xfrm>
        </p:grpSpPr>
        <p:cxnSp>
          <p:nvCxnSpPr>
            <p:cNvPr id="8" name="Gerade Verbindung 46">
              <a:extLst>
                <a:ext uri="{FF2B5EF4-FFF2-40B4-BE49-F238E27FC236}">
                  <a16:creationId xmlns:a16="http://schemas.microsoft.com/office/drawing/2014/main" id="{12B38B5C-3EEC-6B37-FEC4-C4CE303EA5FD}"/>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26">
              <a:extLst>
                <a:ext uri="{FF2B5EF4-FFF2-40B4-BE49-F238E27FC236}">
                  <a16:creationId xmlns:a16="http://schemas.microsoft.com/office/drawing/2014/main" id="{6B789E5B-1F43-1009-2186-5516D69B762D}"/>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34">
              <a:extLst>
                <a:ext uri="{FF2B5EF4-FFF2-40B4-BE49-F238E27FC236}">
                  <a16:creationId xmlns:a16="http://schemas.microsoft.com/office/drawing/2014/main" id="{45EDA632-FDAD-7EEB-ED18-72F2C16AA199}"/>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5">
              <a:extLst>
                <a:ext uri="{FF2B5EF4-FFF2-40B4-BE49-F238E27FC236}">
                  <a16:creationId xmlns:a16="http://schemas.microsoft.com/office/drawing/2014/main" id="{26F905DB-38C9-6996-9B46-856D5299236F}"/>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22F6C0BC-383C-7E50-AE23-AC3DC0852AC3}"/>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B18877AF-938A-21C7-F339-45A17DF1A788}"/>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753404D8-E0B9-D53C-C61A-A75ABF290066}"/>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9B7AD226-7FF8-5D05-B810-DAB8106534A1}"/>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C7CD7CC0-9FE7-9A68-D204-6F9A35488F5D}"/>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7223DABE-B5C5-2701-9EA8-BB42DA089DFD}"/>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9588CA0A-F16F-325C-26A9-8ABAC761CDBA}"/>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61400D47-D1AF-73BD-5A30-406B66B04967}"/>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5335CBC3-F23D-DE26-5C48-113DF9DE259E}"/>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801C1974-E73E-BE89-C4E3-5DDEE28B1233}"/>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5">
              <a:extLst>
                <a:ext uri="{FF2B5EF4-FFF2-40B4-BE49-F238E27FC236}">
                  <a16:creationId xmlns:a16="http://schemas.microsoft.com/office/drawing/2014/main" id="{43E60519-748B-853F-76E5-99901CCE177C}"/>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5">
              <a:extLst>
                <a:ext uri="{FF2B5EF4-FFF2-40B4-BE49-F238E27FC236}">
                  <a16:creationId xmlns:a16="http://schemas.microsoft.com/office/drawing/2014/main" id="{1D86D0A2-D557-A665-D952-94BCA9F598F6}"/>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4">
              <a:extLst>
                <a:ext uri="{FF2B5EF4-FFF2-40B4-BE49-F238E27FC236}">
                  <a16:creationId xmlns:a16="http://schemas.microsoft.com/office/drawing/2014/main" id="{7776AFB9-90B1-3D49-21DF-31F157A3DE18}"/>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5">
              <a:extLst>
                <a:ext uri="{FF2B5EF4-FFF2-40B4-BE49-F238E27FC236}">
                  <a16:creationId xmlns:a16="http://schemas.microsoft.com/office/drawing/2014/main" id="{8F025BEE-5EC4-3D80-FD7F-AB0B74C98826}"/>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BA5B7BB7-9373-B9B0-1577-6BF2A1D84D0C}"/>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4B10CE0E-FDDE-CE15-5F87-03EE79CC96C0}"/>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F047F013-B03C-E90E-1F3B-6519F4B883DD}"/>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8E1A9588-5301-05FC-D542-5C365521C9C1}"/>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298592A2-C61A-7CA2-36D2-9EC2C89E5E71}"/>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2FC9F9E7-A0C1-7725-F2A4-1EF3BB6A37B9}"/>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92C47DD1-0631-658A-61A0-1B68F26D407E}"/>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E7C25693-798D-1707-C091-C72D98BC6455}"/>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97284195-920D-C699-2146-EF608F3BF8CD}"/>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4B0908BC-0CDE-A7A1-861C-C567F55EC731}"/>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C0692611-2DF6-F3A8-EBC9-47AB490FF9DD}"/>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5">
              <a:extLst>
                <a:ext uri="{FF2B5EF4-FFF2-40B4-BE49-F238E27FC236}">
                  <a16:creationId xmlns:a16="http://schemas.microsoft.com/office/drawing/2014/main" id="{7B94B2B5-015E-9C9C-5AC2-76D0012F3B89}"/>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F2FB1BFB-1907-54A9-80FD-022C0C766E72}"/>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03765894-3AFD-BBE7-F1EF-8F6A54D98B0C}"/>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184BD26A-1BBF-5E4F-5441-6D5C5C62B7CB}"/>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B1D4FF71-CFDA-43A9-EAE4-036C4403DF6E}"/>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0B39045F-7DC6-2946-2BF6-AC174C20F9E0}"/>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BE1CFB7B-CB11-5ED3-A174-25AE506AC0BB}"/>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6CEB8A63-CD35-5266-CE4C-CC7319D45B83}"/>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EDA1AF14-6B46-F57A-93C7-ECAAB44D307E}"/>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B51A0FBF-0938-BDB2-FB3A-50338B9EB5C0}"/>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2761A2C7-B32B-211F-04DD-F5D1E908B0D0}"/>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CA3DC579-2B35-31F8-9854-C1542DDF0219}"/>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57AC77F0-94D6-851E-E8AF-CD427220E964}"/>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101B9DDA-DDD3-AC1F-0EB6-356E09638B75}"/>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3110905E-896A-0ADE-CDD2-A5219AE67785}"/>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D394B727-3B87-42FD-D4D3-6FE7C0445A9C}"/>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3D49EBC0-440E-3C96-DAAA-DFC02F7A50AE}"/>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88B5193C-F5B8-5CE7-D824-5411C35ACFFD}"/>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3A66ABC1-CE7C-5361-90CF-2E024829012B}"/>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9A426245-5BF1-7686-FA55-2C9D89E5E125}"/>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E6DF1F4C-2169-E745-0DCC-7398D144880F}"/>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DEC3A6C5-79FA-9B1A-F337-95AB90D6FDFE}"/>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F662C672-8561-24E6-F9BB-58718303B902}"/>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33">
              <a:extLst>
                <a:ext uri="{FF2B5EF4-FFF2-40B4-BE49-F238E27FC236}">
                  <a16:creationId xmlns:a16="http://schemas.microsoft.com/office/drawing/2014/main" id="{38FEE5D3-67F1-866D-37FB-BA73835D35C4}"/>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33">
              <a:extLst>
                <a:ext uri="{FF2B5EF4-FFF2-40B4-BE49-F238E27FC236}">
                  <a16:creationId xmlns:a16="http://schemas.microsoft.com/office/drawing/2014/main" id="{8B2BB80B-F726-8F7B-2DE5-83AF3EECB710}"/>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Top Grad">
            <a:extLst>
              <a:ext uri="{FF2B5EF4-FFF2-40B4-BE49-F238E27FC236}">
                <a16:creationId xmlns:a16="http://schemas.microsoft.com/office/drawing/2014/main" id="{53FD0BD6-F27E-FBFF-4A31-EF0229A117AC}"/>
              </a:ext>
            </a:extLst>
          </p:cNvPr>
          <p:cNvSpPr/>
          <p:nvPr userDrawn="1"/>
        </p:nvSpPr>
        <p:spPr>
          <a:xfrm>
            <a:off x="0" y="0"/>
            <a:ext cx="12188952" cy="2834640"/>
          </a:xfrm>
          <a:prstGeom prst="rect">
            <a:avLst/>
          </a:prstGeom>
          <a:gradFill>
            <a:gsLst>
              <a:gs pos="0">
                <a:schemeClr val="accent1"/>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potlight Grad">
            <a:extLst>
              <a:ext uri="{FF2B5EF4-FFF2-40B4-BE49-F238E27FC236}">
                <a16:creationId xmlns:a16="http://schemas.microsoft.com/office/drawing/2014/main" id="{53F5E8AA-5345-D820-3EB0-3F5BB0FEEE0F}"/>
              </a:ext>
            </a:extLst>
          </p:cNvPr>
          <p:cNvSpPr/>
          <p:nvPr userDrawn="1"/>
        </p:nvSpPr>
        <p:spPr>
          <a:xfrm>
            <a:off x="363432" y="381000"/>
            <a:ext cx="7680960" cy="48768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a:xfrm>
            <a:off x="366184" y="381000"/>
            <a:ext cx="11460056" cy="792480"/>
          </a:xfrm>
        </p:spPr>
        <p:txBody>
          <a:bodyPr/>
          <a:lstStyle>
            <a:lvl1pPr>
              <a:defRPr sz="2933"/>
            </a:lvl1pPr>
          </a:lstStyle>
          <a:p>
            <a:r>
              <a:rPr lang="en-US" dirty="0"/>
              <a:t>Click to edit Master title style</a:t>
            </a:r>
          </a:p>
        </p:txBody>
      </p:sp>
    </p:spTree>
    <p:custDataLst>
      <p:tags r:id="rId1"/>
    </p:custDataLst>
    <p:extLst>
      <p:ext uri="{BB962C8B-B14F-4D97-AF65-F5344CB8AC3E}">
        <p14:creationId xmlns:p14="http://schemas.microsoft.com/office/powerpoint/2010/main" val="213610487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17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1261024"/>
            <a:ext cx="12192000" cy="41926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261024"/>
            <a:ext cx="11284405" cy="419262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AF9DCC"/>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91651"/>
            <a:ext cx="11445879" cy="419262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6">
              <a:alpha val="91000"/>
            </a:scheme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2610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38353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1536153"/>
            <a:ext cx="1848811" cy="803776"/>
          </a:xfrm>
          <a:prstGeom prst="rect">
            <a:avLst/>
          </a:prstGeom>
        </p:spPr>
      </p:pic>
    </p:spTree>
    <p:extLst>
      <p:ext uri="{BB962C8B-B14F-4D97-AF65-F5344CB8AC3E}">
        <p14:creationId xmlns:p14="http://schemas.microsoft.com/office/powerpoint/2010/main" val="1346208593"/>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BIO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CA981E0-8B09-4C1E-8AAB-76C86CA2FE22}"/>
              </a:ext>
            </a:extLst>
          </p:cNvPr>
          <p:cNvSpPr>
            <a:spLocks noGrp="1"/>
          </p:cNvSpPr>
          <p:nvPr>
            <p:ph type="pic" sz="quarter" idx="13"/>
          </p:nvPr>
        </p:nvSpPr>
        <p:spPr>
          <a:xfrm>
            <a:off x="638175" y="0"/>
            <a:ext cx="4117974" cy="6858000"/>
          </a:xfrm>
        </p:spPr>
        <p:txBody>
          <a:bodyPr/>
          <a:lstStyle/>
          <a:p>
            <a:endParaRPr lang="en-CA"/>
          </a:p>
        </p:txBody>
      </p:sp>
      <p:sp>
        <p:nvSpPr>
          <p:cNvPr id="2" name="Title 1">
            <a:extLst>
              <a:ext uri="{FF2B5EF4-FFF2-40B4-BE49-F238E27FC236}">
                <a16:creationId xmlns:a16="http://schemas.microsoft.com/office/drawing/2014/main" id="{9CB73EAB-B6D8-A24F-BA71-7776C6C3E301}"/>
              </a:ext>
            </a:extLst>
          </p:cNvPr>
          <p:cNvSpPr>
            <a:spLocks noGrp="1"/>
          </p:cNvSpPr>
          <p:nvPr>
            <p:ph type="ctrTitle"/>
          </p:nvPr>
        </p:nvSpPr>
        <p:spPr>
          <a:xfrm>
            <a:off x="5032375" y="117251"/>
            <a:ext cx="6832323" cy="704034"/>
          </a:xfrm>
        </p:spPr>
        <p:txBody>
          <a:bodyPr anchor="b"/>
          <a:lstStyle>
            <a:lvl1pPr algn="l">
              <a:defRPr sz="2400"/>
            </a:lvl1pPr>
          </a:lstStyle>
          <a:p>
            <a:r>
              <a:rPr lang="en-US" dirty="0"/>
              <a:t>Click to edit Master title style</a:t>
            </a:r>
          </a:p>
        </p:txBody>
      </p:sp>
      <p:sp>
        <p:nvSpPr>
          <p:cNvPr id="3" name="Subtitle 2">
            <a:extLst>
              <a:ext uri="{FF2B5EF4-FFF2-40B4-BE49-F238E27FC236}">
                <a16:creationId xmlns:a16="http://schemas.microsoft.com/office/drawing/2014/main" id="{D22F18FD-2F68-1249-87C8-F71AF8E616C1}"/>
              </a:ext>
            </a:extLst>
          </p:cNvPr>
          <p:cNvSpPr>
            <a:spLocks noGrp="1"/>
          </p:cNvSpPr>
          <p:nvPr>
            <p:ph type="subTitle" idx="1"/>
          </p:nvPr>
        </p:nvSpPr>
        <p:spPr>
          <a:xfrm>
            <a:off x="5032377" y="966563"/>
            <a:ext cx="6832323" cy="5404897"/>
          </a:xfrm>
        </p:spPr>
        <p:txBody>
          <a:bodyPr wrap="square">
            <a:noAutofit/>
          </a:bodyPr>
          <a:lstStyle>
            <a:lvl1pPr>
              <a:defRPr kumimoji="0" lang="en-US" sz="1600" b="0" i="0" u="none" strike="noStrike" cap="none" spc="0" normalizeH="0" baseline="0" dirty="0">
                <a:ln>
                  <a:noFill/>
                </a:ln>
                <a:solidFill>
                  <a:srgbClr val="3C289B"/>
                </a:solidFill>
                <a:effectLst/>
                <a:uLnTx/>
                <a:uFillTx/>
                <a:latin typeface="+mn-lt"/>
                <a:ea typeface="Times New Roman" panose="02020603050405020304" pitchFamily="18" charset="0"/>
                <a:cs typeface="Times New Roman" panose="02020603050405020304" pitchFamily="18" charset="0"/>
              </a:defRPr>
            </a:lvl1pPr>
          </a:lstStyle>
          <a:p>
            <a:pPr marR="0" lvl="0" defTabSz="914400" fontAlgn="auto">
              <a:lnSpc>
                <a:spcPct val="115000"/>
              </a:lnSpc>
              <a:spcAft>
                <a:spcPts val="1000"/>
              </a:spcAft>
              <a:buClrTx/>
              <a:buSzTx/>
              <a:buFontTx/>
              <a:tabLst/>
            </a:pPr>
            <a:r>
              <a:rPr lang="en-US" dirty="0"/>
              <a:t>Click to edit Master subtitle style</a:t>
            </a:r>
          </a:p>
        </p:txBody>
      </p:sp>
      <p:sp>
        <p:nvSpPr>
          <p:cNvPr id="4" name="Date Placeholder 3">
            <a:extLst>
              <a:ext uri="{FF2B5EF4-FFF2-40B4-BE49-F238E27FC236}">
                <a16:creationId xmlns:a16="http://schemas.microsoft.com/office/drawing/2014/main" id="{F4C66486-D521-BE4A-B49E-D434623F608C}"/>
              </a:ext>
            </a:extLst>
          </p:cNvPr>
          <p:cNvSpPr>
            <a:spLocks noGrp="1"/>
          </p:cNvSpPr>
          <p:nvPr>
            <p:ph type="dt" sz="half" idx="14"/>
          </p:nvPr>
        </p:nvSpPr>
        <p:spPr/>
        <p:txBody>
          <a:bodyPr/>
          <a:lstStyle/>
          <a:p>
            <a:endParaRPr lang="en-US"/>
          </a:p>
        </p:txBody>
      </p:sp>
      <p:sp>
        <p:nvSpPr>
          <p:cNvPr id="6" name="Footer Placeholder 5">
            <a:extLst>
              <a:ext uri="{FF2B5EF4-FFF2-40B4-BE49-F238E27FC236}">
                <a16:creationId xmlns:a16="http://schemas.microsoft.com/office/drawing/2014/main" id="{CE8F70DE-66DD-0F4E-94E2-1610E07AC658}"/>
              </a:ext>
            </a:extLst>
          </p:cNvPr>
          <p:cNvSpPr>
            <a:spLocks noGrp="1"/>
          </p:cNvSpPr>
          <p:nvPr>
            <p:ph type="ftr" sz="quarter" idx="15"/>
          </p:nvPr>
        </p:nvSpPr>
        <p:spPr/>
        <p:txBody>
          <a:bodyPr/>
          <a:lstStyle/>
          <a:p>
            <a:endParaRPr lang="en-US"/>
          </a:p>
        </p:txBody>
      </p:sp>
      <p:sp>
        <p:nvSpPr>
          <p:cNvPr id="7" name="Slide Number Placeholder 6">
            <a:extLst>
              <a:ext uri="{FF2B5EF4-FFF2-40B4-BE49-F238E27FC236}">
                <a16:creationId xmlns:a16="http://schemas.microsoft.com/office/drawing/2014/main" id="{9DED55EA-97A1-D142-9ECD-289FAB2D5080}"/>
              </a:ext>
            </a:extLst>
          </p:cNvPr>
          <p:cNvSpPr>
            <a:spLocks noGrp="1"/>
          </p:cNvSpPr>
          <p:nvPr>
            <p:ph type="sldNum" sz="quarter" idx="16"/>
          </p:nvPr>
        </p:nvSpPr>
        <p:spPr/>
        <p:txBody>
          <a:bodyPr/>
          <a:lstStyle/>
          <a:p>
            <a:fld id="{F207DD7E-2893-4952-BB40-9A5B851D3DD5}" type="slidenum">
              <a:rPr lang="en-US" smtClean="0"/>
              <a:pPr/>
              <a:t>‹#›</a:t>
            </a:fld>
            <a:endParaRPr lang="en-US"/>
          </a:p>
        </p:txBody>
      </p:sp>
      <p:pic>
        <p:nvPicPr>
          <p:cNvPr id="5" name="Graphic 4">
            <a:extLst>
              <a:ext uri="{FF2B5EF4-FFF2-40B4-BE49-F238E27FC236}">
                <a16:creationId xmlns:a16="http://schemas.microsoft.com/office/drawing/2014/main" id="{E5D0CD23-C370-4D3E-32D0-33FB94FD7B3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Tree>
    <p:extLst>
      <p:ext uri="{BB962C8B-B14F-4D97-AF65-F5344CB8AC3E}">
        <p14:creationId xmlns:p14="http://schemas.microsoft.com/office/powerpoint/2010/main" val="29822595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ver_Shor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C7049-9E85-6D47-8947-FB81F614D76A}"/>
              </a:ext>
            </a:extLst>
          </p:cNvPr>
          <p:cNvSpPr/>
          <p:nvPr userDrawn="1"/>
        </p:nvSpPr>
        <p:spPr>
          <a:xfrm>
            <a:off x="1" y="5632327"/>
            <a:ext cx="12192000" cy="1261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EA74E7-9D58-484C-A8F3-83EE1732E3D9}"/>
              </a:ext>
            </a:extLst>
          </p:cNvPr>
          <p:cNvSpPr>
            <a:spLocks noGrp="1"/>
          </p:cNvSpPr>
          <p:nvPr>
            <p:ph type="ctrTitle" hasCustomPrompt="1"/>
          </p:nvPr>
        </p:nvSpPr>
        <p:spPr>
          <a:xfrm>
            <a:off x="942110" y="500332"/>
            <a:ext cx="10307782" cy="2871865"/>
          </a:xfrm>
          <a:prstGeom prst="rect">
            <a:avLst/>
          </a:prstGeom>
        </p:spPr>
        <p:txBody>
          <a:bodyPr anchor="b">
            <a:normAutofit/>
          </a:bodyPr>
          <a:lstStyle>
            <a:lvl1pPr algn="ctr">
              <a:defRPr sz="4600" b="1">
                <a:solidFill>
                  <a:schemeClr val="accent1"/>
                </a:solidFill>
              </a:defRPr>
            </a:lvl1pPr>
          </a:lstStyle>
          <a:p>
            <a:r>
              <a:rPr lang="en-US" dirty="0"/>
              <a:t>Arial Bold 46pt Title</a:t>
            </a:r>
          </a:p>
        </p:txBody>
      </p:sp>
      <p:sp>
        <p:nvSpPr>
          <p:cNvPr id="3" name="Subtitle 2">
            <a:extLst>
              <a:ext uri="{FF2B5EF4-FFF2-40B4-BE49-F238E27FC236}">
                <a16:creationId xmlns:a16="http://schemas.microsoft.com/office/drawing/2014/main" id="{A38C6541-C4A5-0F4E-B98F-CDF4FAE065A6}"/>
              </a:ext>
            </a:extLst>
          </p:cNvPr>
          <p:cNvSpPr>
            <a:spLocks noGrp="1"/>
          </p:cNvSpPr>
          <p:nvPr>
            <p:ph type="subTitle" idx="1" hasCustomPrompt="1"/>
          </p:nvPr>
        </p:nvSpPr>
        <p:spPr>
          <a:xfrm>
            <a:off x="969818" y="3459565"/>
            <a:ext cx="10307781" cy="862111"/>
          </a:xfrm>
          <a:prstGeom prst="rect">
            <a:avLst/>
          </a:prstGeom>
        </p:spPr>
        <p:txBody>
          <a:bodyPr anchor="t">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TITLE ARIAL BOLD UPPERCASE</a:t>
            </a:r>
          </a:p>
        </p:txBody>
      </p:sp>
      <p:sp>
        <p:nvSpPr>
          <p:cNvPr id="14" name="Text Placeholder 13">
            <a:extLst>
              <a:ext uri="{FF2B5EF4-FFF2-40B4-BE49-F238E27FC236}">
                <a16:creationId xmlns:a16="http://schemas.microsoft.com/office/drawing/2014/main" id="{13369D8A-0780-064F-916B-8C1A23055899}"/>
              </a:ext>
            </a:extLst>
          </p:cNvPr>
          <p:cNvSpPr>
            <a:spLocks noGrp="1"/>
          </p:cNvSpPr>
          <p:nvPr>
            <p:ph type="body" sz="quarter" idx="10" hasCustomPrompt="1"/>
          </p:nvPr>
        </p:nvSpPr>
        <p:spPr>
          <a:xfrm>
            <a:off x="948906" y="4321676"/>
            <a:ext cx="10328693" cy="554359"/>
          </a:xfrm>
          <a:prstGeom prst="rect">
            <a:avLst/>
          </a:prstGeom>
        </p:spPr>
        <p:txBody>
          <a:bodyPr anchor="ctr">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Date Here</a:t>
            </a:r>
          </a:p>
        </p:txBody>
      </p:sp>
      <p:pic>
        <p:nvPicPr>
          <p:cNvPr id="9" name="Picture 8">
            <a:extLst>
              <a:ext uri="{FF2B5EF4-FFF2-40B4-BE49-F238E27FC236}">
                <a16:creationId xmlns:a16="http://schemas.microsoft.com/office/drawing/2014/main" id="{0C6D5C93-2C2D-DE4D-A45F-C8C575C71EBB}"/>
              </a:ext>
            </a:extLst>
          </p:cNvPr>
          <p:cNvPicPr>
            <a:picLocks noChangeAspect="1"/>
          </p:cNvPicPr>
          <p:nvPr userDrawn="1"/>
        </p:nvPicPr>
        <p:blipFill>
          <a:blip r:embed="rId2"/>
          <a:stretch>
            <a:fillRect/>
          </a:stretch>
        </p:blipFill>
        <p:spPr>
          <a:xfrm>
            <a:off x="2769559" y="5482884"/>
            <a:ext cx="2739484" cy="784676"/>
          </a:xfrm>
          <a:prstGeom prst="rect">
            <a:avLst/>
          </a:prstGeom>
        </p:spPr>
      </p:pic>
      <p:cxnSp>
        <p:nvCxnSpPr>
          <p:cNvPr id="10" name="Straight Connector 9">
            <a:extLst>
              <a:ext uri="{FF2B5EF4-FFF2-40B4-BE49-F238E27FC236}">
                <a16:creationId xmlns:a16="http://schemas.microsoft.com/office/drawing/2014/main" id="{22C229E2-0122-C841-B133-948DBA33EBF9}"/>
              </a:ext>
            </a:extLst>
          </p:cNvPr>
          <p:cNvCxnSpPr/>
          <p:nvPr userDrawn="1"/>
        </p:nvCxnSpPr>
        <p:spPr>
          <a:xfrm>
            <a:off x="5778477" y="5475595"/>
            <a:ext cx="0" cy="7015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0B65BBA-CC11-3045-B5D0-9168775B1051}"/>
              </a:ext>
            </a:extLst>
          </p:cNvPr>
          <p:cNvPicPr>
            <a:picLocks noChangeAspect="1"/>
          </p:cNvPicPr>
          <p:nvPr userDrawn="1"/>
        </p:nvPicPr>
        <p:blipFill>
          <a:blip r:embed="rId3"/>
          <a:stretch>
            <a:fillRect/>
          </a:stretch>
        </p:blipFill>
        <p:spPr>
          <a:xfrm>
            <a:off x="5866460" y="5354693"/>
            <a:ext cx="3788874" cy="941642"/>
          </a:xfrm>
          <a:prstGeom prst="rect">
            <a:avLst/>
          </a:prstGeom>
        </p:spPr>
      </p:pic>
    </p:spTree>
    <p:extLst>
      <p:ext uri="{BB962C8B-B14F-4D97-AF65-F5344CB8AC3E}">
        <p14:creationId xmlns:p14="http://schemas.microsoft.com/office/powerpoint/2010/main" val="24344316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ver_Long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C7049-9E85-6D47-8947-FB81F614D76A}"/>
              </a:ext>
            </a:extLst>
          </p:cNvPr>
          <p:cNvSpPr/>
          <p:nvPr userDrawn="1"/>
        </p:nvSpPr>
        <p:spPr>
          <a:xfrm>
            <a:off x="1" y="5632327"/>
            <a:ext cx="12192000" cy="1261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EA74E7-9D58-484C-A8F3-83EE1732E3D9}"/>
              </a:ext>
            </a:extLst>
          </p:cNvPr>
          <p:cNvSpPr>
            <a:spLocks noGrp="1"/>
          </p:cNvSpPr>
          <p:nvPr>
            <p:ph type="ctrTitle" hasCustomPrompt="1"/>
          </p:nvPr>
        </p:nvSpPr>
        <p:spPr>
          <a:xfrm>
            <a:off x="942110" y="701040"/>
            <a:ext cx="10307782" cy="2671157"/>
          </a:xfrm>
          <a:prstGeom prst="rect">
            <a:avLst/>
          </a:prstGeom>
        </p:spPr>
        <p:txBody>
          <a:bodyPr anchor="b">
            <a:normAutofit/>
          </a:bodyPr>
          <a:lstStyle>
            <a:lvl1pPr algn="ctr">
              <a:defRPr sz="3200" b="1">
                <a:solidFill>
                  <a:schemeClr val="accent1"/>
                </a:solidFill>
              </a:defRPr>
            </a:lvl1pPr>
          </a:lstStyle>
          <a:p>
            <a:r>
              <a:rPr lang="en-US" dirty="0"/>
              <a:t>Arial Bold 32pt Title Can Be Two Lines If Needed Space Here</a:t>
            </a:r>
          </a:p>
        </p:txBody>
      </p:sp>
      <p:sp>
        <p:nvSpPr>
          <p:cNvPr id="3" name="Subtitle 2">
            <a:extLst>
              <a:ext uri="{FF2B5EF4-FFF2-40B4-BE49-F238E27FC236}">
                <a16:creationId xmlns:a16="http://schemas.microsoft.com/office/drawing/2014/main" id="{A38C6541-C4A5-0F4E-B98F-CDF4FAE065A6}"/>
              </a:ext>
            </a:extLst>
          </p:cNvPr>
          <p:cNvSpPr>
            <a:spLocks noGrp="1"/>
          </p:cNvSpPr>
          <p:nvPr>
            <p:ph type="subTitle" idx="1" hasCustomPrompt="1"/>
          </p:nvPr>
        </p:nvSpPr>
        <p:spPr>
          <a:xfrm>
            <a:off x="969818" y="3459565"/>
            <a:ext cx="10307781" cy="613671"/>
          </a:xfrm>
          <a:prstGeom prst="rect">
            <a:avLst/>
          </a:prstGeom>
        </p:spPr>
        <p:txBody>
          <a:bodyPr anchor="t">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TITLE ARIAL BOLD UPPERCASE</a:t>
            </a:r>
          </a:p>
        </p:txBody>
      </p:sp>
      <p:sp>
        <p:nvSpPr>
          <p:cNvPr id="14" name="Text Placeholder 13">
            <a:extLst>
              <a:ext uri="{FF2B5EF4-FFF2-40B4-BE49-F238E27FC236}">
                <a16:creationId xmlns:a16="http://schemas.microsoft.com/office/drawing/2014/main" id="{13369D8A-0780-064F-916B-8C1A23055899}"/>
              </a:ext>
            </a:extLst>
          </p:cNvPr>
          <p:cNvSpPr>
            <a:spLocks noGrp="1"/>
          </p:cNvSpPr>
          <p:nvPr>
            <p:ph type="body" sz="quarter" idx="10" hasCustomPrompt="1"/>
          </p:nvPr>
        </p:nvSpPr>
        <p:spPr>
          <a:xfrm>
            <a:off x="942110" y="4262364"/>
            <a:ext cx="10335489" cy="613671"/>
          </a:xfrm>
          <a:prstGeom prst="rect">
            <a:avLst/>
          </a:prstGeom>
        </p:spPr>
        <p:txBody>
          <a:bodyPr anchor="ctr">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Date Here</a:t>
            </a:r>
          </a:p>
        </p:txBody>
      </p:sp>
      <p:pic>
        <p:nvPicPr>
          <p:cNvPr id="10" name="Picture 9">
            <a:extLst>
              <a:ext uri="{FF2B5EF4-FFF2-40B4-BE49-F238E27FC236}">
                <a16:creationId xmlns:a16="http://schemas.microsoft.com/office/drawing/2014/main" id="{AB9B5EF4-9C37-9045-BEF6-93DC79FDEAE2}"/>
              </a:ext>
            </a:extLst>
          </p:cNvPr>
          <p:cNvPicPr>
            <a:picLocks noChangeAspect="1"/>
          </p:cNvPicPr>
          <p:nvPr userDrawn="1"/>
        </p:nvPicPr>
        <p:blipFill>
          <a:blip r:embed="rId2"/>
          <a:stretch>
            <a:fillRect/>
          </a:stretch>
        </p:blipFill>
        <p:spPr>
          <a:xfrm>
            <a:off x="2769559" y="5482884"/>
            <a:ext cx="2739484" cy="784676"/>
          </a:xfrm>
          <a:prstGeom prst="rect">
            <a:avLst/>
          </a:prstGeom>
        </p:spPr>
      </p:pic>
      <p:cxnSp>
        <p:nvCxnSpPr>
          <p:cNvPr id="11" name="Straight Connector 10">
            <a:extLst>
              <a:ext uri="{FF2B5EF4-FFF2-40B4-BE49-F238E27FC236}">
                <a16:creationId xmlns:a16="http://schemas.microsoft.com/office/drawing/2014/main" id="{8DFEAF20-3309-304B-979A-A7BC873A3B4D}"/>
              </a:ext>
            </a:extLst>
          </p:cNvPr>
          <p:cNvCxnSpPr/>
          <p:nvPr userDrawn="1"/>
        </p:nvCxnSpPr>
        <p:spPr>
          <a:xfrm>
            <a:off x="5778477" y="5475595"/>
            <a:ext cx="0" cy="7015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228E17C-B2E3-D248-BB04-6B9C7CFFB476}"/>
              </a:ext>
            </a:extLst>
          </p:cNvPr>
          <p:cNvPicPr>
            <a:picLocks noChangeAspect="1"/>
          </p:cNvPicPr>
          <p:nvPr userDrawn="1"/>
        </p:nvPicPr>
        <p:blipFill>
          <a:blip r:embed="rId3"/>
          <a:stretch>
            <a:fillRect/>
          </a:stretch>
        </p:blipFill>
        <p:spPr>
          <a:xfrm>
            <a:off x="5866460" y="5354693"/>
            <a:ext cx="3788874" cy="941642"/>
          </a:xfrm>
          <a:prstGeom prst="rect">
            <a:avLst/>
          </a:prstGeom>
        </p:spPr>
      </p:pic>
    </p:spTree>
    <p:extLst>
      <p:ext uri="{BB962C8B-B14F-4D97-AF65-F5344CB8AC3E}">
        <p14:creationId xmlns:p14="http://schemas.microsoft.com/office/powerpoint/2010/main" val="35869230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2055765A-5707-F147-BB40-C02F56C0B15E}"/>
              </a:ext>
            </a:extLst>
          </p:cNvPr>
          <p:cNvSpPr>
            <a:spLocks noGrp="1"/>
          </p:cNvSpPr>
          <p:nvPr>
            <p:ph type="body" sz="quarter" idx="20" hasCustomPrompt="1"/>
          </p:nvPr>
        </p:nvSpPr>
        <p:spPr>
          <a:xfrm>
            <a:off x="942110" y="1950720"/>
            <a:ext cx="10411690" cy="2407920"/>
          </a:xfrm>
          <a:prstGeom prst="rect">
            <a:avLst/>
          </a:prstGeom>
        </p:spPr>
        <p:txBody>
          <a:bodyPr anchor="ctr" anchorCtr="0">
            <a:normAutofit/>
          </a:bodyPr>
          <a:lstStyle>
            <a:lvl1pPr marL="0" indent="0" algn="ctr">
              <a:buNone/>
              <a:defRPr sz="4400" b="1">
                <a:solidFill>
                  <a:schemeClr val="tx2"/>
                </a:solidFill>
              </a:defRPr>
            </a:lvl1pPr>
          </a:lstStyle>
          <a:p>
            <a:pPr lvl="0"/>
            <a:r>
              <a:rPr lang="en-US" dirty="0"/>
              <a:t>Section Divider Arial Bold 44pt</a:t>
            </a:r>
          </a:p>
        </p:txBody>
      </p:sp>
    </p:spTree>
    <p:extLst>
      <p:ext uri="{BB962C8B-B14F-4D97-AF65-F5344CB8AC3E}">
        <p14:creationId xmlns:p14="http://schemas.microsoft.com/office/powerpoint/2010/main" val="3668089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Title + Bullet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D591B4F-17D3-634B-80FB-8275A7C476C0}"/>
              </a:ext>
            </a:extLst>
          </p:cNvPr>
          <p:cNvCxnSpPr/>
          <p:nvPr userDrawn="1"/>
        </p:nvCxnSpPr>
        <p:spPr>
          <a:xfrm>
            <a:off x="0" y="919044"/>
            <a:ext cx="12192000" cy="0"/>
          </a:xfrm>
          <a:prstGeom prst="line">
            <a:avLst/>
          </a:prstGeom>
          <a:ln>
            <a:solidFill>
              <a:srgbClr val="636569"/>
            </a:solidFill>
          </a:ln>
        </p:spPr>
        <p:style>
          <a:lnRef idx="1">
            <a:schemeClr val="accent1"/>
          </a:lnRef>
          <a:fillRef idx="0">
            <a:schemeClr val="accent1"/>
          </a:fillRef>
          <a:effectRef idx="0">
            <a:schemeClr val="accent1"/>
          </a:effectRef>
          <a:fontRef idx="minor">
            <a:schemeClr val="tx1"/>
          </a:fontRef>
        </p:style>
      </p:cxnSp>
      <p:sp>
        <p:nvSpPr>
          <p:cNvPr id="6" name="Text Placeholder 11">
            <a:extLst>
              <a:ext uri="{FF2B5EF4-FFF2-40B4-BE49-F238E27FC236}">
                <a16:creationId xmlns:a16="http://schemas.microsoft.com/office/drawing/2014/main" id="{C848D903-2EA0-6340-99B3-5F3395B7CF00}"/>
              </a:ext>
            </a:extLst>
          </p:cNvPr>
          <p:cNvSpPr>
            <a:spLocks noGrp="1"/>
          </p:cNvSpPr>
          <p:nvPr>
            <p:ph type="body" sz="quarter" idx="11" hasCustomPrompt="1"/>
          </p:nvPr>
        </p:nvSpPr>
        <p:spPr>
          <a:xfrm>
            <a:off x="1329178" y="2006834"/>
            <a:ext cx="10024621" cy="3932121"/>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2" name="Title 1">
            <a:extLst>
              <a:ext uri="{FF2B5EF4-FFF2-40B4-BE49-F238E27FC236}">
                <a16:creationId xmlns:a16="http://schemas.microsoft.com/office/drawing/2014/main" id="{D8B2F5DC-12FC-A649-BFA0-DBD05B603485}"/>
              </a:ext>
            </a:extLst>
          </p:cNvPr>
          <p:cNvSpPr>
            <a:spLocks noGrp="1"/>
          </p:cNvSpPr>
          <p:nvPr>
            <p:ph type="title" hasCustomPrompt="1"/>
          </p:nvPr>
        </p:nvSpPr>
        <p:spPr>
          <a:xfrm>
            <a:off x="1329177" y="272162"/>
            <a:ext cx="10024622" cy="702300"/>
          </a:xfrm>
          <a:prstGeom prst="rect">
            <a:avLst/>
          </a:prstGeom>
        </p:spPr>
        <p:txBody>
          <a:bodyPr>
            <a:normAutofit/>
          </a:bodyPr>
          <a:lstStyle>
            <a:lvl1pPr>
              <a:defRPr sz="2800" b="1">
                <a:solidFill>
                  <a:schemeClr val="tx2"/>
                </a:solidFill>
              </a:defRPr>
            </a:lvl1pPr>
          </a:lstStyle>
          <a:p>
            <a:r>
              <a:rPr lang="en-US" dirty="0"/>
              <a:t>Arial Bold 28pt Section Header</a:t>
            </a:r>
          </a:p>
        </p:txBody>
      </p:sp>
    </p:spTree>
    <p:extLst>
      <p:ext uri="{BB962C8B-B14F-4D97-AF65-F5344CB8AC3E}">
        <p14:creationId xmlns:p14="http://schemas.microsoft.com/office/powerpoint/2010/main" val="216833918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ction Title + Header + Bullet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D591B4F-17D3-634B-80FB-8275A7C476C0}"/>
              </a:ext>
            </a:extLst>
          </p:cNvPr>
          <p:cNvCxnSpPr/>
          <p:nvPr userDrawn="1"/>
        </p:nvCxnSpPr>
        <p:spPr>
          <a:xfrm>
            <a:off x="0" y="919044"/>
            <a:ext cx="12192000" cy="0"/>
          </a:xfrm>
          <a:prstGeom prst="line">
            <a:avLst/>
          </a:prstGeom>
          <a:ln>
            <a:solidFill>
              <a:srgbClr val="636569"/>
            </a:solidFill>
          </a:ln>
        </p:spPr>
        <p:style>
          <a:lnRef idx="1">
            <a:schemeClr val="accent1"/>
          </a:lnRef>
          <a:fillRef idx="0">
            <a:schemeClr val="accent1"/>
          </a:fillRef>
          <a:effectRef idx="0">
            <a:schemeClr val="accent1"/>
          </a:effectRef>
          <a:fontRef idx="minor">
            <a:schemeClr val="tx1"/>
          </a:fontRef>
        </p:style>
      </p:cxnSp>
      <p:sp>
        <p:nvSpPr>
          <p:cNvPr id="6" name="Text Placeholder 11">
            <a:extLst>
              <a:ext uri="{FF2B5EF4-FFF2-40B4-BE49-F238E27FC236}">
                <a16:creationId xmlns:a16="http://schemas.microsoft.com/office/drawing/2014/main" id="{C848D903-2EA0-6340-99B3-5F3395B7CF00}"/>
              </a:ext>
            </a:extLst>
          </p:cNvPr>
          <p:cNvSpPr>
            <a:spLocks noGrp="1"/>
          </p:cNvSpPr>
          <p:nvPr>
            <p:ph type="body" sz="quarter" idx="11" hasCustomPrompt="1"/>
          </p:nvPr>
        </p:nvSpPr>
        <p:spPr>
          <a:xfrm>
            <a:off x="1329178" y="2006834"/>
            <a:ext cx="10024621" cy="3932121"/>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2" name="Title 1">
            <a:extLst>
              <a:ext uri="{FF2B5EF4-FFF2-40B4-BE49-F238E27FC236}">
                <a16:creationId xmlns:a16="http://schemas.microsoft.com/office/drawing/2014/main" id="{D8B2F5DC-12FC-A649-BFA0-DBD05B603485}"/>
              </a:ext>
            </a:extLst>
          </p:cNvPr>
          <p:cNvSpPr>
            <a:spLocks noGrp="1"/>
          </p:cNvSpPr>
          <p:nvPr>
            <p:ph type="title" hasCustomPrompt="1"/>
          </p:nvPr>
        </p:nvSpPr>
        <p:spPr>
          <a:xfrm>
            <a:off x="1329177" y="272162"/>
            <a:ext cx="10024622" cy="702300"/>
          </a:xfrm>
          <a:prstGeom prst="rect">
            <a:avLst/>
          </a:prstGeom>
        </p:spPr>
        <p:txBody>
          <a:bodyPr>
            <a:normAutofit/>
          </a:bodyPr>
          <a:lstStyle>
            <a:lvl1pPr>
              <a:defRPr sz="2800" b="1">
                <a:solidFill>
                  <a:schemeClr val="tx2"/>
                </a:solidFill>
              </a:defRPr>
            </a:lvl1pPr>
          </a:lstStyle>
          <a:p>
            <a:r>
              <a:rPr lang="en-US" dirty="0"/>
              <a:t>Arial Bold 28pt Section Header</a:t>
            </a:r>
          </a:p>
        </p:txBody>
      </p:sp>
      <p:sp>
        <p:nvSpPr>
          <p:cNvPr id="7" name="Text Placeholder 10">
            <a:extLst>
              <a:ext uri="{FF2B5EF4-FFF2-40B4-BE49-F238E27FC236}">
                <a16:creationId xmlns:a16="http://schemas.microsoft.com/office/drawing/2014/main" id="{77315E7D-D716-E648-B800-EA984E72A5B4}"/>
              </a:ext>
            </a:extLst>
          </p:cNvPr>
          <p:cNvSpPr>
            <a:spLocks noGrp="1"/>
          </p:cNvSpPr>
          <p:nvPr>
            <p:ph type="body" sz="quarter" idx="12" hasCustomPrompt="1"/>
          </p:nvPr>
        </p:nvSpPr>
        <p:spPr>
          <a:xfrm>
            <a:off x="1328738" y="974462"/>
            <a:ext cx="10025062" cy="974064"/>
          </a:xfrm>
          <a:prstGeom prst="rect">
            <a:avLst/>
          </a:prstGeom>
        </p:spPr>
        <p:txBody>
          <a:bodyPr anchor="b">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213463322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C848D903-2EA0-6340-99B3-5F3395B7CF00}"/>
              </a:ext>
            </a:extLst>
          </p:cNvPr>
          <p:cNvSpPr>
            <a:spLocks noGrp="1"/>
          </p:cNvSpPr>
          <p:nvPr>
            <p:ph type="body" sz="quarter" idx="11" hasCustomPrompt="1"/>
          </p:nvPr>
        </p:nvSpPr>
        <p:spPr>
          <a:xfrm>
            <a:off x="1329178" y="2006834"/>
            <a:ext cx="10024621" cy="3932121"/>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7" name="Text Placeholder 10">
            <a:extLst>
              <a:ext uri="{FF2B5EF4-FFF2-40B4-BE49-F238E27FC236}">
                <a16:creationId xmlns:a16="http://schemas.microsoft.com/office/drawing/2014/main" id="{93CBD464-DC4C-E04F-990C-0BAD194E6910}"/>
              </a:ext>
            </a:extLst>
          </p:cNvPr>
          <p:cNvSpPr>
            <a:spLocks noGrp="1"/>
          </p:cNvSpPr>
          <p:nvPr>
            <p:ph type="body" sz="quarter" idx="12" hasCustomPrompt="1"/>
          </p:nvPr>
        </p:nvSpPr>
        <p:spPr>
          <a:xfrm>
            <a:off x="1328738" y="622827"/>
            <a:ext cx="10025062" cy="1325699"/>
          </a:xfrm>
          <a:prstGeom prst="rect">
            <a:avLst/>
          </a:prstGeom>
        </p:spPr>
        <p:txBody>
          <a:bodyPr anchor="b">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383986050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mall text">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035CC1E2-8E4B-E64F-8BBC-F6E374055600}"/>
              </a:ext>
            </a:extLst>
          </p:cNvPr>
          <p:cNvSpPr>
            <a:spLocks noGrp="1"/>
          </p:cNvSpPr>
          <p:nvPr>
            <p:ph type="body" sz="quarter" idx="12" hasCustomPrompt="1"/>
          </p:nvPr>
        </p:nvSpPr>
        <p:spPr>
          <a:xfrm>
            <a:off x="1328738" y="622827"/>
            <a:ext cx="10025062" cy="1325699"/>
          </a:xfrm>
          <a:prstGeom prst="rect">
            <a:avLst/>
          </a:prstGeom>
        </p:spPr>
        <p:txBody>
          <a:bodyPr anchor="b">
            <a:normAutofit/>
          </a:bodyPr>
          <a:lstStyle>
            <a:lvl1pPr marL="0" indent="0">
              <a:buNone/>
              <a:defRPr sz="4000" b="1">
                <a:solidFill>
                  <a:schemeClr val="tx2"/>
                </a:solidFill>
              </a:defRPr>
            </a:lvl1pPr>
          </a:lstStyle>
          <a:p>
            <a:pPr lvl="0"/>
            <a:r>
              <a:rPr lang="en-US" dirty="0"/>
              <a:t>Arial Bold 40pt Title</a:t>
            </a:r>
          </a:p>
        </p:txBody>
      </p:sp>
      <p:sp>
        <p:nvSpPr>
          <p:cNvPr id="5" name="Text Placeholder 4">
            <a:extLst>
              <a:ext uri="{FF2B5EF4-FFF2-40B4-BE49-F238E27FC236}">
                <a16:creationId xmlns:a16="http://schemas.microsoft.com/office/drawing/2014/main" id="{CF85549B-826C-F64C-9C83-973A70D03087}"/>
              </a:ext>
            </a:extLst>
          </p:cNvPr>
          <p:cNvSpPr>
            <a:spLocks noGrp="1"/>
          </p:cNvSpPr>
          <p:nvPr>
            <p:ph type="body" sz="quarter" idx="13"/>
          </p:nvPr>
        </p:nvSpPr>
        <p:spPr>
          <a:xfrm>
            <a:off x="1328738" y="2126899"/>
            <a:ext cx="10025062" cy="3440010"/>
          </a:xfrm>
          <a:prstGeom prst="rect">
            <a:avLst/>
          </a:prstGeom>
        </p:spPr>
        <p:txBody>
          <a:bodyPr/>
          <a:lstStyle>
            <a:lvl1pPr marL="228600" indent="-228600">
              <a:buClr>
                <a:schemeClr val="accent1"/>
              </a:buClr>
              <a:buFont typeface="Arial" panose="020B0604020202020204" pitchFamily="34" charset="0"/>
              <a:buChar char="•"/>
              <a:tabLst/>
              <a:defRPr sz="1800"/>
            </a:lvl1pPr>
            <a:lvl2pPr marL="685800" indent="-228600">
              <a:buClr>
                <a:schemeClr val="accent1"/>
              </a:buClr>
              <a:buFont typeface="Arial" panose="020B0604020202020204" pitchFamily="34" charset="0"/>
              <a:buChar char="•"/>
              <a:tabLst/>
              <a:defRPr sz="1600"/>
            </a:lvl2pPr>
            <a:lvl3pPr marL="1143000" indent="-228600">
              <a:buClr>
                <a:schemeClr val="accent1"/>
              </a:buClr>
              <a:buFont typeface="Arial" panose="020B0604020202020204" pitchFamily="34" charset="0"/>
              <a:buChar char="•"/>
              <a:tabLst/>
              <a:defRPr sz="1400"/>
            </a:lvl3pPr>
            <a:lvl4pPr marL="1524000" indent="-152400">
              <a:buClr>
                <a:schemeClr val="accent1"/>
              </a:buClr>
              <a:buFont typeface="Arial" panose="020B0604020202020204" pitchFamily="34" charset="0"/>
              <a:buChar char="•"/>
              <a:tabLst/>
              <a:defRPr sz="1200"/>
            </a:lvl4pPr>
            <a:lvl5pPr marL="1879600" indent="-50800">
              <a:buClr>
                <a:schemeClr val="accent1"/>
              </a:buClr>
              <a:buFont typeface="Arial" panose="020B0604020202020204" pitchFamily="34" charset="0"/>
              <a:buChar char="•"/>
              <a:tabLst/>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681973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ction Title + Small text">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035CC1E2-8E4B-E64F-8BBC-F6E374055600}"/>
              </a:ext>
            </a:extLst>
          </p:cNvPr>
          <p:cNvSpPr>
            <a:spLocks noGrp="1"/>
          </p:cNvSpPr>
          <p:nvPr>
            <p:ph type="body" sz="quarter" idx="12" hasCustomPrompt="1"/>
          </p:nvPr>
        </p:nvSpPr>
        <p:spPr>
          <a:xfrm>
            <a:off x="1328738" y="1291091"/>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5" name="Text Placeholder 4">
            <a:extLst>
              <a:ext uri="{FF2B5EF4-FFF2-40B4-BE49-F238E27FC236}">
                <a16:creationId xmlns:a16="http://schemas.microsoft.com/office/drawing/2014/main" id="{CF85549B-826C-F64C-9C83-973A70D03087}"/>
              </a:ext>
            </a:extLst>
          </p:cNvPr>
          <p:cNvSpPr>
            <a:spLocks noGrp="1"/>
          </p:cNvSpPr>
          <p:nvPr>
            <p:ph type="body" sz="quarter" idx="13"/>
          </p:nvPr>
        </p:nvSpPr>
        <p:spPr>
          <a:xfrm>
            <a:off x="1328738" y="2126899"/>
            <a:ext cx="10025062" cy="3440010"/>
          </a:xfrm>
          <a:prstGeom prst="rect">
            <a:avLst/>
          </a:prstGeom>
        </p:spPr>
        <p:txBody>
          <a:bodyPr>
            <a:normAutofit/>
          </a:bodyPr>
          <a:lstStyle>
            <a:lvl1pPr marL="228600" indent="-228600">
              <a:buClr>
                <a:schemeClr val="accent1"/>
              </a:buClr>
              <a:buFont typeface="Arial" panose="020B0604020202020204" pitchFamily="34" charset="0"/>
              <a:buChar char="•"/>
              <a:tabLst/>
              <a:defRPr sz="1800"/>
            </a:lvl1pPr>
            <a:lvl2pPr marL="685800" indent="-228600">
              <a:buClr>
                <a:schemeClr val="accent1"/>
              </a:buClr>
              <a:buFont typeface="Arial" panose="020B0604020202020204" pitchFamily="34" charset="0"/>
              <a:buChar char="•"/>
              <a:tabLst/>
              <a:defRPr sz="1600"/>
            </a:lvl2pPr>
            <a:lvl3pPr marL="1143000" indent="-228600">
              <a:buClr>
                <a:schemeClr val="accent1"/>
              </a:buClr>
              <a:buFont typeface="Arial" panose="020B0604020202020204" pitchFamily="34" charset="0"/>
              <a:buChar char="•"/>
              <a:tabLst/>
              <a:defRPr sz="1400"/>
            </a:lvl3pPr>
            <a:lvl4pPr marL="1524000" indent="-152400">
              <a:buClr>
                <a:schemeClr val="accent1"/>
              </a:buClr>
              <a:buFont typeface="Arial" panose="020B0604020202020204" pitchFamily="34" charset="0"/>
              <a:buChar char="•"/>
              <a:tabLst/>
              <a:defRPr sz="1200"/>
            </a:lvl4pPr>
            <a:lvl5pPr marL="1879600" indent="-50800">
              <a:buClr>
                <a:schemeClr val="accent1"/>
              </a:buClr>
              <a:buFont typeface="Arial" panose="020B0604020202020204" pitchFamily="34" charset="0"/>
              <a:buChar char="•"/>
              <a:tabLst/>
              <a:defRPr sz="120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32617FC1-7367-2B4E-A6E6-9A02E0DDEBA4}"/>
              </a:ext>
            </a:extLst>
          </p:cNvPr>
          <p:cNvCxnSpPr/>
          <p:nvPr userDrawn="1"/>
        </p:nvCxnSpPr>
        <p:spPr>
          <a:xfrm>
            <a:off x="0" y="919044"/>
            <a:ext cx="12192000" cy="0"/>
          </a:xfrm>
          <a:prstGeom prst="line">
            <a:avLst/>
          </a:prstGeom>
          <a:ln>
            <a:solidFill>
              <a:srgbClr val="636569"/>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42289E09-E09F-7542-83E1-42D52AFBA395}"/>
              </a:ext>
            </a:extLst>
          </p:cNvPr>
          <p:cNvSpPr>
            <a:spLocks noGrp="1"/>
          </p:cNvSpPr>
          <p:nvPr>
            <p:ph type="title" hasCustomPrompt="1"/>
          </p:nvPr>
        </p:nvSpPr>
        <p:spPr>
          <a:xfrm>
            <a:off x="1329177" y="272162"/>
            <a:ext cx="10024622" cy="702300"/>
          </a:xfrm>
          <a:prstGeom prst="rect">
            <a:avLst/>
          </a:prstGeom>
        </p:spPr>
        <p:txBody>
          <a:bodyPr>
            <a:normAutofit/>
          </a:bodyPr>
          <a:lstStyle>
            <a:lvl1pPr>
              <a:defRPr sz="2800" b="1">
                <a:solidFill>
                  <a:schemeClr val="tx2"/>
                </a:solidFill>
              </a:defRPr>
            </a:lvl1pPr>
          </a:lstStyle>
          <a:p>
            <a:r>
              <a:rPr lang="en-US" dirty="0"/>
              <a:t>Arial Bold 28pt Section Header</a:t>
            </a:r>
          </a:p>
        </p:txBody>
      </p:sp>
    </p:spTree>
    <p:extLst>
      <p:ext uri="{BB962C8B-B14F-4D97-AF65-F5344CB8AC3E}">
        <p14:creationId xmlns:p14="http://schemas.microsoft.com/office/powerpoint/2010/main" val="3206575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Graphic Slide">
    <p:spTree>
      <p:nvGrpSpPr>
        <p:cNvPr id="1" name=""/>
        <p:cNvGrpSpPr/>
        <p:nvPr/>
      </p:nvGrpSpPr>
      <p:grpSpPr>
        <a:xfrm>
          <a:off x="0" y="0"/>
          <a:ext cx="0" cy="0"/>
          <a:chOff x="0" y="0"/>
          <a:chExt cx="0" cy="0"/>
        </a:xfrm>
      </p:grpSpPr>
      <p:sp>
        <p:nvSpPr>
          <p:cNvPr id="5" name="object 14">
            <a:extLst>
              <a:ext uri="{FF2B5EF4-FFF2-40B4-BE49-F238E27FC236}">
                <a16:creationId xmlns:a16="http://schemas.microsoft.com/office/drawing/2014/main" id="{42A7C324-6C24-3E45-B7B1-6E640B9B5F11}"/>
              </a:ext>
            </a:extLst>
          </p:cNvPr>
          <p:cNvSpPr/>
          <p:nvPr userDrawn="1"/>
        </p:nvSpPr>
        <p:spPr>
          <a:xfrm>
            <a:off x="1348513" y="2264890"/>
            <a:ext cx="2289639" cy="1554479"/>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457200" rIns="0" bIns="0" rtlCol="0" anchor="t" anchorCtr="1">
            <a:normAutofit/>
          </a:bodyPr>
          <a:lstStyle/>
          <a:p>
            <a:pPr algn="ctr"/>
            <a:endParaRPr lang="en-US" sz="1400" dirty="0">
              <a:solidFill>
                <a:schemeClr val="bg1"/>
              </a:solidFill>
              <a:cs typeface="Trebuchet MS Regular" charset="0"/>
            </a:endParaRPr>
          </a:p>
        </p:txBody>
      </p:sp>
      <p:sp>
        <p:nvSpPr>
          <p:cNvPr id="8" name="object 2">
            <a:extLst>
              <a:ext uri="{FF2B5EF4-FFF2-40B4-BE49-F238E27FC236}">
                <a16:creationId xmlns:a16="http://schemas.microsoft.com/office/drawing/2014/main" id="{CE0CC45F-0180-CF44-8ABE-BD585398292D}"/>
              </a:ext>
            </a:extLst>
          </p:cNvPr>
          <p:cNvSpPr txBox="1"/>
          <p:nvPr userDrawn="1"/>
        </p:nvSpPr>
        <p:spPr>
          <a:xfrm>
            <a:off x="2148161" y="1931598"/>
            <a:ext cx="640080" cy="640080"/>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sz="2400" dirty="0">
                <a:ln>
                  <a:solidFill>
                    <a:schemeClr val="bg1"/>
                  </a:solidFill>
                </a:ln>
                <a:solidFill>
                  <a:schemeClr val="bg1"/>
                </a:solidFill>
                <a:cs typeface="Trebuchet MS Regular" charset="0"/>
              </a:rPr>
              <a:t>1</a:t>
            </a:r>
          </a:p>
        </p:txBody>
      </p:sp>
      <p:sp>
        <p:nvSpPr>
          <p:cNvPr id="9" name="object 14">
            <a:extLst>
              <a:ext uri="{FF2B5EF4-FFF2-40B4-BE49-F238E27FC236}">
                <a16:creationId xmlns:a16="http://schemas.microsoft.com/office/drawing/2014/main" id="{A6D8E8AC-0763-E449-9439-BA93A3F3D535}"/>
              </a:ext>
            </a:extLst>
          </p:cNvPr>
          <p:cNvSpPr/>
          <p:nvPr userDrawn="1"/>
        </p:nvSpPr>
        <p:spPr>
          <a:xfrm>
            <a:off x="3778445" y="2264890"/>
            <a:ext cx="2289639" cy="1554479"/>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457200" rIns="0" bIns="0" rtlCol="0" anchor="t" anchorCtr="1">
            <a:normAutofit/>
          </a:bodyPr>
          <a:lstStyle/>
          <a:p>
            <a:pPr algn="ctr"/>
            <a:endParaRPr lang="en-US" sz="1400" dirty="0">
              <a:solidFill>
                <a:schemeClr val="bg1"/>
              </a:solidFill>
              <a:cs typeface="Trebuchet MS Regular" charset="0"/>
            </a:endParaRPr>
          </a:p>
        </p:txBody>
      </p:sp>
      <p:sp>
        <p:nvSpPr>
          <p:cNvPr id="10" name="object 2">
            <a:extLst>
              <a:ext uri="{FF2B5EF4-FFF2-40B4-BE49-F238E27FC236}">
                <a16:creationId xmlns:a16="http://schemas.microsoft.com/office/drawing/2014/main" id="{145B9A9B-C641-6648-90EB-169E6DC4666B}"/>
              </a:ext>
            </a:extLst>
          </p:cNvPr>
          <p:cNvSpPr txBox="1"/>
          <p:nvPr userDrawn="1"/>
        </p:nvSpPr>
        <p:spPr>
          <a:xfrm>
            <a:off x="4586560" y="1931598"/>
            <a:ext cx="640080" cy="640080"/>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2</a:t>
            </a:r>
            <a:endParaRPr sz="2400" dirty="0">
              <a:ln>
                <a:solidFill>
                  <a:schemeClr val="bg1"/>
                </a:solidFill>
              </a:ln>
              <a:solidFill>
                <a:schemeClr val="bg1"/>
              </a:solidFill>
              <a:cs typeface="Trebuchet MS Regular" charset="0"/>
            </a:endParaRPr>
          </a:p>
        </p:txBody>
      </p:sp>
      <p:sp>
        <p:nvSpPr>
          <p:cNvPr id="11" name="object 14">
            <a:extLst>
              <a:ext uri="{FF2B5EF4-FFF2-40B4-BE49-F238E27FC236}">
                <a16:creationId xmlns:a16="http://schemas.microsoft.com/office/drawing/2014/main" id="{8D00E5B3-97DC-744B-BD43-DA9DD7615EB1}"/>
              </a:ext>
            </a:extLst>
          </p:cNvPr>
          <p:cNvSpPr/>
          <p:nvPr userDrawn="1"/>
        </p:nvSpPr>
        <p:spPr>
          <a:xfrm>
            <a:off x="6208377" y="2264890"/>
            <a:ext cx="2289639" cy="1554479"/>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457200" rIns="0" bIns="0" rtlCol="0" anchor="t" anchorCtr="1">
            <a:normAutofit/>
          </a:bodyPr>
          <a:lstStyle/>
          <a:p>
            <a:pPr algn="ctr"/>
            <a:endParaRPr lang="en-US" sz="1400" dirty="0">
              <a:solidFill>
                <a:schemeClr val="bg1"/>
              </a:solidFill>
              <a:cs typeface="Trebuchet MS Regular" charset="0"/>
            </a:endParaRPr>
          </a:p>
        </p:txBody>
      </p:sp>
      <p:sp>
        <p:nvSpPr>
          <p:cNvPr id="12" name="object 2">
            <a:extLst>
              <a:ext uri="{FF2B5EF4-FFF2-40B4-BE49-F238E27FC236}">
                <a16:creationId xmlns:a16="http://schemas.microsoft.com/office/drawing/2014/main" id="{583E4ECE-2AD0-3D4B-89C7-A6843DAE8419}"/>
              </a:ext>
            </a:extLst>
          </p:cNvPr>
          <p:cNvSpPr txBox="1"/>
          <p:nvPr userDrawn="1"/>
        </p:nvSpPr>
        <p:spPr>
          <a:xfrm>
            <a:off x="7008025" y="1931598"/>
            <a:ext cx="640080" cy="640080"/>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3</a:t>
            </a:r>
            <a:endParaRPr sz="2400" dirty="0">
              <a:ln>
                <a:solidFill>
                  <a:schemeClr val="bg1"/>
                </a:solidFill>
              </a:ln>
              <a:solidFill>
                <a:schemeClr val="bg1"/>
              </a:solidFill>
              <a:cs typeface="Trebuchet MS Regular" charset="0"/>
            </a:endParaRPr>
          </a:p>
        </p:txBody>
      </p:sp>
      <p:sp>
        <p:nvSpPr>
          <p:cNvPr id="13" name="object 14">
            <a:extLst>
              <a:ext uri="{FF2B5EF4-FFF2-40B4-BE49-F238E27FC236}">
                <a16:creationId xmlns:a16="http://schemas.microsoft.com/office/drawing/2014/main" id="{497F281A-8057-314B-AB96-DFA96A56175C}"/>
              </a:ext>
            </a:extLst>
          </p:cNvPr>
          <p:cNvSpPr/>
          <p:nvPr userDrawn="1"/>
        </p:nvSpPr>
        <p:spPr>
          <a:xfrm>
            <a:off x="8625059" y="2264890"/>
            <a:ext cx="2289639" cy="1554479"/>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457200" rIns="0" bIns="0" rtlCol="0" anchor="t" anchorCtr="1">
            <a:normAutofit/>
          </a:bodyPr>
          <a:lstStyle/>
          <a:p>
            <a:pPr algn="ctr"/>
            <a:endParaRPr lang="en-US" sz="1400" dirty="0">
              <a:solidFill>
                <a:schemeClr val="bg1"/>
              </a:solidFill>
              <a:cs typeface="Trebuchet MS Regular" charset="0"/>
            </a:endParaRPr>
          </a:p>
        </p:txBody>
      </p:sp>
      <p:sp>
        <p:nvSpPr>
          <p:cNvPr id="14" name="object 2">
            <a:extLst>
              <a:ext uri="{FF2B5EF4-FFF2-40B4-BE49-F238E27FC236}">
                <a16:creationId xmlns:a16="http://schemas.microsoft.com/office/drawing/2014/main" id="{A78A30B5-61FD-5A4E-B062-4D7FA42E8DB6}"/>
              </a:ext>
            </a:extLst>
          </p:cNvPr>
          <p:cNvSpPr txBox="1"/>
          <p:nvPr userDrawn="1"/>
        </p:nvSpPr>
        <p:spPr>
          <a:xfrm>
            <a:off x="9424707" y="1931598"/>
            <a:ext cx="640080" cy="640080"/>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4</a:t>
            </a:r>
            <a:endParaRPr sz="2400" dirty="0">
              <a:ln>
                <a:solidFill>
                  <a:schemeClr val="bg1"/>
                </a:solidFill>
              </a:ln>
              <a:solidFill>
                <a:schemeClr val="bg1"/>
              </a:solidFill>
              <a:cs typeface="Trebuchet MS Regular" charset="0"/>
            </a:endParaRPr>
          </a:p>
        </p:txBody>
      </p:sp>
      <p:sp>
        <p:nvSpPr>
          <p:cNvPr id="4" name="Text Placeholder 3">
            <a:extLst>
              <a:ext uri="{FF2B5EF4-FFF2-40B4-BE49-F238E27FC236}">
                <a16:creationId xmlns:a16="http://schemas.microsoft.com/office/drawing/2014/main" id="{53817A09-C816-664C-9988-92BEB93562DF}"/>
              </a:ext>
            </a:extLst>
          </p:cNvPr>
          <p:cNvSpPr>
            <a:spLocks noGrp="1"/>
          </p:cNvSpPr>
          <p:nvPr>
            <p:ph type="body" sz="quarter" idx="10"/>
          </p:nvPr>
        </p:nvSpPr>
        <p:spPr>
          <a:xfrm>
            <a:off x="1475716" y="2711274"/>
            <a:ext cx="2050566" cy="953398"/>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16" name="Text Placeholder 3">
            <a:extLst>
              <a:ext uri="{FF2B5EF4-FFF2-40B4-BE49-F238E27FC236}">
                <a16:creationId xmlns:a16="http://schemas.microsoft.com/office/drawing/2014/main" id="{3EFA8B9A-B6DF-0447-B6FC-385767230D18}"/>
              </a:ext>
            </a:extLst>
          </p:cNvPr>
          <p:cNvSpPr>
            <a:spLocks noGrp="1"/>
          </p:cNvSpPr>
          <p:nvPr>
            <p:ph type="body" sz="quarter" idx="11"/>
          </p:nvPr>
        </p:nvSpPr>
        <p:spPr>
          <a:xfrm>
            <a:off x="3900863" y="2711274"/>
            <a:ext cx="2050566" cy="953398"/>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17" name="Text Placeholder 3">
            <a:extLst>
              <a:ext uri="{FF2B5EF4-FFF2-40B4-BE49-F238E27FC236}">
                <a16:creationId xmlns:a16="http://schemas.microsoft.com/office/drawing/2014/main" id="{D6C782E7-1725-0046-81F8-F6EE27A2C8D2}"/>
              </a:ext>
            </a:extLst>
          </p:cNvPr>
          <p:cNvSpPr>
            <a:spLocks noGrp="1"/>
          </p:cNvSpPr>
          <p:nvPr>
            <p:ph type="body" sz="quarter" idx="12"/>
          </p:nvPr>
        </p:nvSpPr>
        <p:spPr>
          <a:xfrm>
            <a:off x="6326011" y="2711274"/>
            <a:ext cx="2050566" cy="953398"/>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18" name="Text Placeholder 3">
            <a:extLst>
              <a:ext uri="{FF2B5EF4-FFF2-40B4-BE49-F238E27FC236}">
                <a16:creationId xmlns:a16="http://schemas.microsoft.com/office/drawing/2014/main" id="{168C8104-8E8B-B647-9BAF-F782EDC99726}"/>
              </a:ext>
            </a:extLst>
          </p:cNvPr>
          <p:cNvSpPr>
            <a:spLocks noGrp="1"/>
          </p:cNvSpPr>
          <p:nvPr>
            <p:ph type="body" sz="quarter" idx="13"/>
          </p:nvPr>
        </p:nvSpPr>
        <p:spPr>
          <a:xfrm>
            <a:off x="8737907" y="2711274"/>
            <a:ext cx="2050566" cy="953398"/>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21" name="Text Placeholder 20">
            <a:extLst>
              <a:ext uri="{FF2B5EF4-FFF2-40B4-BE49-F238E27FC236}">
                <a16:creationId xmlns:a16="http://schemas.microsoft.com/office/drawing/2014/main" id="{C6A3FC50-1167-9641-9AD8-CE149070431F}"/>
              </a:ext>
            </a:extLst>
          </p:cNvPr>
          <p:cNvSpPr>
            <a:spLocks noGrp="1"/>
          </p:cNvSpPr>
          <p:nvPr>
            <p:ph type="body" sz="quarter" idx="14" hasCustomPrompt="1"/>
          </p:nvPr>
        </p:nvSpPr>
        <p:spPr>
          <a:xfrm>
            <a:off x="1348509" y="4002604"/>
            <a:ext cx="2289175" cy="1788596"/>
          </a:xfrm>
          <a:prstGeom prst="rect">
            <a:avLst/>
          </a:prstGeom>
        </p:spPr>
        <p:txBody>
          <a:bodyPr>
            <a:normAutofit/>
          </a:bodyPr>
          <a:lstStyle>
            <a:lvl1pPr marL="182880" marR="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sz="1400"/>
            </a:lvl1pPr>
          </a:lstStyle>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p:txBody>
      </p:sp>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20" name="Text Placeholder 20">
            <a:extLst>
              <a:ext uri="{FF2B5EF4-FFF2-40B4-BE49-F238E27FC236}">
                <a16:creationId xmlns:a16="http://schemas.microsoft.com/office/drawing/2014/main" id="{424D7B8D-E628-5342-A729-CD6B7FABB737}"/>
              </a:ext>
            </a:extLst>
          </p:cNvPr>
          <p:cNvSpPr>
            <a:spLocks noGrp="1"/>
          </p:cNvSpPr>
          <p:nvPr>
            <p:ph type="body" sz="quarter" idx="16" hasCustomPrompt="1"/>
          </p:nvPr>
        </p:nvSpPr>
        <p:spPr>
          <a:xfrm>
            <a:off x="3786909" y="4002604"/>
            <a:ext cx="2281176" cy="1788596"/>
          </a:xfrm>
          <a:prstGeom prst="rect">
            <a:avLst/>
          </a:prstGeom>
        </p:spPr>
        <p:txBody>
          <a:bodyPr>
            <a:normAutofit/>
          </a:bodyPr>
          <a:lstStyle>
            <a:lvl1pPr marL="182880" marR="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sz="1400"/>
            </a:lvl1pPr>
          </a:lstStyle>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p:txBody>
      </p:sp>
      <p:sp>
        <p:nvSpPr>
          <p:cNvPr id="22" name="Text Placeholder 20">
            <a:extLst>
              <a:ext uri="{FF2B5EF4-FFF2-40B4-BE49-F238E27FC236}">
                <a16:creationId xmlns:a16="http://schemas.microsoft.com/office/drawing/2014/main" id="{C2B6629D-1CDD-8F4F-8C54-DF8F822EE917}"/>
              </a:ext>
            </a:extLst>
          </p:cNvPr>
          <p:cNvSpPr>
            <a:spLocks noGrp="1"/>
          </p:cNvSpPr>
          <p:nvPr>
            <p:ph type="body" sz="quarter" idx="17" hasCustomPrompt="1"/>
          </p:nvPr>
        </p:nvSpPr>
        <p:spPr>
          <a:xfrm>
            <a:off x="6198805" y="4002604"/>
            <a:ext cx="2289175" cy="1788596"/>
          </a:xfrm>
          <a:prstGeom prst="rect">
            <a:avLst/>
          </a:prstGeom>
        </p:spPr>
        <p:txBody>
          <a:bodyPr>
            <a:normAutofit/>
          </a:bodyPr>
          <a:lstStyle>
            <a:lvl1pPr marL="182880" marR="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sz="1400"/>
            </a:lvl1pPr>
          </a:lstStyle>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p:txBody>
      </p:sp>
      <p:sp>
        <p:nvSpPr>
          <p:cNvPr id="23" name="Text Placeholder 20">
            <a:extLst>
              <a:ext uri="{FF2B5EF4-FFF2-40B4-BE49-F238E27FC236}">
                <a16:creationId xmlns:a16="http://schemas.microsoft.com/office/drawing/2014/main" id="{19E394D7-7A56-554D-A4F0-3B276A90C931}"/>
              </a:ext>
            </a:extLst>
          </p:cNvPr>
          <p:cNvSpPr>
            <a:spLocks noGrp="1"/>
          </p:cNvSpPr>
          <p:nvPr>
            <p:ph type="body" sz="quarter" idx="18" hasCustomPrompt="1"/>
          </p:nvPr>
        </p:nvSpPr>
        <p:spPr>
          <a:xfrm>
            <a:off x="8623953" y="4002604"/>
            <a:ext cx="2281176" cy="1788596"/>
          </a:xfrm>
          <a:prstGeom prst="rect">
            <a:avLst/>
          </a:prstGeom>
        </p:spPr>
        <p:txBody>
          <a:bodyPr>
            <a:normAutofit/>
          </a:bodyPr>
          <a:lstStyle>
            <a:lvl1pPr marL="182880" marR="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sz="1400"/>
            </a:lvl1pPr>
          </a:lstStyle>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p:txBody>
      </p:sp>
    </p:spTree>
    <p:extLst>
      <p:ext uri="{BB962C8B-B14F-4D97-AF65-F5344CB8AC3E}">
        <p14:creationId xmlns:p14="http://schemas.microsoft.com/office/powerpoint/2010/main" val="842370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rgbClr val="AF9DCC">
              <a:alpha val="91000"/>
            </a:srgb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rgbClr val="AF9DCC"/>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3220863496"/>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Left Image + Bulleted tex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6FC26A2D-788B-5C4B-9F35-6453359CF345}"/>
              </a:ext>
            </a:extLst>
          </p:cNvPr>
          <p:cNvSpPr>
            <a:spLocks noGrp="1"/>
          </p:cNvSpPr>
          <p:nvPr>
            <p:ph type="pic" sz="quarter" idx="17"/>
          </p:nvPr>
        </p:nvSpPr>
        <p:spPr>
          <a:xfrm>
            <a:off x="382588" y="2265363"/>
            <a:ext cx="4991395" cy="3103562"/>
          </a:xfrm>
          <a:prstGeom prst="rect">
            <a:avLst/>
          </a:prstGeom>
        </p:spPr>
        <p:txBody>
          <a:bodyPr/>
          <a:lstStyle/>
          <a:p>
            <a:r>
              <a:rPr lang="en-US"/>
              <a:t>Click icon to add picture</a:t>
            </a:r>
          </a:p>
        </p:txBody>
      </p:sp>
      <p:sp>
        <p:nvSpPr>
          <p:cNvPr id="15" name="Text Placeholder 14">
            <a:extLst>
              <a:ext uri="{FF2B5EF4-FFF2-40B4-BE49-F238E27FC236}">
                <a16:creationId xmlns:a16="http://schemas.microsoft.com/office/drawing/2014/main" id="{0A31D4C7-B32E-B949-9F9B-11383709A1FC}"/>
              </a:ext>
            </a:extLst>
          </p:cNvPr>
          <p:cNvSpPr>
            <a:spLocks noGrp="1"/>
          </p:cNvSpPr>
          <p:nvPr>
            <p:ph type="body" sz="quarter" idx="19"/>
          </p:nvPr>
        </p:nvSpPr>
        <p:spPr>
          <a:xfrm>
            <a:off x="5857874" y="2143125"/>
            <a:ext cx="5495925" cy="3598863"/>
          </a:xfrm>
          <a:prstGeom prst="rect">
            <a:avLst/>
          </a:prstGeom>
        </p:spPr>
        <p:txBody>
          <a:bodyPr/>
          <a:lstStyle>
            <a:lvl1pPr marL="585788" indent="-585788">
              <a:lnSpc>
                <a:spcPct val="90000"/>
              </a:lnSpc>
              <a:spcBef>
                <a:spcPts val="1200"/>
              </a:spcBef>
              <a:buClr>
                <a:schemeClr val="accent1"/>
              </a:buClr>
              <a:buSzPct val="120000"/>
              <a:tabLst/>
              <a:defRPr sz="2000"/>
            </a:lvl1pPr>
            <a:lvl2pPr>
              <a:buClr>
                <a:schemeClr val="accent1"/>
              </a:buClr>
              <a:buSzPct val="120000"/>
              <a:defRPr sz="2000"/>
            </a:lvl2pPr>
            <a:lvl3pPr>
              <a:buClr>
                <a:schemeClr val="accent1"/>
              </a:buClr>
              <a:buSzPct val="120000"/>
              <a:defRPr sz="2000"/>
            </a:lvl3pPr>
            <a:lvl4pPr>
              <a:buClr>
                <a:schemeClr val="accent1"/>
              </a:buClr>
              <a:buSzPct val="120000"/>
              <a:defRPr sz="2000"/>
            </a:lvl4pPr>
            <a:lvl5pPr>
              <a:buClr>
                <a:schemeClr val="accent1"/>
              </a:buClr>
              <a:buSzPct val="120000"/>
              <a:defRPr sz="2000"/>
            </a:lvl5pPr>
          </a:lstStyle>
          <a:p>
            <a:pPr lvl="0"/>
            <a:r>
              <a:rPr lang="en-US"/>
              <a:t>Click to edit Master text styles</a:t>
            </a:r>
          </a:p>
        </p:txBody>
      </p:sp>
      <p:sp>
        <p:nvSpPr>
          <p:cNvPr id="5" name="Text Placeholder 10">
            <a:extLst>
              <a:ext uri="{FF2B5EF4-FFF2-40B4-BE49-F238E27FC236}">
                <a16:creationId xmlns:a16="http://schemas.microsoft.com/office/drawing/2014/main" id="{91D1B2B4-D48E-6D4B-9320-C7515CCEB393}"/>
              </a:ext>
            </a:extLst>
          </p:cNvPr>
          <p:cNvSpPr>
            <a:spLocks noGrp="1"/>
          </p:cNvSpPr>
          <p:nvPr>
            <p:ph type="body" sz="quarter" idx="20" hasCustomPrompt="1"/>
          </p:nvPr>
        </p:nvSpPr>
        <p:spPr>
          <a:xfrm>
            <a:off x="942110" y="741566"/>
            <a:ext cx="10411690" cy="674688"/>
          </a:xfrm>
          <a:prstGeom prst="rect">
            <a:avLst/>
          </a:prstGeom>
        </p:spPr>
        <p:txBody>
          <a:bodyPr>
            <a:normAutofit/>
          </a:bodyPr>
          <a:lstStyle>
            <a:lvl1pPr marL="0" indent="0" algn="ctr">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273105057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ide by side images">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6FC26A2D-788B-5C4B-9F35-6453359CF345}"/>
              </a:ext>
            </a:extLst>
          </p:cNvPr>
          <p:cNvSpPr>
            <a:spLocks noGrp="1"/>
          </p:cNvSpPr>
          <p:nvPr>
            <p:ph type="pic" sz="quarter" idx="17"/>
          </p:nvPr>
        </p:nvSpPr>
        <p:spPr>
          <a:xfrm>
            <a:off x="942110" y="1673525"/>
            <a:ext cx="4992864" cy="4175184"/>
          </a:xfrm>
          <a:prstGeom prst="rect">
            <a:avLst/>
          </a:prstGeom>
        </p:spPr>
        <p:txBody>
          <a:bodyPr/>
          <a:lstStyle/>
          <a:p>
            <a:r>
              <a:rPr lang="en-US"/>
              <a:t>Click icon to add picture</a:t>
            </a:r>
            <a:endParaRPr lang="en-US" dirty="0"/>
          </a:p>
        </p:txBody>
      </p:sp>
      <p:sp>
        <p:nvSpPr>
          <p:cNvPr id="5" name="Text Placeholder 10">
            <a:extLst>
              <a:ext uri="{FF2B5EF4-FFF2-40B4-BE49-F238E27FC236}">
                <a16:creationId xmlns:a16="http://schemas.microsoft.com/office/drawing/2014/main" id="{91D1B2B4-D48E-6D4B-9320-C7515CCEB393}"/>
              </a:ext>
            </a:extLst>
          </p:cNvPr>
          <p:cNvSpPr>
            <a:spLocks noGrp="1"/>
          </p:cNvSpPr>
          <p:nvPr>
            <p:ph type="body" sz="quarter" idx="20" hasCustomPrompt="1"/>
          </p:nvPr>
        </p:nvSpPr>
        <p:spPr>
          <a:xfrm>
            <a:off x="942110" y="741566"/>
            <a:ext cx="10411690" cy="674688"/>
          </a:xfrm>
          <a:prstGeom prst="rect">
            <a:avLst/>
          </a:prstGeom>
        </p:spPr>
        <p:txBody>
          <a:bodyPr>
            <a:normAutofit/>
          </a:bodyPr>
          <a:lstStyle>
            <a:lvl1pPr marL="0" indent="0" algn="ctr">
              <a:buNone/>
              <a:defRPr sz="4000" b="1">
                <a:solidFill>
                  <a:schemeClr val="tx2"/>
                </a:solidFill>
              </a:defRPr>
            </a:lvl1pPr>
          </a:lstStyle>
          <a:p>
            <a:pPr lvl="0"/>
            <a:r>
              <a:rPr lang="en-US" dirty="0"/>
              <a:t>Arial Bold 40pt Title</a:t>
            </a:r>
          </a:p>
        </p:txBody>
      </p:sp>
      <p:sp>
        <p:nvSpPr>
          <p:cNvPr id="6" name="Picture Placeholder 3">
            <a:extLst>
              <a:ext uri="{FF2B5EF4-FFF2-40B4-BE49-F238E27FC236}">
                <a16:creationId xmlns:a16="http://schemas.microsoft.com/office/drawing/2014/main" id="{5ABD1DF4-51F0-434E-A71E-28FF3DF3BF9F}"/>
              </a:ext>
            </a:extLst>
          </p:cNvPr>
          <p:cNvSpPr>
            <a:spLocks noGrp="1"/>
          </p:cNvSpPr>
          <p:nvPr>
            <p:ph type="pic" sz="quarter" idx="21"/>
          </p:nvPr>
        </p:nvSpPr>
        <p:spPr>
          <a:xfrm>
            <a:off x="6257028" y="1673525"/>
            <a:ext cx="5096772" cy="4175184"/>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131856556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C903DAF9-9411-4944-8139-4DCDD62E6654}"/>
              </a:ext>
            </a:extLst>
          </p:cNvPr>
          <p:cNvSpPr>
            <a:spLocks noGrp="1"/>
          </p:cNvSpPr>
          <p:nvPr>
            <p:ph type="pic" sz="quarter" idx="16"/>
          </p:nvPr>
        </p:nvSpPr>
        <p:spPr>
          <a:xfrm>
            <a:off x="942110" y="1606550"/>
            <a:ext cx="10411690" cy="4295486"/>
          </a:xfrm>
          <a:prstGeom prst="rect">
            <a:avLst/>
          </a:prstGeom>
        </p:spPr>
        <p:txBody>
          <a:bodyPr/>
          <a:lstStyle/>
          <a:p>
            <a:r>
              <a:rPr lang="en-US"/>
              <a:t>Click icon to add picture</a:t>
            </a:r>
          </a:p>
        </p:txBody>
      </p:sp>
      <p:sp>
        <p:nvSpPr>
          <p:cNvPr id="6" name="Text Placeholder 10">
            <a:extLst>
              <a:ext uri="{FF2B5EF4-FFF2-40B4-BE49-F238E27FC236}">
                <a16:creationId xmlns:a16="http://schemas.microsoft.com/office/drawing/2014/main" id="{34C1C6C8-17B7-5F42-9712-E50384856449}"/>
              </a:ext>
            </a:extLst>
          </p:cNvPr>
          <p:cNvSpPr>
            <a:spLocks noGrp="1"/>
          </p:cNvSpPr>
          <p:nvPr>
            <p:ph type="body" sz="quarter" idx="20" hasCustomPrompt="1"/>
          </p:nvPr>
        </p:nvSpPr>
        <p:spPr>
          <a:xfrm>
            <a:off x="942110" y="741566"/>
            <a:ext cx="10411690" cy="674688"/>
          </a:xfrm>
          <a:prstGeom prst="rect">
            <a:avLst/>
          </a:prstGeom>
        </p:spPr>
        <p:txBody>
          <a:bodyPr>
            <a:normAutofit/>
          </a:bodyPr>
          <a:lstStyle>
            <a:lvl1pPr marL="0" indent="0" algn="ctr">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32483908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Add content with Header">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53D47AF6-7932-7A4E-87CB-BFF91DD6234D}"/>
              </a:ext>
            </a:extLst>
          </p:cNvPr>
          <p:cNvSpPr>
            <a:spLocks noGrp="1"/>
          </p:cNvSpPr>
          <p:nvPr>
            <p:ph type="body" sz="quarter" idx="20" hasCustomPrompt="1"/>
          </p:nvPr>
        </p:nvSpPr>
        <p:spPr>
          <a:xfrm>
            <a:off x="942110" y="741566"/>
            <a:ext cx="10411690" cy="674688"/>
          </a:xfrm>
          <a:prstGeom prst="rect">
            <a:avLst/>
          </a:prstGeom>
        </p:spPr>
        <p:txBody>
          <a:bodyPr>
            <a:normAutofit/>
          </a:bodyPr>
          <a:lstStyle>
            <a:lvl1pPr marL="0" indent="0" algn="ctr">
              <a:buNone/>
              <a:defRPr sz="4000" b="1">
                <a:solidFill>
                  <a:schemeClr val="tx2"/>
                </a:solidFill>
              </a:defRPr>
            </a:lvl1pPr>
          </a:lstStyle>
          <a:p>
            <a:pPr lvl="0"/>
            <a:r>
              <a:rPr lang="en-US" dirty="0"/>
              <a:t>Arial Bold 40pt Title</a:t>
            </a:r>
          </a:p>
        </p:txBody>
      </p:sp>
      <p:sp>
        <p:nvSpPr>
          <p:cNvPr id="4" name="Content Placeholder 3">
            <a:extLst>
              <a:ext uri="{FF2B5EF4-FFF2-40B4-BE49-F238E27FC236}">
                <a16:creationId xmlns:a16="http://schemas.microsoft.com/office/drawing/2014/main" id="{22FD5643-6D86-514D-A0D6-655BE79E10B3}"/>
              </a:ext>
            </a:extLst>
          </p:cNvPr>
          <p:cNvSpPr>
            <a:spLocks noGrp="1"/>
          </p:cNvSpPr>
          <p:nvPr>
            <p:ph sz="quarter" idx="21"/>
          </p:nvPr>
        </p:nvSpPr>
        <p:spPr>
          <a:xfrm>
            <a:off x="941388" y="1638300"/>
            <a:ext cx="10412412" cy="4124325"/>
          </a:xfrm>
          <a:prstGeom prst="rect">
            <a:avLst/>
          </a:prstGeo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9301720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56164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Ad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1A6F76-3E86-DD48-9438-9FED4737E681}"/>
              </a:ext>
            </a:extLst>
          </p:cNvPr>
          <p:cNvSpPr>
            <a:spLocks noGrp="1"/>
          </p:cNvSpPr>
          <p:nvPr>
            <p:ph sz="quarter" idx="10"/>
          </p:nvPr>
        </p:nvSpPr>
        <p:spPr>
          <a:xfrm>
            <a:off x="723900" y="723900"/>
            <a:ext cx="10801350" cy="5003800"/>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2871228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Image + caption + bold text">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5A57B978-DB23-E647-965F-E0D5DE2FA54D}"/>
              </a:ext>
            </a:extLst>
          </p:cNvPr>
          <p:cNvSpPr>
            <a:spLocks noGrp="1"/>
          </p:cNvSpPr>
          <p:nvPr>
            <p:ph type="pic" sz="quarter" idx="10"/>
          </p:nvPr>
        </p:nvSpPr>
        <p:spPr>
          <a:xfrm>
            <a:off x="6145213" y="1005343"/>
            <a:ext cx="5578475" cy="4343400"/>
          </a:xfrm>
          <a:prstGeom prst="rect">
            <a:avLst/>
          </a:prstGeom>
        </p:spPr>
        <p:txBody>
          <a:bodyPr/>
          <a:lstStyle/>
          <a:p>
            <a:r>
              <a:rPr lang="en-US"/>
              <a:t>Click icon to add picture</a:t>
            </a:r>
          </a:p>
        </p:txBody>
      </p:sp>
      <p:sp>
        <p:nvSpPr>
          <p:cNvPr id="10" name="Text Placeholder 7">
            <a:extLst>
              <a:ext uri="{FF2B5EF4-FFF2-40B4-BE49-F238E27FC236}">
                <a16:creationId xmlns:a16="http://schemas.microsoft.com/office/drawing/2014/main" id="{C48C3F50-95F9-B041-982B-4B8535450A38}"/>
              </a:ext>
            </a:extLst>
          </p:cNvPr>
          <p:cNvSpPr>
            <a:spLocks noGrp="1"/>
          </p:cNvSpPr>
          <p:nvPr>
            <p:ph type="body" sz="quarter" idx="11" hasCustomPrompt="1"/>
          </p:nvPr>
        </p:nvSpPr>
        <p:spPr>
          <a:xfrm>
            <a:off x="520700" y="868002"/>
            <a:ext cx="4928194" cy="5091928"/>
          </a:xfrm>
          <a:prstGeom prst="rect">
            <a:avLst/>
          </a:prstGeom>
        </p:spPr>
        <p:txBody>
          <a:bodyPr>
            <a:normAutofit/>
          </a:bodyPr>
          <a:lstStyle>
            <a:lvl1pPr marL="0" indent="0">
              <a:lnSpc>
                <a:spcPts val="3200"/>
              </a:lnSpc>
              <a:spcBef>
                <a:spcPts val="2200"/>
              </a:spcBef>
              <a:buNone/>
              <a:defRPr sz="25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r>
              <a:rPr lang="en-US" sz="2500" b="1" dirty="0">
                <a:solidFill>
                  <a:srgbClr val="12689B"/>
                </a:solidFill>
                <a:latin typeface="Arial" panose="020B0604020202020204" pitchFamily="34" charset="0"/>
                <a:cs typeface="Arial" panose="020B0604020202020204" pitchFamily="34" charset="0"/>
              </a:rPr>
              <a:t>Arial Bold 25pt can be long copy if that is what is needed. </a:t>
            </a:r>
          </a:p>
          <a:p>
            <a:r>
              <a:rPr lang="en-US" sz="2500" b="1" dirty="0">
                <a:solidFill>
                  <a:srgbClr val="12689B"/>
                </a:solidFill>
                <a:latin typeface="Arial" panose="020B0604020202020204" pitchFamily="34" charset="0"/>
                <a:cs typeface="Arial" panose="020B0604020202020204" pitchFamily="34" charset="0"/>
              </a:rPr>
              <a:t>The more copy you need here is just fine, copy here and then some to fill this out here as a nice pull quote here.</a:t>
            </a:r>
          </a:p>
          <a:p>
            <a:r>
              <a:rPr lang="en-US" sz="2500" b="1" dirty="0">
                <a:solidFill>
                  <a:srgbClr val="12689B"/>
                </a:solidFill>
                <a:latin typeface="Arial" panose="020B0604020202020204" pitchFamily="34" charset="0"/>
                <a:cs typeface="Arial" panose="020B0604020202020204" pitchFamily="34" charset="0"/>
              </a:rPr>
              <a:t>Arial Bold 25pt can be long copy if that is what is needed. </a:t>
            </a:r>
          </a:p>
        </p:txBody>
      </p:sp>
      <p:sp>
        <p:nvSpPr>
          <p:cNvPr id="12" name="Text Placeholder 11">
            <a:extLst>
              <a:ext uri="{FF2B5EF4-FFF2-40B4-BE49-F238E27FC236}">
                <a16:creationId xmlns:a16="http://schemas.microsoft.com/office/drawing/2014/main" id="{2C249399-0B2C-0642-A441-580E0B219DF3}"/>
              </a:ext>
            </a:extLst>
          </p:cNvPr>
          <p:cNvSpPr>
            <a:spLocks noGrp="1"/>
          </p:cNvSpPr>
          <p:nvPr>
            <p:ph type="body" sz="quarter" idx="12" hasCustomPrompt="1"/>
          </p:nvPr>
        </p:nvSpPr>
        <p:spPr>
          <a:xfrm>
            <a:off x="6145213" y="5540830"/>
            <a:ext cx="5578475" cy="419100"/>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40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Arial 14pt Caption copy can be typed in here.  </a:t>
            </a:r>
          </a:p>
        </p:txBody>
      </p:sp>
    </p:spTree>
    <p:extLst>
      <p:ext uri="{BB962C8B-B14F-4D97-AF65-F5344CB8AC3E}">
        <p14:creationId xmlns:p14="http://schemas.microsoft.com/office/powerpoint/2010/main" val="396091165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Right Image + Paragraph text">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5A57B978-DB23-E647-965F-E0D5DE2FA54D}"/>
              </a:ext>
            </a:extLst>
          </p:cNvPr>
          <p:cNvSpPr>
            <a:spLocks noGrp="1"/>
          </p:cNvSpPr>
          <p:nvPr>
            <p:ph type="pic" sz="quarter" idx="10"/>
          </p:nvPr>
        </p:nvSpPr>
        <p:spPr>
          <a:xfrm>
            <a:off x="7038275" y="1585979"/>
            <a:ext cx="4685413" cy="4306821"/>
          </a:xfrm>
          <a:prstGeom prst="rect">
            <a:avLst/>
          </a:prstGeom>
        </p:spPr>
        <p:txBody>
          <a:bodyPr/>
          <a:lstStyle/>
          <a:p>
            <a:r>
              <a:rPr lang="en-US"/>
              <a:t>Click icon to add picture</a:t>
            </a:r>
          </a:p>
        </p:txBody>
      </p:sp>
      <p:sp>
        <p:nvSpPr>
          <p:cNvPr id="10" name="Text Placeholder 10">
            <a:extLst>
              <a:ext uri="{FF2B5EF4-FFF2-40B4-BE49-F238E27FC236}">
                <a16:creationId xmlns:a16="http://schemas.microsoft.com/office/drawing/2014/main" id="{F3B5D017-9767-634B-833F-5A2F82A4E66F}"/>
              </a:ext>
            </a:extLst>
          </p:cNvPr>
          <p:cNvSpPr>
            <a:spLocks noGrp="1"/>
          </p:cNvSpPr>
          <p:nvPr>
            <p:ph type="body" sz="quarter" idx="20" hasCustomPrompt="1"/>
          </p:nvPr>
        </p:nvSpPr>
        <p:spPr>
          <a:xfrm>
            <a:off x="496661" y="741565"/>
            <a:ext cx="11227027" cy="597378"/>
          </a:xfrm>
          <a:prstGeom prst="rect">
            <a:avLst/>
          </a:prstGeom>
        </p:spPr>
        <p:txBody>
          <a:bodyPr>
            <a:normAutofit/>
          </a:bodyPr>
          <a:lstStyle>
            <a:lvl1pPr marL="0" indent="0" algn="l">
              <a:buNone/>
              <a:defRPr sz="4000" b="1">
                <a:solidFill>
                  <a:schemeClr val="tx2"/>
                </a:solidFill>
              </a:defRPr>
            </a:lvl1pPr>
          </a:lstStyle>
          <a:p>
            <a:pPr lvl="0"/>
            <a:r>
              <a:rPr lang="en-US" dirty="0"/>
              <a:t>Arial Bold 40pt Title</a:t>
            </a:r>
          </a:p>
        </p:txBody>
      </p:sp>
      <p:sp>
        <p:nvSpPr>
          <p:cNvPr id="11" name="Text Placeholder 4">
            <a:extLst>
              <a:ext uri="{FF2B5EF4-FFF2-40B4-BE49-F238E27FC236}">
                <a16:creationId xmlns:a16="http://schemas.microsoft.com/office/drawing/2014/main" id="{AB08E803-414D-5D41-A095-31C55453F301}"/>
              </a:ext>
            </a:extLst>
          </p:cNvPr>
          <p:cNvSpPr>
            <a:spLocks noGrp="1"/>
          </p:cNvSpPr>
          <p:nvPr>
            <p:ph type="body" sz="quarter" idx="16" hasCustomPrompt="1"/>
          </p:nvPr>
        </p:nvSpPr>
        <p:spPr>
          <a:xfrm>
            <a:off x="496661" y="1698172"/>
            <a:ext cx="6219825" cy="3918857"/>
          </a:xfrm>
          <a:prstGeom prst="rect">
            <a:avLst/>
          </a:prstGeo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Body copy</a:t>
            </a:r>
          </a:p>
        </p:txBody>
      </p:sp>
    </p:spTree>
    <p:extLst>
      <p:ext uri="{BB962C8B-B14F-4D97-AF65-F5344CB8AC3E}">
        <p14:creationId xmlns:p14="http://schemas.microsoft.com/office/powerpoint/2010/main" val="178644318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hank you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D88994-8FC8-BF43-A102-E43813B90CBC}"/>
              </a:ext>
            </a:extLst>
          </p:cNvPr>
          <p:cNvSpPr/>
          <p:nvPr userDrawn="1"/>
        </p:nvSpPr>
        <p:spPr>
          <a:xfrm>
            <a:off x="-1" y="5596469"/>
            <a:ext cx="12192001" cy="1261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0">
            <a:extLst>
              <a:ext uri="{FF2B5EF4-FFF2-40B4-BE49-F238E27FC236}">
                <a16:creationId xmlns:a16="http://schemas.microsoft.com/office/drawing/2014/main" id="{86025143-31DB-E145-B725-7E2FD05A7129}"/>
              </a:ext>
            </a:extLst>
          </p:cNvPr>
          <p:cNvSpPr>
            <a:spLocks noGrp="1"/>
          </p:cNvSpPr>
          <p:nvPr>
            <p:ph type="body" sz="quarter" idx="20" hasCustomPrompt="1"/>
          </p:nvPr>
        </p:nvSpPr>
        <p:spPr>
          <a:xfrm>
            <a:off x="1068234" y="1021870"/>
            <a:ext cx="10411690" cy="2501648"/>
          </a:xfrm>
          <a:prstGeom prst="rect">
            <a:avLst/>
          </a:prstGeom>
        </p:spPr>
        <p:txBody>
          <a:bodyPr anchor="b">
            <a:normAutofit/>
          </a:bodyPr>
          <a:lstStyle>
            <a:lvl1pPr marL="0" indent="0" algn="ctr">
              <a:buNone/>
              <a:defRPr sz="4600" b="1">
                <a:solidFill>
                  <a:schemeClr val="accent1"/>
                </a:solidFill>
              </a:defRPr>
            </a:lvl1pPr>
          </a:lstStyle>
          <a:p>
            <a:pPr lvl="0"/>
            <a:r>
              <a:rPr lang="en-US" dirty="0"/>
              <a:t>Arial Bold 46pt Thank You</a:t>
            </a:r>
          </a:p>
        </p:txBody>
      </p:sp>
      <p:pic>
        <p:nvPicPr>
          <p:cNvPr id="7" name="Picture 6">
            <a:extLst>
              <a:ext uri="{FF2B5EF4-FFF2-40B4-BE49-F238E27FC236}">
                <a16:creationId xmlns:a16="http://schemas.microsoft.com/office/drawing/2014/main" id="{198974A3-5B4E-3C44-AD96-000DD30F19AC}"/>
              </a:ext>
            </a:extLst>
          </p:cNvPr>
          <p:cNvPicPr>
            <a:picLocks noChangeAspect="1"/>
          </p:cNvPicPr>
          <p:nvPr userDrawn="1"/>
        </p:nvPicPr>
        <p:blipFill>
          <a:blip r:embed="rId2"/>
          <a:stretch>
            <a:fillRect/>
          </a:stretch>
        </p:blipFill>
        <p:spPr>
          <a:xfrm>
            <a:off x="2769559" y="5314443"/>
            <a:ext cx="2739484" cy="784676"/>
          </a:xfrm>
          <a:prstGeom prst="rect">
            <a:avLst/>
          </a:prstGeom>
        </p:spPr>
      </p:pic>
      <p:cxnSp>
        <p:nvCxnSpPr>
          <p:cNvPr id="8" name="Straight Connector 7">
            <a:extLst>
              <a:ext uri="{FF2B5EF4-FFF2-40B4-BE49-F238E27FC236}">
                <a16:creationId xmlns:a16="http://schemas.microsoft.com/office/drawing/2014/main" id="{215EBB53-F1D5-DE41-977C-68B48B5055F4}"/>
              </a:ext>
            </a:extLst>
          </p:cNvPr>
          <p:cNvCxnSpPr/>
          <p:nvPr userDrawn="1"/>
        </p:nvCxnSpPr>
        <p:spPr>
          <a:xfrm>
            <a:off x="5778477" y="5307154"/>
            <a:ext cx="0" cy="7015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98F54AC-B942-5449-B489-05084E846235}"/>
              </a:ext>
            </a:extLst>
          </p:cNvPr>
          <p:cNvPicPr>
            <a:picLocks noChangeAspect="1"/>
          </p:cNvPicPr>
          <p:nvPr userDrawn="1"/>
        </p:nvPicPr>
        <p:blipFill>
          <a:blip r:embed="rId3"/>
          <a:stretch>
            <a:fillRect/>
          </a:stretch>
        </p:blipFill>
        <p:spPr>
          <a:xfrm>
            <a:off x="5866460" y="5186252"/>
            <a:ext cx="3788874" cy="941642"/>
          </a:xfrm>
          <a:prstGeom prst="rect">
            <a:avLst/>
          </a:prstGeom>
        </p:spPr>
      </p:pic>
    </p:spTree>
    <p:extLst>
      <p:ext uri="{BB962C8B-B14F-4D97-AF65-F5344CB8AC3E}">
        <p14:creationId xmlns:p14="http://schemas.microsoft.com/office/powerpoint/2010/main" val="119790906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hank you + Contact informa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760E30-999A-CA4D-BB3D-3A598DEF6260}"/>
              </a:ext>
            </a:extLst>
          </p:cNvPr>
          <p:cNvSpPr/>
          <p:nvPr userDrawn="1"/>
        </p:nvSpPr>
        <p:spPr>
          <a:xfrm>
            <a:off x="1" y="5596469"/>
            <a:ext cx="12192000" cy="1261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9B9D2CC3-ED44-B741-B7E2-FCEC4A9D5198}"/>
              </a:ext>
            </a:extLst>
          </p:cNvPr>
          <p:cNvSpPr>
            <a:spLocks noGrp="1"/>
          </p:cNvSpPr>
          <p:nvPr>
            <p:ph type="title" hasCustomPrompt="1"/>
          </p:nvPr>
        </p:nvSpPr>
        <p:spPr>
          <a:xfrm>
            <a:off x="838200" y="822961"/>
            <a:ext cx="10515600" cy="2613398"/>
          </a:xfrm>
          <a:prstGeom prst="rect">
            <a:avLst/>
          </a:prstGeom>
        </p:spPr>
        <p:txBody>
          <a:bodyPr anchor="b">
            <a:normAutofit/>
          </a:bodyPr>
          <a:lstStyle>
            <a:lvl1pPr algn="ctr">
              <a:lnSpc>
                <a:spcPts val="4040"/>
              </a:lnSpc>
              <a:defRPr sz="3200" b="1">
                <a:solidFill>
                  <a:schemeClr val="accent1"/>
                </a:solidFill>
              </a:defRPr>
            </a:lvl1pPr>
          </a:lstStyle>
          <a:p>
            <a:r>
              <a:rPr lang="en-US" dirty="0"/>
              <a:t>Click to edit Master title style</a:t>
            </a:r>
            <a:br>
              <a:rPr lang="en-US" dirty="0"/>
            </a:br>
            <a:r>
              <a:rPr lang="en-US" dirty="0"/>
              <a:t>second line if necessary</a:t>
            </a:r>
          </a:p>
        </p:txBody>
      </p:sp>
      <p:sp>
        <p:nvSpPr>
          <p:cNvPr id="14" name="Subtitle 2">
            <a:extLst>
              <a:ext uri="{FF2B5EF4-FFF2-40B4-BE49-F238E27FC236}">
                <a16:creationId xmlns:a16="http://schemas.microsoft.com/office/drawing/2014/main" id="{13498D2E-852E-3040-9CB8-56CA57E1F22F}"/>
              </a:ext>
            </a:extLst>
          </p:cNvPr>
          <p:cNvSpPr>
            <a:spLocks noGrp="1"/>
          </p:cNvSpPr>
          <p:nvPr>
            <p:ph type="subTitle" idx="1" hasCustomPrompt="1"/>
          </p:nvPr>
        </p:nvSpPr>
        <p:spPr>
          <a:xfrm>
            <a:off x="838200" y="3625819"/>
            <a:ext cx="10515600" cy="1439733"/>
          </a:xfrm>
          <a:prstGeom prst="rect">
            <a:avLst/>
          </a:prstGeom>
        </p:spPr>
        <p:txBody>
          <a:bodyPr anchor="t">
            <a:normAutofit/>
          </a:bodyPr>
          <a:lstStyle>
            <a:lvl1pPr marL="0" indent="0" algn="ctr">
              <a:lnSpc>
                <a:spcPts val="2600"/>
              </a:lnSpc>
              <a:spcBef>
                <a:spcPts val="400"/>
              </a:spcBef>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sz="2000" b="1" dirty="0">
                <a:solidFill>
                  <a:srgbClr val="636569"/>
                </a:solidFill>
                <a:latin typeface="Arial" panose="020B0604020202020204" pitchFamily="34" charset="0"/>
                <a:cs typeface="Arial" panose="020B0604020202020204" pitchFamily="34" charset="0"/>
              </a:rPr>
              <a:t>Arial Bold 20pt</a:t>
            </a:r>
            <a:r>
              <a:rPr lang="en-US" sz="2000" dirty="0">
                <a:solidFill>
                  <a:srgbClr val="636569"/>
                </a:solidFill>
                <a:latin typeface="Arial" panose="020B0604020202020204" pitchFamily="34" charset="0"/>
                <a:cs typeface="Arial" panose="020B0604020202020204" pitchFamily="34" charset="0"/>
              </a:rPr>
              <a:t> </a:t>
            </a:r>
            <a:r>
              <a:rPr lang="en-US" sz="2000" b="1" dirty="0">
                <a:solidFill>
                  <a:srgbClr val="636569"/>
                </a:solidFill>
                <a:latin typeface="Arial" panose="020B0604020202020204" pitchFamily="34" charset="0"/>
                <a:cs typeface="Arial" panose="020B0604020202020204" pitchFamily="34" charset="0"/>
              </a:rPr>
              <a:t>Name and contact information can go </a:t>
            </a:r>
            <a:br>
              <a:rPr lang="en-US" sz="2000" b="1" dirty="0">
                <a:solidFill>
                  <a:srgbClr val="636569"/>
                </a:solidFill>
                <a:latin typeface="Arial" panose="020B0604020202020204" pitchFamily="34" charset="0"/>
                <a:cs typeface="Arial" panose="020B0604020202020204" pitchFamily="34" charset="0"/>
              </a:rPr>
            </a:br>
            <a:r>
              <a:rPr lang="en-US" sz="2000" b="1" dirty="0">
                <a:solidFill>
                  <a:srgbClr val="636569"/>
                </a:solidFill>
                <a:latin typeface="Arial" panose="020B0604020202020204" pitchFamily="34" charset="0"/>
                <a:cs typeface="Arial" panose="020B0604020202020204" pitchFamily="34" charset="0"/>
              </a:rPr>
              <a:t>on these lines if needed </a:t>
            </a:r>
          </a:p>
        </p:txBody>
      </p:sp>
      <p:pic>
        <p:nvPicPr>
          <p:cNvPr id="10" name="Picture 9">
            <a:extLst>
              <a:ext uri="{FF2B5EF4-FFF2-40B4-BE49-F238E27FC236}">
                <a16:creationId xmlns:a16="http://schemas.microsoft.com/office/drawing/2014/main" id="{E2E8AAAA-8010-2949-A42B-227B817B2944}"/>
              </a:ext>
            </a:extLst>
          </p:cNvPr>
          <p:cNvPicPr>
            <a:picLocks noChangeAspect="1"/>
          </p:cNvPicPr>
          <p:nvPr userDrawn="1"/>
        </p:nvPicPr>
        <p:blipFill>
          <a:blip r:embed="rId2"/>
          <a:stretch>
            <a:fillRect/>
          </a:stretch>
        </p:blipFill>
        <p:spPr>
          <a:xfrm>
            <a:off x="2769559" y="5314443"/>
            <a:ext cx="2739484" cy="784676"/>
          </a:xfrm>
          <a:prstGeom prst="rect">
            <a:avLst/>
          </a:prstGeom>
        </p:spPr>
      </p:pic>
      <p:cxnSp>
        <p:nvCxnSpPr>
          <p:cNvPr id="11" name="Straight Connector 10">
            <a:extLst>
              <a:ext uri="{FF2B5EF4-FFF2-40B4-BE49-F238E27FC236}">
                <a16:creationId xmlns:a16="http://schemas.microsoft.com/office/drawing/2014/main" id="{DF21B11A-2E4B-C34C-82C1-4EA89ACF52CC}"/>
              </a:ext>
            </a:extLst>
          </p:cNvPr>
          <p:cNvCxnSpPr/>
          <p:nvPr userDrawn="1"/>
        </p:nvCxnSpPr>
        <p:spPr>
          <a:xfrm>
            <a:off x="5778477" y="5307154"/>
            <a:ext cx="0" cy="7015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FAE9185-317B-3C43-B25F-2C562309726E}"/>
              </a:ext>
            </a:extLst>
          </p:cNvPr>
          <p:cNvPicPr>
            <a:picLocks noChangeAspect="1"/>
          </p:cNvPicPr>
          <p:nvPr userDrawn="1"/>
        </p:nvPicPr>
        <p:blipFill>
          <a:blip r:embed="rId3"/>
          <a:stretch>
            <a:fillRect/>
          </a:stretch>
        </p:blipFill>
        <p:spPr>
          <a:xfrm>
            <a:off x="5866460" y="5186252"/>
            <a:ext cx="3788874" cy="941642"/>
          </a:xfrm>
          <a:prstGeom prst="rect">
            <a:avLst/>
          </a:prstGeom>
        </p:spPr>
      </p:pic>
    </p:spTree>
    <p:extLst>
      <p:ext uri="{BB962C8B-B14F-4D97-AF65-F5344CB8AC3E}">
        <p14:creationId xmlns:p14="http://schemas.microsoft.com/office/powerpoint/2010/main" val="2049085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urple_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746F086-BF49-480B-9016-9F645609ECA3}"/>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AF9DCC"/>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a:extLst>
              <a:ext uri="{FF2B5EF4-FFF2-40B4-BE49-F238E27FC236}">
                <a16:creationId xmlns:a16="http://schemas.microsoft.com/office/drawing/2014/main" id="{049CF30D-8AFB-44B9-9687-20E2292033A1}"/>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89789707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15787-034F-3119-35CE-195CF70571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90638-F053-495C-784D-6301058E40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87D08A-355B-8174-0AAF-5BD49FA4CD6C}"/>
              </a:ext>
            </a:extLst>
          </p:cNvPr>
          <p:cNvSpPr>
            <a:spLocks noGrp="1"/>
          </p:cNvSpPr>
          <p:nvPr>
            <p:ph type="dt" sz="half" idx="10"/>
          </p:nvPr>
        </p:nvSpPr>
        <p:spPr/>
        <p:txBody>
          <a:bodyPr/>
          <a:lstStyle/>
          <a:p>
            <a:fld id="{AFB0314E-8AE8-4038-884E-F89DCABC1364}" type="datetimeFigureOut">
              <a:rPr lang="en-US" smtClean="0"/>
              <a:t>1/25/2025</a:t>
            </a:fld>
            <a:endParaRPr lang="en-US"/>
          </a:p>
        </p:txBody>
      </p:sp>
      <p:sp>
        <p:nvSpPr>
          <p:cNvPr id="5" name="Footer Placeholder 4">
            <a:extLst>
              <a:ext uri="{FF2B5EF4-FFF2-40B4-BE49-F238E27FC236}">
                <a16:creationId xmlns:a16="http://schemas.microsoft.com/office/drawing/2014/main" id="{671A377B-DA6F-C48F-65EB-FF149A0DC5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EBEC3-4670-669B-0551-A94180D3BB83}"/>
              </a:ext>
            </a:extLst>
          </p:cNvPr>
          <p:cNvSpPr>
            <a:spLocks noGrp="1"/>
          </p:cNvSpPr>
          <p:nvPr>
            <p:ph type="sldNum" sz="quarter" idx="12"/>
          </p:nvPr>
        </p:nvSpPr>
        <p:spPr/>
        <p:txBody>
          <a:bodyPr/>
          <a:lstStyle/>
          <a:p>
            <a:fld id="{B1F54890-F263-4564-AAD9-5C750B497BA3}" type="slidenum">
              <a:rPr lang="en-US" smtClean="0"/>
              <a:t>‹#›</a:t>
            </a:fld>
            <a:endParaRPr lang="en-US"/>
          </a:p>
        </p:txBody>
      </p:sp>
    </p:spTree>
    <p:extLst>
      <p:ext uri="{BB962C8B-B14F-4D97-AF65-F5344CB8AC3E}">
        <p14:creationId xmlns:p14="http://schemas.microsoft.com/office/powerpoint/2010/main" val="353689509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4C78CB-3800-97E8-9FAC-0C8566A03E37}"/>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1"/>
            <a:ext cx="10972800" cy="4525963"/>
          </a:xfrm>
          <a:prstGeom prst="rect">
            <a:avLst/>
          </a:prstGeom>
        </p:spPr>
        <p:txBody>
          <a:bodyPr/>
          <a:lstStyle>
            <a:lvl1pPr marL="457189" indent="-457189">
              <a:lnSpc>
                <a:spcPct val="100000"/>
              </a:lnSpc>
              <a:spcBef>
                <a:spcPts val="1200"/>
              </a:spcBef>
              <a:buClr>
                <a:schemeClr val="accent5">
                  <a:lumMod val="75000"/>
                </a:schemeClr>
              </a:buClr>
              <a:buFont typeface="Wingdings" pitchFamily="2" charset="2"/>
              <a:buChar char="§"/>
              <a:defRPr sz="2933">
                <a:solidFill>
                  <a:schemeClr val="tx1">
                    <a:lumMod val="90000"/>
                    <a:lumOff val="10000"/>
                  </a:schemeClr>
                </a:solidFill>
                <a:latin typeface="Source Sans Pro" panose="020B0503030403020204" pitchFamily="34" charset="0"/>
                <a:ea typeface="Source Sans Pro" panose="020B0503030403020204" pitchFamily="34" charset="0"/>
                <a:cs typeface="Arial" panose="020B0604020202020204" pitchFamily="34" charset="0"/>
              </a:defRPr>
            </a:lvl1pPr>
            <a:lvl2pPr marL="990575" indent="-380990">
              <a:lnSpc>
                <a:spcPct val="100000"/>
              </a:lnSpc>
              <a:spcBef>
                <a:spcPts val="1200"/>
              </a:spcBef>
              <a:buClr>
                <a:schemeClr val="accent5">
                  <a:lumMod val="75000"/>
                </a:schemeClr>
              </a:buClr>
              <a:buFont typeface="Arial" panose="020B0604020202020204" pitchFamily="34" charset="0"/>
              <a:buChar char="•"/>
              <a:defRPr sz="2667">
                <a:solidFill>
                  <a:schemeClr val="tx1">
                    <a:lumMod val="90000"/>
                    <a:lumOff val="10000"/>
                  </a:schemeClr>
                </a:solidFill>
                <a:latin typeface="Source Sans Pro" panose="020B0503030403020204" pitchFamily="34" charset="0"/>
                <a:ea typeface="Source Sans Pro" panose="020B0503030403020204" pitchFamily="34" charset="0"/>
                <a:cs typeface="Arial" panose="020B0604020202020204" pitchFamily="34" charset="0"/>
              </a:defRPr>
            </a:lvl2pPr>
            <a:lvl3pPr marL="1676358" indent="-457189">
              <a:lnSpc>
                <a:spcPct val="100000"/>
              </a:lnSpc>
              <a:spcBef>
                <a:spcPts val="1200"/>
              </a:spcBef>
              <a:buClr>
                <a:schemeClr val="accent5">
                  <a:lumMod val="75000"/>
                </a:schemeClr>
              </a:buClr>
              <a:buFont typeface="Wingdings" pitchFamily="2" charset="2"/>
              <a:buChar char="q"/>
              <a:defRPr sz="2400">
                <a:solidFill>
                  <a:schemeClr val="tx1">
                    <a:lumMod val="90000"/>
                    <a:lumOff val="10000"/>
                  </a:schemeClr>
                </a:solidFill>
                <a:latin typeface="Source Sans Pro" panose="020B0503030403020204" pitchFamily="34" charset="0"/>
                <a:ea typeface="Source Sans Pro" panose="020B0503030403020204" pitchFamily="34" charset="0"/>
                <a:cs typeface="Arial" panose="020B0604020202020204" pitchFamily="34" charset="0"/>
              </a:defRPr>
            </a:lvl3pPr>
            <a:lvl4pPr marL="2133547" indent="-304792">
              <a:lnSpc>
                <a:spcPct val="100000"/>
              </a:lnSpc>
              <a:spcBef>
                <a:spcPts val="1200"/>
              </a:spcBef>
              <a:buClr>
                <a:schemeClr val="accent5">
                  <a:lumMod val="75000"/>
                </a:schemeClr>
              </a:buClr>
              <a:buSzPct val="100000"/>
              <a:buFont typeface="Courier New" panose="02070309020205020404" pitchFamily="49" charset="0"/>
              <a:buChar char="o"/>
              <a:defRPr sz="2133">
                <a:solidFill>
                  <a:schemeClr val="tx1">
                    <a:lumMod val="90000"/>
                    <a:lumOff val="10000"/>
                  </a:schemeClr>
                </a:solidFill>
                <a:latin typeface="Source Sans Pro" panose="020B0503030403020204" pitchFamily="34" charset="0"/>
                <a:ea typeface="Source Sans Pro" panose="020B0503030403020204" pitchFamily="34" charset="0"/>
                <a:cs typeface="Arial" panose="020B0604020202020204" pitchFamily="34" charset="0"/>
              </a:defRPr>
            </a:lvl4pPr>
            <a:lvl5pPr marL="2743131" indent="-304792">
              <a:lnSpc>
                <a:spcPct val="100000"/>
              </a:lnSpc>
              <a:spcBef>
                <a:spcPts val="1200"/>
              </a:spcBef>
              <a:buClr>
                <a:schemeClr val="accent6">
                  <a:lumMod val="75000"/>
                </a:schemeClr>
              </a:buClr>
              <a:buSzPct val="100000"/>
              <a:buFont typeface="Lucida Grande"/>
              <a:buChar char="-"/>
              <a:defRPr sz="1867">
                <a:solidFill>
                  <a:schemeClr val="tx1">
                    <a:lumMod val="90000"/>
                    <a:lumOff val="10000"/>
                  </a:schemeClr>
                </a:solidFill>
                <a:latin typeface="Source Sans Pro" panose="020B0503030403020204" pitchFamily="34" charset="0"/>
                <a:ea typeface="Source Sans Pro" panose="020B0503030403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949648"/>
          </a:xfrm>
          <a:prstGeom prst="rect">
            <a:avLst/>
          </a:prstGeom>
        </p:spPr>
        <p:txBody>
          <a:bodyPr anchor="b"/>
          <a:lstStyle>
            <a:lvl1pPr algn="l">
              <a:defRPr sz="3200" b="1">
                <a:solidFill>
                  <a:schemeClr val="tx1">
                    <a:lumMod val="75000"/>
                    <a:lumOff val="25000"/>
                  </a:schemeClr>
                </a:solidFill>
                <a:latin typeface="Montserrat" panose="00000500000000000000" pitchFamily="2" charset="0"/>
                <a:cs typeface="Arial" panose="020B0604020202020204" pitchFamily="34" charset="0"/>
              </a:defRPr>
            </a:lvl1pPr>
          </a:lstStyle>
          <a:p>
            <a:r>
              <a:rPr lang="en-US" dirty="0"/>
              <a:t>Click to edit Master title style</a:t>
            </a:r>
          </a:p>
        </p:txBody>
      </p:sp>
      <p:sp>
        <p:nvSpPr>
          <p:cNvPr id="2" name="TextBox 1">
            <a:extLst>
              <a:ext uri="{FF2B5EF4-FFF2-40B4-BE49-F238E27FC236}">
                <a16:creationId xmlns:a16="http://schemas.microsoft.com/office/drawing/2014/main" id="{03AF1A1F-BA2B-F373-1EF6-C8DB1FB2BA19}"/>
              </a:ext>
            </a:extLst>
          </p:cNvPr>
          <p:cNvSpPr txBox="1"/>
          <p:nvPr userDrawn="1"/>
        </p:nvSpPr>
        <p:spPr>
          <a:xfrm>
            <a:off x="0" y="6570742"/>
            <a:ext cx="12192000" cy="256545"/>
          </a:xfrm>
          <a:prstGeom prst="rect">
            <a:avLst/>
          </a:prstGeom>
          <a:noFill/>
        </p:spPr>
        <p:txBody>
          <a:bodyPr wrap="square" rtlCol="0">
            <a:spAutoFit/>
          </a:bodyPr>
          <a:lstStyle/>
          <a:p>
            <a:pPr algn="ctr"/>
            <a:r>
              <a:rPr lang="en-US" sz="1067" kern="0" dirty="0">
                <a:solidFill>
                  <a:schemeClr val="tx1">
                    <a:lumMod val="75000"/>
                    <a:lumOff val="25000"/>
                  </a:schemeClr>
                </a:solidFill>
                <a:cs typeface="Arial" panose="020B0604020202020204" pitchFamily="34" charset="0"/>
              </a:rPr>
              <a:t>This presentation is the intellectual property of the author.  Contact Dr. Geyer at </a:t>
            </a:r>
            <a:r>
              <a:rPr lang="en-US" sz="1067" kern="0" dirty="0">
                <a:solidFill>
                  <a:srgbClr val="F58A39"/>
                </a:solidFill>
                <a:cs typeface="Arial" panose="020B0604020202020204" pitchFamily="34" charset="0"/>
              </a:rPr>
              <a:t>Charles.Geyer@nsabp.org</a:t>
            </a:r>
            <a:r>
              <a:rPr lang="en-US" sz="1067" kern="0" dirty="0">
                <a:solidFill>
                  <a:schemeClr val="tx1">
                    <a:lumMod val="90000"/>
                    <a:lumOff val="10000"/>
                  </a:schemeClr>
                </a:solidFill>
                <a:cs typeface="Arial" panose="020B0604020202020204" pitchFamily="34" charset="0"/>
              </a:rPr>
              <a:t> for permission to reprint and/or distribute.</a:t>
            </a:r>
            <a:endParaRPr lang="en-US" sz="1067" dirty="0">
              <a:solidFill>
                <a:schemeClr val="tx1">
                  <a:lumMod val="90000"/>
                  <a:lumOff val="10000"/>
                </a:schemeClr>
              </a:solidFill>
              <a:cs typeface="Arial" panose="020B0604020202020204" pitchFamily="34" charset="0"/>
            </a:endParaRPr>
          </a:p>
        </p:txBody>
      </p:sp>
    </p:spTree>
    <p:extLst>
      <p:ext uri="{BB962C8B-B14F-4D97-AF65-F5344CB8AC3E}">
        <p14:creationId xmlns:p14="http://schemas.microsoft.com/office/powerpoint/2010/main" val="368753524"/>
      </p:ext>
    </p:extLst>
  </p:cSld>
  <p:clrMapOvr>
    <a:masterClrMapping/>
  </p:clrMapOvr>
  <p:transition spd="slow"/>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Custom Layout">
  <p:cSld name="1_Custom Layout">
    <p:spTree>
      <p:nvGrpSpPr>
        <p:cNvPr id="1" name="Shape 13"/>
        <p:cNvGrpSpPr/>
        <p:nvPr/>
      </p:nvGrpSpPr>
      <p:grpSpPr>
        <a:xfrm>
          <a:off x="0" y="0"/>
          <a:ext cx="0" cy="0"/>
          <a:chOff x="0" y="0"/>
          <a:chExt cx="0" cy="0"/>
        </a:xfrm>
      </p:grpSpPr>
      <p:pic>
        <p:nvPicPr>
          <p:cNvPr id="14" name="Google Shape;14;p3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 name="Google Shape;15;p31"/>
          <p:cNvSpPr txBox="1">
            <a:spLocks noGrp="1"/>
          </p:cNvSpPr>
          <p:nvPr>
            <p:ph type="body" idx="1"/>
          </p:nvPr>
        </p:nvSpPr>
        <p:spPr>
          <a:xfrm>
            <a:off x="508000" y="1454311"/>
            <a:ext cx="10972800" cy="4525963"/>
          </a:xfrm>
          <a:prstGeom prst="rect">
            <a:avLst/>
          </a:prstGeom>
          <a:noFill/>
          <a:ln>
            <a:noFill/>
          </a:ln>
        </p:spPr>
        <p:txBody>
          <a:bodyPr spcFirstLastPara="1" wrap="square" lIns="91425" tIns="45700" rIns="91425" bIns="45700" anchor="t" anchorCtr="0">
            <a:noAutofit/>
          </a:bodyPr>
          <a:lstStyle>
            <a:lvl1pPr marL="609585" marR="0" lvl="0" indent="-491054" algn="l" rtl="0">
              <a:lnSpc>
                <a:spcPct val="100000"/>
              </a:lnSpc>
              <a:spcBef>
                <a:spcPts val="1200"/>
              </a:spcBef>
              <a:spcAft>
                <a:spcPts val="0"/>
              </a:spcAft>
              <a:buClr>
                <a:srgbClr val="578793"/>
              </a:buClr>
              <a:buSzPts val="2200"/>
              <a:buFont typeface="Noto Sans Symbols"/>
              <a:buChar char="▪"/>
              <a:defRPr sz="2933" b="0" i="0" u="none" strike="noStrike" cap="none">
                <a:solidFill>
                  <a:srgbClr val="2D3843"/>
                </a:solidFill>
                <a:latin typeface="Arial"/>
                <a:ea typeface="Arial"/>
                <a:cs typeface="Arial"/>
                <a:sym typeface="Arial"/>
              </a:defRPr>
            </a:lvl1pPr>
            <a:lvl2pPr marL="1219170" marR="0" lvl="1" indent="-474121" algn="l" rtl="0">
              <a:lnSpc>
                <a:spcPct val="100000"/>
              </a:lnSpc>
              <a:spcBef>
                <a:spcPts val="1200"/>
              </a:spcBef>
              <a:spcAft>
                <a:spcPts val="0"/>
              </a:spcAft>
              <a:buClr>
                <a:srgbClr val="578793"/>
              </a:buClr>
              <a:buSzPts val="2000"/>
              <a:buFont typeface="Arial"/>
              <a:buChar char="•"/>
              <a:defRPr sz="2667" b="0" i="0" u="none" strike="noStrike" cap="none">
                <a:solidFill>
                  <a:srgbClr val="2D3843"/>
                </a:solidFill>
                <a:latin typeface="Arial"/>
                <a:ea typeface="Arial"/>
                <a:cs typeface="Arial"/>
                <a:sym typeface="Arial"/>
              </a:defRPr>
            </a:lvl2pPr>
            <a:lvl3pPr marL="1828754" marR="0" lvl="2" indent="-457189" algn="l" rtl="0">
              <a:lnSpc>
                <a:spcPct val="100000"/>
              </a:lnSpc>
              <a:spcBef>
                <a:spcPts val="1200"/>
              </a:spcBef>
              <a:spcAft>
                <a:spcPts val="0"/>
              </a:spcAft>
              <a:buClr>
                <a:srgbClr val="578793"/>
              </a:buClr>
              <a:buSzPts val="1800"/>
              <a:buFont typeface="Noto Sans Symbols"/>
              <a:buChar char="❑"/>
              <a:defRPr sz="2400" b="0" i="0" u="none" strike="noStrike" cap="none">
                <a:solidFill>
                  <a:srgbClr val="2D3843"/>
                </a:solidFill>
                <a:latin typeface="Arial"/>
                <a:ea typeface="Arial"/>
                <a:cs typeface="Arial"/>
                <a:sym typeface="Arial"/>
              </a:defRPr>
            </a:lvl3pPr>
            <a:lvl4pPr marL="2438339" marR="0" lvl="3" indent="-440256" algn="l" rtl="0">
              <a:lnSpc>
                <a:spcPct val="100000"/>
              </a:lnSpc>
              <a:spcBef>
                <a:spcPts val="1200"/>
              </a:spcBef>
              <a:spcAft>
                <a:spcPts val="0"/>
              </a:spcAft>
              <a:buClr>
                <a:srgbClr val="578793"/>
              </a:buClr>
              <a:buSzPts val="1600"/>
              <a:buFont typeface="Courier New"/>
              <a:buChar char="o"/>
              <a:defRPr sz="2133" b="0" i="0" u="none" strike="noStrike" cap="none">
                <a:solidFill>
                  <a:srgbClr val="2D3843"/>
                </a:solidFill>
                <a:latin typeface="Arial"/>
                <a:ea typeface="Arial"/>
                <a:cs typeface="Arial"/>
                <a:sym typeface="Arial"/>
              </a:defRPr>
            </a:lvl4pPr>
            <a:lvl5pPr marL="3047924" marR="0" lvl="4" indent="-423323" algn="l" rtl="0">
              <a:lnSpc>
                <a:spcPct val="100000"/>
              </a:lnSpc>
              <a:spcBef>
                <a:spcPts val="1200"/>
              </a:spcBef>
              <a:spcAft>
                <a:spcPts val="0"/>
              </a:spcAft>
              <a:buClr>
                <a:srgbClr val="1C6294"/>
              </a:buClr>
              <a:buSzPts val="1400"/>
              <a:buFont typeface="Merriweather Sans"/>
              <a:buChar char="-"/>
              <a:defRPr sz="1867" b="0" i="0" u="none" strike="noStrike" cap="none">
                <a:solidFill>
                  <a:srgbClr val="2D3843"/>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6" name="Google Shape;16;p31"/>
          <p:cNvSpPr txBox="1">
            <a:spLocks noGrp="1"/>
          </p:cNvSpPr>
          <p:nvPr>
            <p:ph type="title"/>
          </p:nvPr>
        </p:nvSpPr>
        <p:spPr>
          <a:xfrm>
            <a:off x="508000" y="55312"/>
            <a:ext cx="7737296" cy="94964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8596B"/>
              </a:buClr>
              <a:buSzPts val="2400"/>
              <a:buFont typeface="Montserrat"/>
              <a:buNone/>
              <a:defRPr sz="3200" b="1" i="0" u="none" strike="noStrike" cap="none">
                <a:solidFill>
                  <a:srgbClr val="48596B"/>
                </a:solidFill>
                <a:latin typeface="Montserrat"/>
                <a:ea typeface="Montserrat"/>
                <a:cs typeface="Montserrat"/>
                <a:sym typeface="Montserrat"/>
              </a:defRPr>
            </a:lvl1pPr>
            <a:lvl2pPr lvl="1">
              <a:spcBef>
                <a:spcPts val="0"/>
              </a:spcBef>
              <a:spcAft>
                <a:spcPts val="0"/>
              </a:spcAft>
              <a:buSzPts val="1400"/>
              <a:buNone/>
              <a:defRPr sz="2400"/>
            </a:lvl2pPr>
            <a:lvl3pPr lvl="2">
              <a:spcBef>
                <a:spcPts val="0"/>
              </a:spcBef>
              <a:spcAft>
                <a:spcPts val="0"/>
              </a:spcAft>
              <a:buSzPts val="1400"/>
              <a:buNone/>
              <a:defRPr sz="2400"/>
            </a:lvl3pPr>
            <a:lvl4pPr lvl="3">
              <a:spcBef>
                <a:spcPts val="0"/>
              </a:spcBef>
              <a:spcAft>
                <a:spcPts val="0"/>
              </a:spcAft>
              <a:buSzPts val="1400"/>
              <a:buNone/>
              <a:defRPr sz="2400"/>
            </a:lvl4pPr>
            <a:lvl5pPr lvl="4">
              <a:spcBef>
                <a:spcPts val="0"/>
              </a:spcBef>
              <a:spcAft>
                <a:spcPts val="0"/>
              </a:spcAft>
              <a:buSzPts val="1400"/>
              <a:buNone/>
              <a:defRPr sz="2400"/>
            </a:lvl5pPr>
            <a:lvl6pPr lvl="5">
              <a:spcBef>
                <a:spcPts val="0"/>
              </a:spcBef>
              <a:spcAft>
                <a:spcPts val="0"/>
              </a:spcAft>
              <a:buSzPts val="1400"/>
              <a:buNone/>
              <a:defRPr sz="2400"/>
            </a:lvl6pPr>
            <a:lvl7pPr lvl="6">
              <a:spcBef>
                <a:spcPts val="0"/>
              </a:spcBef>
              <a:spcAft>
                <a:spcPts val="0"/>
              </a:spcAft>
              <a:buSzPts val="1400"/>
              <a:buNone/>
              <a:defRPr sz="2400"/>
            </a:lvl7pPr>
            <a:lvl8pPr lvl="7">
              <a:spcBef>
                <a:spcPts val="0"/>
              </a:spcBef>
              <a:spcAft>
                <a:spcPts val="0"/>
              </a:spcAft>
              <a:buSzPts val="1400"/>
              <a:buNone/>
              <a:defRPr sz="2400"/>
            </a:lvl8pPr>
            <a:lvl9pPr lvl="8">
              <a:spcBef>
                <a:spcPts val="0"/>
              </a:spcBef>
              <a:spcAft>
                <a:spcPts val="0"/>
              </a:spcAft>
              <a:buSzPts val="1400"/>
              <a:buNone/>
              <a:defRPr sz="2400"/>
            </a:lvl9pPr>
          </a:lstStyle>
          <a:p>
            <a:endParaRPr/>
          </a:p>
        </p:txBody>
      </p:sp>
      <p:sp>
        <p:nvSpPr>
          <p:cNvPr id="17" name="Google Shape;17;p31"/>
          <p:cNvSpPr txBox="1"/>
          <p:nvPr/>
        </p:nvSpPr>
        <p:spPr>
          <a:xfrm>
            <a:off x="0" y="6570742"/>
            <a:ext cx="12192000" cy="287268"/>
          </a:xfrm>
          <a:prstGeom prst="rect">
            <a:avLst/>
          </a:prstGeom>
          <a:noFill/>
          <a:ln>
            <a:noFill/>
          </a:ln>
        </p:spPr>
        <p:txBody>
          <a:bodyPr spcFirstLastPara="1" wrap="square" lIns="121900" tIns="60933" rIns="121900" bIns="60933" anchor="t" anchorCtr="0">
            <a:spAutoFit/>
          </a:bodyPr>
          <a:lstStyle/>
          <a:p>
            <a:pPr marL="0" marR="0" lvl="0" indent="0" algn="ctr" rtl="0">
              <a:spcBef>
                <a:spcPts val="0"/>
              </a:spcBef>
              <a:spcAft>
                <a:spcPts val="0"/>
              </a:spcAft>
              <a:buNone/>
            </a:pPr>
            <a:r>
              <a:rPr lang="en-US" sz="1067" b="0" i="0" u="none" strike="noStrike" cap="none">
                <a:solidFill>
                  <a:srgbClr val="48596B"/>
                </a:solidFill>
                <a:latin typeface="Arial"/>
                <a:ea typeface="Arial"/>
                <a:cs typeface="Arial"/>
                <a:sym typeface="Arial"/>
              </a:rPr>
              <a:t>This presentation is the intellectual property of the author.  Contact Dr. Geyer at </a:t>
            </a:r>
            <a:r>
              <a:rPr lang="en-US" sz="1067" b="0" i="0" u="none" strike="noStrike" cap="none">
                <a:solidFill>
                  <a:srgbClr val="F58A39"/>
                </a:solidFill>
                <a:latin typeface="Arial"/>
                <a:ea typeface="Arial"/>
                <a:cs typeface="Arial"/>
                <a:sym typeface="Arial"/>
              </a:rPr>
              <a:t>Charles.Geyer@nsabp.org</a:t>
            </a:r>
            <a:r>
              <a:rPr lang="en-US" sz="1067" b="0" i="0" u="none" strike="noStrike" cap="none">
                <a:solidFill>
                  <a:srgbClr val="2D3843"/>
                </a:solidFill>
                <a:latin typeface="Arial"/>
                <a:ea typeface="Arial"/>
                <a:cs typeface="Arial"/>
                <a:sym typeface="Arial"/>
              </a:rPr>
              <a:t> for permission to reprint and/or distribute.</a:t>
            </a:r>
            <a:endParaRPr sz="1067" b="0" i="0" u="none" strike="noStrike" cap="none">
              <a:solidFill>
                <a:srgbClr val="2D3843"/>
              </a:solidFill>
              <a:latin typeface="Arial"/>
              <a:ea typeface="Arial"/>
              <a:cs typeface="Arial"/>
              <a:sym typeface="Arial"/>
            </a:endParaRPr>
          </a:p>
        </p:txBody>
      </p:sp>
    </p:spTree>
    <p:extLst>
      <p:ext uri="{BB962C8B-B14F-4D97-AF65-F5344CB8AC3E}">
        <p14:creationId xmlns:p14="http://schemas.microsoft.com/office/powerpoint/2010/main" val="3455106924"/>
      </p:ext>
    </p:extLst>
  </p:cSld>
  <p:clrMapOvr>
    <a:masterClrMapping/>
  </p:clrMapOvr>
  <p:transition spd="slow"/>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4C78CB-3800-97E8-9FAC-0C8566A03E37}"/>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2"/>
            <a:ext cx="10972800" cy="4525963"/>
          </a:xfrm>
          <a:prstGeom prst="rect">
            <a:avLst/>
          </a:prstGeom>
        </p:spPr>
        <p:txBody>
          <a:bodyPr/>
          <a:lstStyle>
            <a:lvl1pPr marL="457178" indent="-457178">
              <a:lnSpc>
                <a:spcPct val="100000"/>
              </a:lnSpc>
              <a:spcBef>
                <a:spcPts val="1200"/>
              </a:spcBef>
              <a:buClr>
                <a:schemeClr val="accent5">
                  <a:lumMod val="75000"/>
                </a:schemeClr>
              </a:buClr>
              <a:buFont typeface="Wingdings" pitchFamily="2" charset="2"/>
              <a:buChar char="§"/>
              <a:defRPr sz="2933">
                <a:solidFill>
                  <a:schemeClr val="tx1">
                    <a:lumMod val="90000"/>
                    <a:lumOff val="10000"/>
                  </a:schemeClr>
                </a:solidFill>
                <a:latin typeface="Source Sans Pro" panose="020B0503030403020204" pitchFamily="34" charset="0"/>
                <a:ea typeface="Source Sans Pro" panose="020B0503030403020204" pitchFamily="34" charset="0"/>
                <a:cs typeface="Arial" panose="020B0604020202020204" pitchFamily="34" charset="0"/>
              </a:defRPr>
            </a:lvl1pPr>
            <a:lvl2pPr marL="990550" indent="-380981">
              <a:lnSpc>
                <a:spcPct val="100000"/>
              </a:lnSpc>
              <a:spcBef>
                <a:spcPts val="1200"/>
              </a:spcBef>
              <a:buClr>
                <a:schemeClr val="accent5">
                  <a:lumMod val="75000"/>
                </a:schemeClr>
              </a:buClr>
              <a:buFont typeface="Arial" panose="020B0604020202020204" pitchFamily="34" charset="0"/>
              <a:buChar char="•"/>
              <a:defRPr sz="2667">
                <a:solidFill>
                  <a:schemeClr val="tx1">
                    <a:lumMod val="90000"/>
                    <a:lumOff val="10000"/>
                  </a:schemeClr>
                </a:solidFill>
                <a:latin typeface="Source Sans Pro" panose="020B0503030403020204" pitchFamily="34" charset="0"/>
                <a:ea typeface="Source Sans Pro" panose="020B0503030403020204" pitchFamily="34" charset="0"/>
                <a:cs typeface="Arial" panose="020B0604020202020204" pitchFamily="34" charset="0"/>
              </a:defRPr>
            </a:lvl2pPr>
            <a:lvl3pPr marL="1676317" indent="-457178">
              <a:lnSpc>
                <a:spcPct val="100000"/>
              </a:lnSpc>
              <a:spcBef>
                <a:spcPts val="1200"/>
              </a:spcBef>
              <a:buClr>
                <a:schemeClr val="accent5">
                  <a:lumMod val="75000"/>
                </a:schemeClr>
              </a:buClr>
              <a:buFont typeface="Wingdings" pitchFamily="2" charset="2"/>
              <a:buChar char="q"/>
              <a:defRPr sz="2400">
                <a:solidFill>
                  <a:schemeClr val="tx1">
                    <a:lumMod val="90000"/>
                    <a:lumOff val="10000"/>
                  </a:schemeClr>
                </a:solidFill>
                <a:latin typeface="Source Sans Pro" panose="020B0503030403020204" pitchFamily="34" charset="0"/>
                <a:ea typeface="Source Sans Pro" panose="020B0503030403020204" pitchFamily="34" charset="0"/>
                <a:cs typeface="Arial" panose="020B0604020202020204" pitchFamily="34" charset="0"/>
              </a:defRPr>
            </a:lvl3pPr>
            <a:lvl4pPr marL="2133493" indent="-304784">
              <a:lnSpc>
                <a:spcPct val="100000"/>
              </a:lnSpc>
              <a:spcBef>
                <a:spcPts val="1200"/>
              </a:spcBef>
              <a:buClr>
                <a:schemeClr val="accent5">
                  <a:lumMod val="75000"/>
                </a:schemeClr>
              </a:buClr>
              <a:buSzPct val="100000"/>
              <a:buFont typeface="Courier New" panose="02070309020205020404" pitchFamily="49" charset="0"/>
              <a:buChar char="o"/>
              <a:defRPr sz="2133">
                <a:solidFill>
                  <a:schemeClr val="tx1">
                    <a:lumMod val="90000"/>
                    <a:lumOff val="10000"/>
                  </a:schemeClr>
                </a:solidFill>
                <a:latin typeface="Source Sans Pro" panose="020B0503030403020204" pitchFamily="34" charset="0"/>
                <a:ea typeface="Source Sans Pro" panose="020B0503030403020204" pitchFamily="34" charset="0"/>
                <a:cs typeface="Arial" panose="020B0604020202020204" pitchFamily="34" charset="0"/>
              </a:defRPr>
            </a:lvl4pPr>
            <a:lvl5pPr marL="2743062" indent="-304784">
              <a:lnSpc>
                <a:spcPct val="100000"/>
              </a:lnSpc>
              <a:spcBef>
                <a:spcPts val="1200"/>
              </a:spcBef>
              <a:buClr>
                <a:schemeClr val="accent6">
                  <a:lumMod val="75000"/>
                </a:schemeClr>
              </a:buClr>
              <a:buSzPct val="100000"/>
              <a:buFont typeface="Lucida Grande"/>
              <a:buChar char="-"/>
              <a:defRPr sz="1867">
                <a:solidFill>
                  <a:schemeClr val="tx1">
                    <a:lumMod val="90000"/>
                    <a:lumOff val="10000"/>
                  </a:schemeClr>
                </a:solidFill>
                <a:latin typeface="Source Sans Pro" panose="020B0503030403020204" pitchFamily="34" charset="0"/>
                <a:ea typeface="Source Sans Pro" panose="020B0503030403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949648"/>
          </a:xfrm>
          <a:prstGeom prst="rect">
            <a:avLst/>
          </a:prstGeom>
        </p:spPr>
        <p:txBody>
          <a:bodyPr anchor="b"/>
          <a:lstStyle>
            <a:lvl1pPr algn="l">
              <a:defRPr sz="3200" b="1">
                <a:solidFill>
                  <a:schemeClr val="tx1">
                    <a:lumMod val="75000"/>
                    <a:lumOff val="25000"/>
                  </a:schemeClr>
                </a:solidFill>
                <a:latin typeface="Montserrat" panose="00000500000000000000" pitchFamily="2" charset="0"/>
                <a:cs typeface="Arial" panose="020B0604020202020204" pitchFamily="34" charset="0"/>
              </a:defRPr>
            </a:lvl1pPr>
          </a:lstStyle>
          <a:p>
            <a:r>
              <a:rPr lang="en-US" dirty="0"/>
              <a:t>Click to edit Master title style</a:t>
            </a:r>
          </a:p>
        </p:txBody>
      </p:sp>
      <p:sp>
        <p:nvSpPr>
          <p:cNvPr id="2" name="TextBox 1">
            <a:extLst>
              <a:ext uri="{FF2B5EF4-FFF2-40B4-BE49-F238E27FC236}">
                <a16:creationId xmlns:a16="http://schemas.microsoft.com/office/drawing/2014/main" id="{03AF1A1F-BA2B-F373-1EF6-C8DB1FB2BA19}"/>
              </a:ext>
            </a:extLst>
          </p:cNvPr>
          <p:cNvSpPr txBox="1"/>
          <p:nvPr userDrawn="1"/>
        </p:nvSpPr>
        <p:spPr>
          <a:xfrm>
            <a:off x="0" y="6667091"/>
            <a:ext cx="12192000" cy="215444"/>
          </a:xfrm>
          <a:prstGeom prst="rect">
            <a:avLst/>
          </a:prstGeom>
          <a:noFill/>
        </p:spPr>
        <p:txBody>
          <a:bodyPr wrap="square" rtlCol="0">
            <a:spAutoFit/>
          </a:bodyPr>
          <a:lstStyle/>
          <a:p>
            <a:pPr algn="ctr"/>
            <a:r>
              <a:rPr lang="en-US" sz="800" kern="0" dirty="0">
                <a:solidFill>
                  <a:schemeClr val="tx1">
                    <a:lumMod val="75000"/>
                    <a:lumOff val="25000"/>
                  </a:schemeClr>
                </a:solidFill>
                <a:cs typeface="Arial" panose="020B0604020202020204" pitchFamily="34" charset="0"/>
              </a:rPr>
              <a:t>This presentation is the intellectual property of the author.  Contact Dr. Geyer at </a:t>
            </a:r>
            <a:r>
              <a:rPr lang="en-US" sz="800" kern="0" dirty="0">
                <a:solidFill>
                  <a:srgbClr val="F58A39"/>
                </a:solidFill>
                <a:cs typeface="Arial" panose="020B0604020202020204" pitchFamily="34" charset="0"/>
              </a:rPr>
              <a:t>Charles.Geyer@nsabp.org</a:t>
            </a:r>
            <a:r>
              <a:rPr lang="en-US" sz="800" kern="0" dirty="0">
                <a:solidFill>
                  <a:schemeClr val="tx1">
                    <a:lumMod val="90000"/>
                    <a:lumOff val="10000"/>
                  </a:schemeClr>
                </a:solidFill>
                <a:cs typeface="Arial" panose="020B0604020202020204" pitchFamily="34" charset="0"/>
              </a:rPr>
              <a:t> for permission to reprint and/or distribute.</a:t>
            </a:r>
            <a:endParaRPr lang="en-US" sz="800" dirty="0">
              <a:solidFill>
                <a:schemeClr val="tx1">
                  <a:lumMod val="90000"/>
                  <a:lumOff val="10000"/>
                </a:schemeClr>
              </a:solidFill>
              <a:cs typeface="Arial" panose="020B0604020202020204" pitchFamily="34" charset="0"/>
            </a:endParaRPr>
          </a:p>
        </p:txBody>
      </p:sp>
    </p:spTree>
    <p:extLst>
      <p:ext uri="{BB962C8B-B14F-4D97-AF65-F5344CB8AC3E}">
        <p14:creationId xmlns:p14="http://schemas.microsoft.com/office/powerpoint/2010/main" val="1025400405"/>
      </p:ext>
    </p:extLst>
  </p:cSld>
  <p:clrMapOvr>
    <a:masterClrMapping/>
  </p:clrMapOvr>
  <p:transition spd="slow"/>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137663-D279-7B5B-7908-D44C44DD592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180D35-8D82-B7D5-A33C-A73B72EA9BB0}"/>
              </a:ext>
            </a:extLst>
          </p:cNvPr>
          <p:cNvSpPr>
            <a:spLocks noGrp="1"/>
          </p:cNvSpPr>
          <p:nvPr>
            <p:ph type="title"/>
          </p:nvPr>
        </p:nvSpPr>
        <p:spPr/>
        <p:txBody>
          <a:bodyPr/>
          <a:lstStyle/>
          <a:p>
            <a:r>
              <a:rPr lang="en-GB"/>
              <a:t>Click to edit Master title style</a:t>
            </a:r>
            <a:endParaRPr lang="fr-FR"/>
          </a:p>
        </p:txBody>
      </p:sp>
      <p:sp>
        <p:nvSpPr>
          <p:cNvPr id="3" name="Footer Placeholder 2">
            <a:extLst>
              <a:ext uri="{FF2B5EF4-FFF2-40B4-BE49-F238E27FC236}">
                <a16:creationId xmlns:a16="http://schemas.microsoft.com/office/drawing/2014/main" id="{012B9C40-02C4-82D4-235F-9126E14EEE98}"/>
              </a:ext>
            </a:extLst>
          </p:cNvPr>
          <p:cNvSpPr>
            <a:spLocks noGrp="1"/>
          </p:cNvSpPr>
          <p:nvPr>
            <p:ph type="ftr" sz="quarter" idx="10"/>
          </p:nvPr>
        </p:nvSpPr>
        <p:spPr/>
        <p:txBody>
          <a:bodyPr/>
          <a:lstStyle/>
          <a:p>
            <a:endParaRPr lang="fr-FR" dirty="0"/>
          </a:p>
        </p:txBody>
      </p:sp>
      <p:sp>
        <p:nvSpPr>
          <p:cNvPr id="4" name="Slide Number Placeholder 3">
            <a:extLst>
              <a:ext uri="{FF2B5EF4-FFF2-40B4-BE49-F238E27FC236}">
                <a16:creationId xmlns:a16="http://schemas.microsoft.com/office/drawing/2014/main" id="{34522C2F-4F60-4731-9751-8D41B35ABAC4}"/>
              </a:ext>
            </a:extLst>
          </p:cNvPr>
          <p:cNvSpPr>
            <a:spLocks noGrp="1"/>
          </p:cNvSpPr>
          <p:nvPr>
            <p:ph type="sldNum" sz="quarter" idx="11"/>
          </p:nvPr>
        </p:nvSpPr>
        <p:spPr/>
        <p:txBody>
          <a:bodyPr/>
          <a:lstStyle/>
          <a:p>
            <a:fld id="{52F2406B-328B-034B-9874-5B3C6731CE62}" type="slidenum">
              <a:rPr lang="fr-FR" smtClean="0"/>
              <a:pPr/>
              <a:t>‹#›</a:t>
            </a:fld>
            <a:endParaRPr lang="fr-FR" dirty="0"/>
          </a:p>
        </p:txBody>
      </p:sp>
    </p:spTree>
    <p:extLst>
      <p:ext uri="{BB962C8B-B14F-4D97-AF65-F5344CB8AC3E}">
        <p14:creationId xmlns:p14="http://schemas.microsoft.com/office/powerpoint/2010/main" val="364226546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D3D254D-D88F-5685-3046-56B3D869C2BA}"/>
              </a:ext>
            </a:extLst>
          </p:cNvPr>
          <p:cNvSpPr>
            <a:spLocks noGrp="1"/>
          </p:cNvSpPr>
          <p:nvPr>
            <p:ph type="ftr" sz="quarter" idx="10"/>
          </p:nvPr>
        </p:nvSpPr>
        <p:spPr/>
        <p:txBody>
          <a:bodyPr/>
          <a:lstStyle/>
          <a:p>
            <a:endParaRPr lang="fr-FR" dirty="0"/>
          </a:p>
        </p:txBody>
      </p:sp>
      <p:sp>
        <p:nvSpPr>
          <p:cNvPr id="4" name="Slide Number Placeholder 3">
            <a:extLst>
              <a:ext uri="{FF2B5EF4-FFF2-40B4-BE49-F238E27FC236}">
                <a16:creationId xmlns:a16="http://schemas.microsoft.com/office/drawing/2014/main" id="{8FC6C11B-B728-FB5F-2F6A-03B57D8446E1}"/>
              </a:ext>
            </a:extLst>
          </p:cNvPr>
          <p:cNvSpPr>
            <a:spLocks noGrp="1"/>
          </p:cNvSpPr>
          <p:nvPr>
            <p:ph type="sldNum" sz="quarter" idx="11"/>
          </p:nvPr>
        </p:nvSpPr>
        <p:spPr/>
        <p:txBody>
          <a:bodyPr/>
          <a:lstStyle/>
          <a:p>
            <a:fld id="{52F2406B-328B-034B-9874-5B3C6731CE62}" type="slidenum">
              <a:rPr lang="fr-FR" smtClean="0"/>
              <a:pPr/>
              <a:t>‹#›</a:t>
            </a:fld>
            <a:endParaRPr lang="fr-FR" dirty="0"/>
          </a:p>
        </p:txBody>
      </p:sp>
      <p:sp>
        <p:nvSpPr>
          <p:cNvPr id="6" name="Text Placeholder 5">
            <a:extLst>
              <a:ext uri="{FF2B5EF4-FFF2-40B4-BE49-F238E27FC236}">
                <a16:creationId xmlns:a16="http://schemas.microsoft.com/office/drawing/2014/main" id="{A93670DC-DA34-4182-D858-6137BC73B547}"/>
              </a:ext>
            </a:extLst>
          </p:cNvPr>
          <p:cNvSpPr>
            <a:spLocks noGrp="1"/>
          </p:cNvSpPr>
          <p:nvPr>
            <p:ph type="body" sz="quarter" idx="12"/>
          </p:nvPr>
        </p:nvSpPr>
        <p:spPr>
          <a:xfrm>
            <a:off x="623887" y="3627967"/>
            <a:ext cx="5472114" cy="1793247"/>
          </a:xfrm>
        </p:spPr>
        <p:txBody>
          <a:bodyPr/>
          <a:lstStyle>
            <a:lvl1pPr marL="0" indent="0" algn="ctr">
              <a:buNone/>
              <a:defRPr/>
            </a:lvl1pPr>
            <a:lvl2pPr marL="609600" indent="0">
              <a:buNone/>
              <a:defRPr/>
            </a:lvl2pPr>
            <a:lvl3pPr marL="1219200" indent="0">
              <a:buNone/>
              <a:defRPr/>
            </a:lvl3pPr>
            <a:lvl4pPr marL="1828800" indent="0">
              <a:buNone/>
              <a:defRPr/>
            </a:lvl4pPr>
            <a:lvl5pPr marL="2438400" indent="0">
              <a:buNone/>
              <a:defRPr/>
            </a:lvl5pPr>
          </a:lstStyle>
          <a:p>
            <a:pPr lvl="0"/>
            <a:r>
              <a:rPr lang="en-US"/>
              <a:t>Click to edit Master text styles</a:t>
            </a:r>
          </a:p>
        </p:txBody>
      </p:sp>
      <p:pic>
        <p:nvPicPr>
          <p:cNvPr id="8" name="Picture 7">
            <a:extLst>
              <a:ext uri="{FF2B5EF4-FFF2-40B4-BE49-F238E27FC236}">
                <a16:creationId xmlns:a16="http://schemas.microsoft.com/office/drawing/2014/main" id="{D1244DF3-9F70-BBB8-F6D1-01B31AB68552}"/>
              </a:ext>
            </a:extLst>
          </p:cNvPr>
          <p:cNvPicPr>
            <a:picLocks noChangeAspect="1"/>
          </p:cNvPicPr>
          <p:nvPr userDrawn="1"/>
        </p:nvPicPr>
        <p:blipFill>
          <a:blip r:embed="rId2"/>
          <a:srcRect l="81562" b="82222"/>
          <a:stretch/>
        </p:blipFill>
        <p:spPr>
          <a:xfrm>
            <a:off x="9944100" y="0"/>
            <a:ext cx="2247900" cy="1219200"/>
          </a:xfrm>
          <a:prstGeom prst="rect">
            <a:avLst/>
          </a:prstGeom>
        </p:spPr>
      </p:pic>
    </p:spTree>
    <p:extLst>
      <p:ext uri="{BB962C8B-B14F-4D97-AF65-F5344CB8AC3E}">
        <p14:creationId xmlns:p14="http://schemas.microsoft.com/office/powerpoint/2010/main" val="2022101019"/>
      </p:ext>
    </p:extLst>
  </p:cSld>
  <p:clrMapOvr>
    <a:masterClrMapping/>
  </p:clrMapOvr>
  <p:extLst>
    <p:ext uri="{DCECCB84-F9BA-43D5-87BE-67443E8EF086}">
      <p15:sldGuideLst xmlns:p15="http://schemas.microsoft.com/office/powerpoint/2012/main">
        <p15:guide id="1" orient="horz" pos="684">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4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4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4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4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4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77825" y="313267"/>
            <a:ext cx="11436349" cy="914660"/>
          </a:xfrm>
        </p:spPr>
        <p:txBody>
          <a:bodyPr lIns="0" tIns="0" rIns="0" bIns="45720" anchor="b">
            <a:normAutofit/>
          </a:bodyPr>
          <a:lstStyle>
            <a:lvl1pPr>
              <a:defRPr sz="3600" b="0">
                <a:solidFill>
                  <a:srgbClr val="000000"/>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dirty="0"/>
              <a:t>Label for locking</a:t>
            </a:r>
          </a:p>
        </p:txBody>
      </p:sp>
      <p:sp>
        <p:nvSpPr>
          <p:cNvPr id="8" name="Footer Placeholder 2">
            <a:extLst>
              <a:ext uri="{FF2B5EF4-FFF2-40B4-BE49-F238E27FC236}">
                <a16:creationId xmlns:a16="http://schemas.microsoft.com/office/drawing/2014/main" id="{57B7DAE8-9A88-41ED-9152-A2693AB22A3F}"/>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dirty="0"/>
          </a:p>
        </p:txBody>
      </p:sp>
      <p:cxnSp>
        <p:nvCxnSpPr>
          <p:cNvPr id="7" name="Straight Connector 6">
            <a:extLst>
              <a:ext uri="{FF2B5EF4-FFF2-40B4-BE49-F238E27FC236}">
                <a16:creationId xmlns:a16="http://schemas.microsoft.com/office/drawing/2014/main" id="{7BFEA7A5-3F17-415D-9FE7-A1C5710216A2}"/>
              </a:ext>
            </a:extLst>
          </p:cNvPr>
          <p:cNvCxnSpPr/>
          <p:nvPr userDrawn="1"/>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62371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E6F3305-1D15-4833-B7CE-0229DED62FC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F3FA37F2-E185-4A53-B817-E19D9B8C4EDA}"/>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chemeClr val="accent4">
              <a:alpha val="91000"/>
            </a:schemeClr>
          </a:solidFill>
          <a:ln w="12821" cap="flat">
            <a:noFill/>
            <a:prstDash val="solid"/>
            <a:miter/>
          </a:ln>
        </p:spPr>
        <p:txBody>
          <a:bodyPr rtlCol="0" anchor="ctr"/>
          <a:lstStyle/>
          <a:p>
            <a:endParaRPr lang="en-US" sz="1351"/>
          </a:p>
        </p:txBody>
      </p:sp>
      <p:sp>
        <p:nvSpPr>
          <p:cNvPr id="14" name="Graphic 13">
            <a:extLst>
              <a:ext uri="{FF2B5EF4-FFF2-40B4-BE49-F238E27FC236}">
                <a16:creationId xmlns:a16="http://schemas.microsoft.com/office/drawing/2014/main" id="{4E04DC95-2E6C-4F22-A41E-9C45383E0B42}"/>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chemeClr val="bg2"/>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US-XXXXX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1066738593"/>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urple_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746F086-BF49-480B-9016-9F645609ECA3}"/>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670FD4"/>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1"/>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a:extLst>
              <a:ext uri="{FF2B5EF4-FFF2-40B4-BE49-F238E27FC236}">
                <a16:creationId xmlns:a16="http://schemas.microsoft.com/office/drawing/2014/main" id="{074C0C0D-6A8D-4037-86DD-314771264FAC}"/>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pic>
        <p:nvPicPr>
          <p:cNvPr id="12" name="Picture 11">
            <a:extLst>
              <a:ext uri="{FF2B5EF4-FFF2-40B4-BE49-F238E27FC236}">
                <a16:creationId xmlns:a16="http://schemas.microsoft.com/office/drawing/2014/main" id="{3BE49D5C-3EDC-468B-BD36-1C43791F59BD}"/>
              </a:ext>
            </a:extLst>
          </p:cNvPr>
          <p:cNvPicPr>
            <a:picLocks noChangeAspect="1"/>
          </p:cNvPicPr>
          <p:nvPr userDrawn="1"/>
        </p:nvPicPr>
        <p:blipFill>
          <a:blip r:embed="rId2"/>
          <a:stretch>
            <a:fillRect/>
          </a:stretch>
        </p:blipFill>
        <p:spPr>
          <a:xfrm>
            <a:off x="10609210" y="136524"/>
            <a:ext cx="1221931" cy="607590"/>
          </a:xfrm>
          <a:prstGeom prst="rect">
            <a:avLst/>
          </a:prstGeom>
        </p:spPr>
      </p:pic>
    </p:spTree>
    <p:extLst>
      <p:ext uri="{BB962C8B-B14F-4D97-AF65-F5344CB8AC3E}">
        <p14:creationId xmlns:p14="http://schemas.microsoft.com/office/powerpoint/2010/main" val="212267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urple_Title Only">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746F086-BF49-480B-9016-9F645609ECA3}"/>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AF9DCC"/>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11" name="TextBox 10">
            <a:extLst>
              <a:ext uri="{FF2B5EF4-FFF2-40B4-BE49-F238E27FC236}">
                <a16:creationId xmlns:a16="http://schemas.microsoft.com/office/drawing/2014/main" id="{7A1D8FA1-82ED-41A7-89D8-192A99FB5280}"/>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4103717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11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7515A9C-C2E6-4FF1-A197-EF7DB66113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2609952256"/>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50F9EDFE-E2B4-43F0-8D47-B0BA3380024F}"/>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3" name="Graphic 13">
            <a:extLst>
              <a:ext uri="{FF2B5EF4-FFF2-40B4-BE49-F238E27FC236}">
                <a16:creationId xmlns:a16="http://schemas.microsoft.com/office/drawing/2014/main" id="{926B7261-7C0C-409D-979A-CB6F748376DF}"/>
              </a:ext>
            </a:extLst>
          </p:cNvPr>
          <p:cNvSpPr/>
          <p:nvPr userDrawn="1"/>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801852">
              <a:alpha val="50196"/>
            </a:srgbClr>
          </a:solidFill>
          <a:ln w="12821" cap="flat">
            <a:noFill/>
            <a:prstDash val="solid"/>
            <a:miter/>
          </a:ln>
        </p:spPr>
        <p:txBody>
          <a:bodyPr rtlCol="0" anchor="ctr"/>
          <a:lstStyle/>
          <a:p>
            <a:endParaRPr lang="en-US" sz="1351">
              <a:solidFill>
                <a:schemeClr val="tx1">
                  <a:alpha val="53000"/>
                </a:schemeClr>
              </a:solidFill>
            </a:endParaRPr>
          </a:p>
        </p:txBody>
      </p:sp>
      <p:pic>
        <p:nvPicPr>
          <p:cNvPr id="11" name="Graphic 10">
            <a:extLst>
              <a:ext uri="{FF2B5EF4-FFF2-40B4-BE49-F238E27FC236}">
                <a16:creationId xmlns:a16="http://schemas.microsoft.com/office/drawing/2014/main" id="{07515A9C-C2E6-4FF1-A197-EF7DB66113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2607989169"/>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8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1406105"/>
            <a:ext cx="12192000" cy="354699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50F9EDFE-E2B4-43F0-8D47-B0BA3380024F}"/>
              </a:ext>
            </a:extLst>
          </p:cNvPr>
          <p:cNvSpPr/>
          <p:nvPr userDrawn="1"/>
        </p:nvSpPr>
        <p:spPr>
          <a:xfrm>
            <a:off x="-8621" y="1188911"/>
            <a:ext cx="11284405" cy="3546991"/>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3" name="Graphic 13">
            <a:extLst>
              <a:ext uri="{FF2B5EF4-FFF2-40B4-BE49-F238E27FC236}">
                <a16:creationId xmlns:a16="http://schemas.microsoft.com/office/drawing/2014/main" id="{926B7261-7C0C-409D-979A-CB6F748376DF}"/>
              </a:ext>
            </a:extLst>
          </p:cNvPr>
          <p:cNvSpPr/>
          <p:nvPr userDrawn="1"/>
        </p:nvSpPr>
        <p:spPr>
          <a:xfrm>
            <a:off x="268967" y="1319538"/>
            <a:ext cx="11445879" cy="3633560"/>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801852">
              <a:alpha val="50196"/>
            </a:srgbClr>
          </a:solidFill>
          <a:ln w="12821" cap="flat">
            <a:noFill/>
            <a:prstDash val="solid"/>
            <a:miter/>
          </a:ln>
        </p:spPr>
        <p:txBody>
          <a:bodyPr rtlCol="0" anchor="ctr"/>
          <a:lstStyle/>
          <a:p>
            <a:endParaRPr lang="en-US" sz="1351">
              <a:solidFill>
                <a:schemeClr val="tx1">
                  <a:alpha val="53000"/>
                </a:schemeClr>
              </a:solidFill>
            </a:endParaRPr>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2023 AstraZeneca. All rights reserved. US-57228 Last Updated 3/22</a:t>
            </a:r>
          </a:p>
        </p:txBody>
      </p:sp>
    </p:spTree>
    <p:extLst>
      <p:ext uri="{BB962C8B-B14F-4D97-AF65-F5344CB8AC3E}">
        <p14:creationId xmlns:p14="http://schemas.microsoft.com/office/powerpoint/2010/main" val="4284911965"/>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13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chemeClr val="accent1">
              <a:alpha val="91000"/>
            </a:scheme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chemeClr val="bg1"/>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751646462"/>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1"/>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CC8FD663-FD6A-43E4-AB5D-22E88FE1038C}"/>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1" name="TextBox 10">
            <a:extLst>
              <a:ext uri="{FF2B5EF4-FFF2-40B4-BE49-F238E27FC236}">
                <a16:creationId xmlns:a16="http://schemas.microsoft.com/office/drawing/2014/main" id="{8E991232-686D-4BE2-9DEF-13AA908D664E}"/>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9320072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7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ADC7D23-8A57-4F56-A194-43D0FA05911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1457363851"/>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12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alpha val="34902"/>
            </a:srgbClr>
          </a:solidFill>
          <a:ln w="12821" cap="flat">
            <a:noFill/>
            <a:prstDash val="solid"/>
            <a:miter/>
          </a:ln>
        </p:spPr>
        <p:txBody>
          <a:bodyPr rtlCol="0" anchor="ctr"/>
          <a:lstStyle/>
          <a:p>
            <a:endParaRPr lang="en-US" sz="1351"/>
          </a:p>
        </p:txBody>
      </p:sp>
      <p:pic>
        <p:nvPicPr>
          <p:cNvPr id="12" name="Picture 11" descr="LYNPARZA_Tablets 150mg_RGB.eps">
            <a:extLst>
              <a:ext uri="{FF2B5EF4-FFF2-40B4-BE49-F238E27FC236}">
                <a16:creationId xmlns:a16="http://schemas.microsoft.com/office/drawing/2014/main" id="{1582B140-81A0-4D5D-BE8D-73623268845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1565721" y="412430"/>
            <a:ext cx="1848811" cy="821737"/>
          </a:xfrm>
          <a:prstGeom prst="rect">
            <a:avLst/>
          </a:prstGeom>
        </p:spPr>
      </p:pic>
      <p:pic>
        <p:nvPicPr>
          <p:cNvPr id="11" name="Graphic 10">
            <a:extLst>
              <a:ext uri="{FF2B5EF4-FFF2-40B4-BE49-F238E27FC236}">
                <a16:creationId xmlns:a16="http://schemas.microsoft.com/office/drawing/2014/main" id="{EADC7D23-8A57-4F56-A194-43D0FA05911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811" r="13139"/>
          <a:stretch/>
        </p:blipFill>
        <p:spPr>
          <a:xfrm>
            <a:off x="9782176" y="6082758"/>
            <a:ext cx="2409824" cy="687607"/>
          </a:xfrm>
          <a:prstGeom prst="rect">
            <a:avLst/>
          </a:prstGeom>
        </p:spPr>
      </p:pic>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spTree>
    <p:extLst>
      <p:ext uri="{BB962C8B-B14F-4D97-AF65-F5344CB8AC3E}">
        <p14:creationId xmlns:p14="http://schemas.microsoft.com/office/powerpoint/2010/main" val="2895173909"/>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14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rgbClr val="FCC50B">
              <a:alpha val="91000"/>
            </a:srgb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rgbClr val="FCC50B"/>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938694606"/>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chemeClr val="bg2">
              <a:alpha val="91000"/>
            </a:scheme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chemeClr val="bg2"/>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US-XXXXX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1094896287"/>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FCC50B"/>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623F5076-62DA-4767-B348-EA9342809D8F}"/>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1" name="TextBox 10">
            <a:extLst>
              <a:ext uri="{FF2B5EF4-FFF2-40B4-BE49-F238E27FC236}">
                <a16:creationId xmlns:a16="http://schemas.microsoft.com/office/drawing/2014/main" id="{CF9AEE7E-A5FE-46AC-A93B-6BB5A5B9DA26}"/>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4578547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1_UNBRANDED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801852">
              <a:alpha val="50196"/>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528212" y="6405045"/>
            <a:ext cx="999162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800" dirty="0">
              <a:solidFill>
                <a:schemeClr val="tx1"/>
              </a:solidFill>
            </a:endParaRPr>
          </a:p>
        </p:txBody>
      </p:sp>
      <p:pic>
        <p:nvPicPr>
          <p:cNvPr id="5" name="Picture 4" descr="A picture containing text, clipart&#10;&#10;Description automatically generated">
            <a:extLst>
              <a:ext uri="{FF2B5EF4-FFF2-40B4-BE49-F238E27FC236}">
                <a16:creationId xmlns:a16="http://schemas.microsoft.com/office/drawing/2014/main" id="{5DF17C87-5303-4052-A113-E0A1AD728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1" name="TextBox 10">
            <a:extLst>
              <a:ext uri="{FF2B5EF4-FFF2-40B4-BE49-F238E27FC236}">
                <a16:creationId xmlns:a16="http://schemas.microsoft.com/office/drawing/2014/main" id="{1D34835C-E1D8-47FC-91AD-84F60A9C4C03}"/>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932518867"/>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UNBRANDED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BC4433B-5229-44F0-9532-D4E75ED9613C}"/>
              </a:ext>
            </a:extLst>
          </p:cNvPr>
          <p:cNvSpPr/>
          <p:nvPr userDrawn="1"/>
        </p:nvSpPr>
        <p:spPr>
          <a:xfrm>
            <a:off x="9359902" y="5872164"/>
            <a:ext cx="2832100" cy="945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1"/>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1">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picture containing text, clipart&#10;&#10;Description automatically generated">
            <a:extLst>
              <a:ext uri="{FF2B5EF4-FFF2-40B4-BE49-F238E27FC236}">
                <a16:creationId xmlns:a16="http://schemas.microsoft.com/office/drawing/2014/main" id="{F6A10BF7-D70B-4FD0-B07D-FA7C70FF55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2" name="Text Placeholder 9">
            <a:extLst>
              <a:ext uri="{FF2B5EF4-FFF2-40B4-BE49-F238E27FC236}">
                <a16:creationId xmlns:a16="http://schemas.microsoft.com/office/drawing/2014/main" id="{CD16F75A-11C6-4529-BC45-A779D09AA230}"/>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3" name="TextBox 12">
            <a:extLst>
              <a:ext uri="{FF2B5EF4-FFF2-40B4-BE49-F238E27FC236}">
                <a16:creationId xmlns:a16="http://schemas.microsoft.com/office/drawing/2014/main" id="{CBBBC095-A0B0-4125-81CD-A86CACA4A625}"/>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9653634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UNBRANDED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alpha val="91000"/>
            </a:scheme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528212" y="6405045"/>
            <a:ext cx="999162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800" dirty="0">
              <a:solidFill>
                <a:schemeClr val="tx1"/>
              </a:solidFill>
            </a:endParaRPr>
          </a:p>
        </p:txBody>
      </p:sp>
      <p:pic>
        <p:nvPicPr>
          <p:cNvPr id="5" name="Picture 4" descr="A picture containing text, clipart&#10;&#10;Description automatically generated">
            <a:extLst>
              <a:ext uri="{FF2B5EF4-FFF2-40B4-BE49-F238E27FC236}">
                <a16:creationId xmlns:a16="http://schemas.microsoft.com/office/drawing/2014/main" id="{5DF17C87-5303-4052-A113-E0A1AD728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1" name="TextBox 10">
            <a:extLst>
              <a:ext uri="{FF2B5EF4-FFF2-40B4-BE49-F238E27FC236}">
                <a16:creationId xmlns:a16="http://schemas.microsoft.com/office/drawing/2014/main" id="{0A02D73A-0768-467B-ABDB-D162869EC5A7}"/>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443978386"/>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2_UNBRANDED_Title Slid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E19D48E-FB28-49AD-881B-5A605E5CB98A}"/>
              </a:ext>
            </a:extLst>
          </p:cNvPr>
          <p:cNvGrpSpPr/>
          <p:nvPr userDrawn="1"/>
        </p:nvGrpSpPr>
        <p:grpSpPr>
          <a:xfrm>
            <a:off x="-8621" y="1493039"/>
            <a:ext cx="12200621" cy="3871927"/>
            <a:chOff x="-8621" y="2017148"/>
            <a:chExt cx="12200621" cy="3871927"/>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017148"/>
              <a:ext cx="12192000" cy="37413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2017148"/>
              <a:ext cx="11284405" cy="3741300"/>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6" y="2147776"/>
              <a:ext cx="11445878" cy="3741299"/>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alpha val="91000"/>
              </a:schemeClr>
            </a:solidFill>
            <a:ln w="12821" cap="flat">
              <a:noFill/>
              <a:prstDash val="solid"/>
              <a:miter/>
            </a:ln>
          </p:spPr>
          <p:txBody>
            <a:bodyPr rtlCol="0" anchor="ctr"/>
            <a:lstStyle/>
            <a:p>
              <a:endParaRPr lang="en-US" sz="1351"/>
            </a:p>
          </p:txBody>
        </p:sp>
      </p:gr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528212" y="6405045"/>
            <a:ext cx="999162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800" dirty="0">
              <a:solidFill>
                <a:schemeClr val="tx1"/>
              </a:solidFill>
            </a:endParaRPr>
          </a:p>
        </p:txBody>
      </p:sp>
      <p:pic>
        <p:nvPicPr>
          <p:cNvPr id="5" name="Picture 4" descr="A picture containing text, clipart&#10;&#10;Description automatically generated">
            <a:extLst>
              <a:ext uri="{FF2B5EF4-FFF2-40B4-BE49-F238E27FC236}">
                <a16:creationId xmlns:a16="http://schemas.microsoft.com/office/drawing/2014/main" id="{5DF17C87-5303-4052-A113-E0A1AD728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1" name="TextBox 10">
            <a:extLst>
              <a:ext uri="{FF2B5EF4-FFF2-40B4-BE49-F238E27FC236}">
                <a16:creationId xmlns:a16="http://schemas.microsoft.com/office/drawing/2014/main" id="{C04CC4D1-F453-42D6-B0AE-9BC98DEF9943}"/>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392873875"/>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UNBRANDED_Title and Conten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F0B610-C814-4B6A-88B9-2AFCB2205DC6}"/>
              </a:ext>
            </a:extLst>
          </p:cNvPr>
          <p:cNvSpPr/>
          <p:nvPr userDrawn="1"/>
        </p:nvSpPr>
        <p:spPr>
          <a:xfrm>
            <a:off x="9359902" y="5872164"/>
            <a:ext cx="2832100" cy="945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FCC50B"/>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1">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picture containing text, clipart&#10;&#10;Description automatically generated">
            <a:extLst>
              <a:ext uri="{FF2B5EF4-FFF2-40B4-BE49-F238E27FC236}">
                <a16:creationId xmlns:a16="http://schemas.microsoft.com/office/drawing/2014/main" id="{B696AFCF-BF21-4555-A721-7CA436202A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1" name="Text Placeholder 9">
            <a:extLst>
              <a:ext uri="{FF2B5EF4-FFF2-40B4-BE49-F238E27FC236}">
                <a16:creationId xmlns:a16="http://schemas.microsoft.com/office/drawing/2014/main" id="{197EB929-AB8F-44C0-ADF7-3CDAAFBD5A55}"/>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2" name="TextBox 11">
            <a:extLst>
              <a:ext uri="{FF2B5EF4-FFF2-40B4-BE49-F238E27FC236}">
                <a16:creationId xmlns:a16="http://schemas.microsoft.com/office/drawing/2014/main" id="{F7FE6A8C-EDB2-48F0-95ED-EC3BC8907889}"/>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880628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maint_Title Only">
    <p:spTree>
      <p:nvGrpSpPr>
        <p:cNvPr id="1" name=""/>
        <p:cNvGrpSpPr/>
        <p:nvPr/>
      </p:nvGrpSpPr>
      <p:grpSpPr>
        <a:xfrm>
          <a:off x="0" y="0"/>
          <a:ext cx="0" cy="0"/>
          <a:chOff x="0" y="0"/>
          <a:chExt cx="0" cy="0"/>
        </a:xfrm>
      </p:grpSpPr>
      <p:sp>
        <p:nvSpPr>
          <p:cNvPr id="10" name="Graphic 12">
            <a:extLst>
              <a:ext uri="{FF2B5EF4-FFF2-40B4-BE49-F238E27FC236}">
                <a16:creationId xmlns:a16="http://schemas.microsoft.com/office/drawing/2014/main" id="{AE921252-C7BF-4491-AC94-DAE14D177126}"/>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1" name="Graphic 12">
            <a:extLst>
              <a:ext uri="{FF2B5EF4-FFF2-40B4-BE49-F238E27FC236}">
                <a16:creationId xmlns:a16="http://schemas.microsoft.com/office/drawing/2014/main" id="{4CD5D533-1AD0-4275-8B6D-08C8213DFA47}"/>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8" name="Graphic 7">
            <a:extLst>
              <a:ext uri="{FF2B5EF4-FFF2-40B4-BE49-F238E27FC236}">
                <a16:creationId xmlns:a16="http://schemas.microsoft.com/office/drawing/2014/main" id="{77D22B65-10AF-4448-9EB8-66E552365E49}"/>
              </a:ext>
            </a:extLst>
          </p:cNvPr>
          <p:cNvSpPr/>
          <p:nvPr userDrawn="1"/>
        </p:nvSpPr>
        <p:spPr>
          <a:xfrm>
            <a:off x="10414003" y="-10215"/>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bg2">
              <a:alpha val="90000"/>
            </a:schemeClr>
          </a:solidFill>
          <a:ln w="9525"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grpSp>
        <p:nvGrpSpPr>
          <p:cNvPr id="4" name="Group 3">
            <a:extLst>
              <a:ext uri="{FF2B5EF4-FFF2-40B4-BE49-F238E27FC236}">
                <a16:creationId xmlns:a16="http://schemas.microsoft.com/office/drawing/2014/main" id="{5FB16867-CB47-4050-A1FB-BCC31A45957A}"/>
              </a:ext>
            </a:extLst>
          </p:cNvPr>
          <p:cNvGrpSpPr/>
          <p:nvPr userDrawn="1"/>
        </p:nvGrpSpPr>
        <p:grpSpPr>
          <a:xfrm>
            <a:off x="10770538" y="107919"/>
            <a:ext cx="1275417" cy="469940"/>
            <a:chOff x="10770536" y="107917"/>
            <a:chExt cx="1275417" cy="469940"/>
          </a:xfrm>
        </p:grpSpPr>
        <p:pic>
          <p:nvPicPr>
            <p:cNvPr id="9" name="Picture 8">
              <a:extLst>
                <a:ext uri="{FF2B5EF4-FFF2-40B4-BE49-F238E27FC236}">
                  <a16:creationId xmlns:a16="http://schemas.microsoft.com/office/drawing/2014/main" id="{E08DF6E7-2CBC-460A-A7E9-BE6972A3E9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70536" y="107945"/>
              <a:ext cx="1275417" cy="469912"/>
            </a:xfrm>
            <a:prstGeom prst="rect">
              <a:avLst/>
            </a:prstGeom>
          </p:spPr>
        </p:pic>
        <p:pic>
          <p:nvPicPr>
            <p:cNvPr id="12" name="Picture 11" descr="LYNPARZA_Tablets 150mg_ALT.eps">
              <a:extLst>
                <a:ext uri="{FF2B5EF4-FFF2-40B4-BE49-F238E27FC236}">
                  <a16:creationId xmlns:a16="http://schemas.microsoft.com/office/drawing/2014/main" id="{F795FBF8-EBA3-415D-835C-B2F5C8103B28}"/>
                </a:ext>
              </a:extLst>
            </p:cNvPr>
            <p:cNvPicPr>
              <a:picLocks/>
            </p:cNvPicPr>
            <p:nvPr userDrawn="1"/>
          </p:nvPicPr>
          <p:blipFill rotWithShape="1">
            <a:blip r:embed="rId3" cstate="email">
              <a:extLst>
                <a:ext uri="{28A0092B-C50C-407E-A947-70E740481C1C}">
                  <a14:useLocalDpi xmlns:a14="http://schemas.microsoft.com/office/drawing/2010/main"/>
                </a:ext>
              </a:extLst>
            </a:blip>
            <a:srcRect l="-1" r="87121" b="41537"/>
            <a:stretch/>
          </p:blipFill>
          <p:spPr>
            <a:xfrm>
              <a:off x="10795871" y="107917"/>
              <a:ext cx="172168" cy="339758"/>
            </a:xfrm>
            <a:prstGeom prst="parallelogram">
              <a:avLst>
                <a:gd name="adj" fmla="val 8402"/>
              </a:avLst>
            </a:prstGeom>
          </p:spPr>
        </p:pic>
      </p:grpSp>
      <p:sp>
        <p:nvSpPr>
          <p:cNvPr id="13" name="Text Placeholder 6">
            <a:extLst>
              <a:ext uri="{FF2B5EF4-FFF2-40B4-BE49-F238E27FC236}">
                <a16:creationId xmlns:a16="http://schemas.microsoft.com/office/drawing/2014/main" id="{9A07BB81-283F-4394-AC08-6B30BAB4E495}"/>
              </a:ext>
            </a:extLst>
          </p:cNvPr>
          <p:cNvSpPr>
            <a:spLocks noGrp="1"/>
          </p:cNvSpPr>
          <p:nvPr>
            <p:ph type="body" sz="quarter" idx="13"/>
          </p:nvPr>
        </p:nvSpPr>
        <p:spPr>
          <a:xfrm>
            <a:off x="495302" y="6594853"/>
            <a:ext cx="10383839" cy="263149"/>
          </a:xfrm>
        </p:spPr>
        <p:txBody>
          <a:bodyPr bIns="91440" anchor="b">
            <a:noAutofit/>
          </a:bodyPr>
          <a:lstStyle>
            <a:lvl1pPr marL="0" indent="0">
              <a:lnSpc>
                <a:spcPct val="90000"/>
              </a:lnSpc>
              <a:spcBef>
                <a:spcPts val="0"/>
              </a:spcBef>
              <a:buNone/>
              <a:defRPr sz="900"/>
            </a:lvl1pPr>
            <a:lvl2pPr marL="457189" indent="0">
              <a:buNone/>
              <a:defRPr/>
            </a:lvl2pPr>
          </a:lstStyle>
          <a:p>
            <a:pPr lvl="0"/>
            <a:r>
              <a:rPr lang="en-US" dirty="0"/>
              <a:t>Click to edit Master text styles</a:t>
            </a:r>
          </a:p>
        </p:txBody>
      </p:sp>
      <p:sp>
        <p:nvSpPr>
          <p:cNvPr id="14" name="TextBox 13">
            <a:extLst>
              <a:ext uri="{FF2B5EF4-FFF2-40B4-BE49-F238E27FC236}">
                <a16:creationId xmlns:a16="http://schemas.microsoft.com/office/drawing/2014/main" id="{AAF5C798-96AB-4597-A079-0225A4130BC3}"/>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5254085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7" name="Text Placeholder 6">
            <a:extLst>
              <a:ext uri="{FF2B5EF4-FFF2-40B4-BE49-F238E27FC236}">
                <a16:creationId xmlns:a16="http://schemas.microsoft.com/office/drawing/2014/main" id="{DF367BC4-79B2-42D8-A784-0B5ACC605C1B}"/>
              </a:ext>
            </a:extLst>
          </p:cNvPr>
          <p:cNvSpPr>
            <a:spLocks noGrp="1"/>
          </p:cNvSpPr>
          <p:nvPr>
            <p:ph type="body" sz="quarter" idx="13"/>
          </p:nvPr>
        </p:nvSpPr>
        <p:spPr>
          <a:xfrm>
            <a:off x="495302" y="6594853"/>
            <a:ext cx="10383839" cy="263149"/>
          </a:xfrm>
        </p:spPr>
        <p:txBody>
          <a:bodyPr bIns="91440" anchor="b">
            <a:noAutofit/>
          </a:bodyPr>
          <a:lstStyle>
            <a:lvl1pPr marL="0" indent="0">
              <a:lnSpc>
                <a:spcPct val="90000"/>
              </a:lnSpc>
              <a:spcBef>
                <a:spcPts val="0"/>
              </a:spcBef>
              <a:buNone/>
              <a:defRPr sz="900"/>
            </a:lvl1pPr>
            <a:lvl2pPr marL="457189" indent="0">
              <a:buNone/>
              <a:defRPr/>
            </a:lvl2pPr>
          </a:lstStyle>
          <a:p>
            <a:pPr lvl="0"/>
            <a:r>
              <a:rPr lang="en-US" dirty="0"/>
              <a:t>Click to edit Master text styles</a:t>
            </a:r>
          </a:p>
        </p:txBody>
      </p:sp>
      <p:sp>
        <p:nvSpPr>
          <p:cNvPr id="5" name="TextBox 4">
            <a:extLst>
              <a:ext uri="{FF2B5EF4-FFF2-40B4-BE49-F238E27FC236}">
                <a16:creationId xmlns:a16="http://schemas.microsoft.com/office/drawing/2014/main" id="{4015252B-713F-4C4E-9B53-B28F9F059BDF}"/>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5564988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AF9DCC"/>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FD86886-A04E-420F-B2D5-3A3D064C4112}"/>
              </a:ext>
            </a:extLst>
          </p:cNvPr>
          <p:cNvSpPr>
            <a:spLocks noGrp="1"/>
          </p:cNvSpPr>
          <p:nvPr>
            <p:ph type="ftr" sz="quarter" idx="13"/>
          </p:nvPr>
        </p:nvSpPr>
        <p:spPr/>
        <p:txBody>
          <a:bodyPr/>
          <a:lstStyle/>
          <a:p>
            <a:endParaRPr lang="en-US"/>
          </a:p>
        </p:txBody>
      </p:sp>
      <p:sp>
        <p:nvSpPr>
          <p:cNvPr id="10" name="TextBox 9">
            <a:extLst>
              <a:ext uri="{FF2B5EF4-FFF2-40B4-BE49-F238E27FC236}">
                <a16:creationId xmlns:a16="http://schemas.microsoft.com/office/drawing/2014/main" id="{CE3AB1E1-1126-4870-BB77-7E8E3997FC63}"/>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7760890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16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rgbClr val="AF9DCC">
              <a:alpha val="91000"/>
            </a:srgb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rgbClr val="634F83"/>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rgbClr val="AF9DCC"/>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2484597751"/>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a:extLst>
              <a:ext uri="{FF2B5EF4-FFF2-40B4-BE49-F238E27FC236}">
                <a16:creationId xmlns:a16="http://schemas.microsoft.com/office/drawing/2014/main" id="{031D1D40-7C23-4915-9232-B85009028C57}"/>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8" name="TextBox 7">
            <a:extLst>
              <a:ext uri="{FF2B5EF4-FFF2-40B4-BE49-F238E27FC236}">
                <a16:creationId xmlns:a16="http://schemas.microsoft.com/office/drawing/2014/main" id="{8EC69298-A419-4D8B-A4AA-AA69F5C481A6}"/>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8326907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7" y="192000"/>
            <a:ext cx="11687535" cy="672000"/>
          </a:xfrm>
          <a:prstGeom prst="rect">
            <a:avLst/>
          </a:prstGeom>
        </p:spPr>
        <p:txBody>
          <a:bodyPr vert="horz"/>
          <a:lstStyle>
            <a:lvl1pPr algn="l">
              <a:lnSpc>
                <a:spcPct val="100000"/>
              </a:lnSpc>
              <a:defRPr sz="3200" b="1" baseline="0">
                <a:solidFill>
                  <a:srgbClr val="830051"/>
                </a:solidFill>
                <a:latin typeface="Arial" pitchFamily="34" charset="0"/>
                <a:cs typeface="Arial" pitchFamily="34" charset="0"/>
              </a:defRPr>
            </a:lvl1pPr>
          </a:lstStyle>
          <a:p>
            <a:r>
              <a:rPr lang="en-GB" noProof="0" dirty="0"/>
              <a:t>Click to add title</a:t>
            </a:r>
          </a:p>
        </p:txBody>
      </p:sp>
      <p:sp>
        <p:nvSpPr>
          <p:cNvPr id="6" name="Slide Number Placeholder 5"/>
          <p:cNvSpPr>
            <a:spLocks noGrp="1"/>
          </p:cNvSpPr>
          <p:nvPr>
            <p:ph type="sldNum" sz="quarter" idx="4"/>
          </p:nvPr>
        </p:nvSpPr>
        <p:spPr>
          <a:xfrm>
            <a:off x="424500" y="6462340"/>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dirty="0">
              <a:solidFill>
                <a:srgbClr val="000000"/>
              </a:solidFill>
            </a:endParaRPr>
          </a:p>
        </p:txBody>
      </p:sp>
      <p:sp>
        <p:nvSpPr>
          <p:cNvPr id="7" name="Content Placeholder 2"/>
          <p:cNvSpPr>
            <a:spLocks noGrp="1"/>
          </p:cNvSpPr>
          <p:nvPr>
            <p:ph idx="16" hasCustomPrompt="1"/>
          </p:nvPr>
        </p:nvSpPr>
        <p:spPr>
          <a:xfrm>
            <a:off x="316800" y="1645920"/>
            <a:ext cx="9408000" cy="2157984"/>
          </a:xfrm>
          <a:prstGeom prst="rect">
            <a:avLst/>
          </a:prstGeom>
        </p:spPr>
        <p:txBody>
          <a:bodyPr/>
          <a:lstStyle>
            <a:lvl1pPr marL="239983" indent="-239983">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47" indent="-239983">
              <a:lnSpc>
                <a:spcPct val="100000"/>
              </a:lnSpc>
              <a:spcBef>
                <a:spcPts val="0"/>
              </a:spcBef>
              <a:defRPr sz="24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38" indent="-239983">
              <a:defRPr sz="1867">
                <a:latin typeface="Arial" pitchFamily="34" charset="0"/>
                <a:cs typeface="Arial" pitchFamily="34" charset="0"/>
              </a:defRPr>
            </a:lvl4pPr>
            <a:lvl5pPr marL="830338">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41861007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424500" y="6462340"/>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7ED44835-E50A-49AD-814F-430E95D5AF0F}" type="slidenum">
              <a:rPr lang="en-US" smtClean="0"/>
              <a:t>‹#›</a:t>
            </a:fld>
            <a:endParaRPr lang="en-US"/>
          </a:p>
        </p:txBody>
      </p:sp>
      <p:sp>
        <p:nvSpPr>
          <p:cNvPr id="6" name="Title 8"/>
          <p:cNvSpPr>
            <a:spLocks noGrp="1"/>
          </p:cNvSpPr>
          <p:nvPr>
            <p:ph type="title" hasCustomPrompt="1"/>
          </p:nvPr>
        </p:nvSpPr>
        <p:spPr>
          <a:xfrm>
            <a:off x="316087" y="192000"/>
            <a:ext cx="11687535" cy="672000"/>
          </a:xfrm>
          <a:prstGeom prst="rect">
            <a:avLst/>
          </a:prstGeom>
        </p:spPr>
        <p:txBody>
          <a:bodyPr vert="horz"/>
          <a:lstStyle>
            <a:lvl1pPr algn="l" defTabSz="60955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1837744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lank - 1 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A5B899-06FF-0649-A5E1-1E6B81132265}"/>
              </a:ext>
            </a:extLst>
          </p:cNvPr>
          <p:cNvSpPr>
            <a:spLocks noGrp="1"/>
          </p:cNvSpPr>
          <p:nvPr>
            <p:ph type="ftr" sz="quarter" idx="10"/>
          </p:nvPr>
        </p:nvSpPr>
        <p:spPr/>
        <p:txBody>
          <a:bodyPr/>
          <a:lstStyle/>
          <a:p>
            <a:endParaRPr lang="en-US"/>
          </a:p>
        </p:txBody>
      </p:sp>
      <p:sp>
        <p:nvSpPr>
          <p:cNvPr id="5" name="Title 4">
            <a:extLst>
              <a:ext uri="{FF2B5EF4-FFF2-40B4-BE49-F238E27FC236}">
                <a16:creationId xmlns:a16="http://schemas.microsoft.com/office/drawing/2014/main" id="{5CB4152D-D86B-044C-A6A9-63DD50381CE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26300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2C718-7089-4603-886B-74F865777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63E522-7A80-4E1A-A415-89792ED2A30C}"/>
              </a:ext>
            </a:extLst>
          </p:cNvPr>
          <p:cNvSpPr>
            <a:spLocks noGrp="1"/>
          </p:cNvSpPr>
          <p:nvPr>
            <p:ph type="dt" sz="half" idx="10"/>
          </p:nvPr>
        </p:nvSpPr>
        <p:spPr/>
        <p:txBody>
          <a:bodyPr/>
          <a:lstStyle/>
          <a:p>
            <a:fld id="{8C5008E3-A095-4754-9D9F-BFF8A952114F}" type="datetime1">
              <a:rPr lang="en-US" smtClean="0">
                <a:solidFill>
                  <a:prstClr val="black">
                    <a:tint val="75000"/>
                  </a:prstClr>
                </a:solidFill>
              </a:rPr>
              <a:t>1/25/2025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AD1C049-6034-415B-A0F5-B47407F715C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BD91082-2EC7-4205-B386-8EDC9325AFF4}"/>
              </a:ext>
            </a:extLst>
          </p:cNvPr>
          <p:cNvSpPr>
            <a:spLocks noGrp="1"/>
          </p:cNvSpPr>
          <p:nvPr>
            <p:ph type="sldNum" sz="quarter" idx="12"/>
          </p:nvPr>
        </p:nvSpPr>
        <p:spPr/>
        <p:txBody>
          <a:bodyPr/>
          <a:lstStyle/>
          <a:p>
            <a:fld id="{1E46E3A2-11F3-4A48-BE37-A939CCD77F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77004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29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rgbClr val="F6F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5424C0"/>
          </a:solidFill>
          <a:ln w="12821" cap="flat">
            <a:noFill/>
            <a:prstDash val="solid"/>
            <a:miter/>
          </a:ln>
        </p:spPr>
        <p:txBody>
          <a:bodyPr rtlCol="0" anchor="ctr"/>
          <a:lstStyle/>
          <a:p>
            <a:endParaRPr lang="en-US" sz="1351" dirty="0"/>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1"/>
          </a:solidFill>
          <a:ln w="12821" cap="flat">
            <a:noFill/>
            <a:prstDash val="solid"/>
            <a:miter/>
          </a:ln>
          <a:effectLst>
            <a:outerShdw blurRad="50800" dist="38100" dir="2700000" algn="tl" rotWithShape="0">
              <a:prstClr val="black">
                <a:alpha val="40000"/>
              </a:prstClr>
            </a:outerShdw>
          </a:effectLst>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rgbClr val="5424C0"/>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rgbClr val="5424C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pic>
        <p:nvPicPr>
          <p:cNvPr id="5" name="Picture 4">
            <a:extLst>
              <a:ext uri="{FF2B5EF4-FFF2-40B4-BE49-F238E27FC236}">
                <a16:creationId xmlns:a16="http://schemas.microsoft.com/office/drawing/2014/main" id="{1FD6A887-C539-4C07-9343-97D7F90B676A}"/>
              </a:ext>
            </a:extLst>
          </p:cNvPr>
          <p:cNvPicPr>
            <a:picLocks noChangeAspect="1"/>
          </p:cNvPicPr>
          <p:nvPr userDrawn="1"/>
        </p:nvPicPr>
        <p:blipFill>
          <a:blip r:embed="rId5"/>
          <a:stretch>
            <a:fillRect/>
          </a:stretch>
        </p:blipFill>
        <p:spPr>
          <a:xfrm>
            <a:off x="1628113" y="483910"/>
            <a:ext cx="2120425" cy="1054355"/>
          </a:xfrm>
          <a:prstGeom prst="rect">
            <a:avLst/>
          </a:prstGeom>
        </p:spPr>
      </p:pic>
    </p:spTree>
    <p:extLst>
      <p:ext uri="{BB962C8B-B14F-4D97-AF65-F5344CB8AC3E}">
        <p14:creationId xmlns:p14="http://schemas.microsoft.com/office/powerpoint/2010/main" val="1934725144"/>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28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1261024"/>
            <a:ext cx="12192000" cy="4192625"/>
          </a:xfrm>
          <a:prstGeom prst="rect">
            <a:avLst/>
          </a:prstGeom>
          <a:solidFill>
            <a:srgbClr val="F5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t>1</a:t>
            </a:r>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261024"/>
            <a:ext cx="11284405" cy="419262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5424C0"/>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91651"/>
            <a:ext cx="11445879" cy="419262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1"/>
          </a:solidFill>
          <a:ln w="12821" cap="flat">
            <a:noFill/>
            <a:prstDash val="solid"/>
            <a:miter/>
          </a:ln>
          <a:effectLst>
            <a:outerShdw blurRad="50800" dist="38100" dir="2700000" algn="tl" rotWithShape="0">
              <a:prstClr val="black">
                <a:alpha val="40000"/>
              </a:prstClr>
            </a:outerShdw>
          </a:effectLst>
        </p:spPr>
        <p:txBody>
          <a:bodyPr rtlCol="0" anchor="ctr"/>
          <a:lstStyle/>
          <a:p>
            <a:endParaRPr lang="en-US" sz="1351"/>
          </a:p>
        </p:txBody>
      </p:sp>
      <p:sp>
        <p:nvSpPr>
          <p:cNvPr id="2" name="Title 1"/>
          <p:cNvSpPr>
            <a:spLocks noGrp="1"/>
          </p:cNvSpPr>
          <p:nvPr>
            <p:ph type="ctrTitle"/>
          </p:nvPr>
        </p:nvSpPr>
        <p:spPr>
          <a:xfrm>
            <a:off x="1465023" y="1261024"/>
            <a:ext cx="9391664" cy="2449096"/>
          </a:xfrm>
        </p:spPr>
        <p:txBody>
          <a:bodyPr>
            <a:normAutofit/>
          </a:bodyPr>
          <a:lstStyle>
            <a:lvl1pPr algn="l">
              <a:defRPr sz="3600" b="1">
                <a:solidFill>
                  <a:srgbClr val="5424C0"/>
                </a:solidFill>
                <a:effectLst/>
              </a:defRPr>
            </a:lvl1pPr>
          </a:lstStyle>
          <a:p>
            <a:r>
              <a:rPr lang="en-US" dirty="0"/>
              <a:t>Click to edit Master title style</a:t>
            </a:r>
          </a:p>
        </p:txBody>
      </p:sp>
      <p:sp>
        <p:nvSpPr>
          <p:cNvPr id="3" name="Subtitle 2"/>
          <p:cNvSpPr>
            <a:spLocks noGrp="1"/>
          </p:cNvSpPr>
          <p:nvPr>
            <p:ph type="subTitle" idx="1"/>
          </p:nvPr>
        </p:nvSpPr>
        <p:spPr>
          <a:xfrm>
            <a:off x="1472577" y="3835302"/>
            <a:ext cx="7482739" cy="1528987"/>
          </a:xfrm>
        </p:spPr>
        <p:txBody>
          <a:bodyPr>
            <a:normAutofit/>
          </a:bodyPr>
          <a:lstStyle>
            <a:lvl1pPr marL="0" indent="0" algn="l">
              <a:buNone/>
              <a:defRPr sz="2400">
                <a:solidFill>
                  <a:srgbClr val="5424C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2023 AstraZeneca. All rights reserved. US-57228 Last Updated 3/22</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1536153"/>
            <a:ext cx="1848811" cy="803776"/>
          </a:xfrm>
          <a:prstGeom prst="rect">
            <a:avLst/>
          </a:prstGeom>
        </p:spPr>
      </p:pic>
      <p:pic>
        <p:nvPicPr>
          <p:cNvPr id="5" name="Picture 4">
            <a:extLst>
              <a:ext uri="{FF2B5EF4-FFF2-40B4-BE49-F238E27FC236}">
                <a16:creationId xmlns:a16="http://schemas.microsoft.com/office/drawing/2014/main" id="{2D2FFC78-EC94-4AA9-AAF9-AAF61EE77328}"/>
              </a:ext>
            </a:extLst>
          </p:cNvPr>
          <p:cNvPicPr>
            <a:picLocks noChangeAspect="1"/>
          </p:cNvPicPr>
          <p:nvPr userDrawn="1"/>
        </p:nvPicPr>
        <p:blipFill>
          <a:blip r:embed="rId5"/>
          <a:stretch>
            <a:fillRect/>
          </a:stretch>
        </p:blipFill>
        <p:spPr>
          <a:xfrm>
            <a:off x="1791205" y="1731920"/>
            <a:ext cx="1724025" cy="857250"/>
          </a:xfrm>
          <a:prstGeom prst="rect">
            <a:avLst/>
          </a:prstGeom>
        </p:spPr>
      </p:pic>
    </p:spTree>
    <p:extLst>
      <p:ext uri="{BB962C8B-B14F-4D97-AF65-F5344CB8AC3E}">
        <p14:creationId xmlns:p14="http://schemas.microsoft.com/office/powerpoint/2010/main" val="2395189514"/>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Purple_Title and Content">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746F086-BF49-480B-9016-9F645609ECA3}"/>
              </a:ext>
            </a:extLst>
          </p:cNvPr>
          <p:cNvSpPr>
            <a:spLocks noGrp="1"/>
          </p:cNvSpPr>
          <p:nvPr>
            <p:ph type="body" sz="quarter" idx="14"/>
          </p:nvPr>
        </p:nvSpPr>
        <p:spPr>
          <a:xfrm>
            <a:off x="481543" y="6327777"/>
            <a:ext cx="3684057"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rgbClr val="F6F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5424C0"/>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1"/>
          </a:solidFill>
          <a:ln w="14730" cap="flat">
            <a:noFill/>
            <a:prstDash val="solid"/>
            <a:miter/>
          </a:ln>
          <a:effectLst>
            <a:outerShdw blurRad="50800" dist="38100" dir="2700000" algn="tl" rotWithShape="0">
              <a:prstClr val="black">
                <a:alpha val="40000"/>
              </a:prstClr>
            </a:outerShdw>
          </a:effectLst>
        </p:spPr>
        <p:txBody>
          <a:bodyPr rtlCol="0" anchor="ctr"/>
          <a:lstStyle/>
          <a:p>
            <a:endParaRPr lang="en-US" sz="1351"/>
          </a:p>
        </p:txBody>
      </p:sp>
      <p:sp>
        <p:nvSpPr>
          <p:cNvPr id="2" name="Title 1"/>
          <p:cNvSpPr>
            <a:spLocks noGrp="1"/>
          </p:cNvSpPr>
          <p:nvPr>
            <p:ph type="title"/>
          </p:nvPr>
        </p:nvSpPr>
        <p:spPr/>
        <p:txBody>
          <a:bodyPr>
            <a:noAutofit/>
          </a:bodyPr>
          <a:lstStyle>
            <a:lvl1pPr>
              <a:defRPr>
                <a:solidFill>
                  <a:srgbClr val="5424C0"/>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a:extLst>
              <a:ext uri="{FF2B5EF4-FFF2-40B4-BE49-F238E27FC236}">
                <a16:creationId xmlns:a16="http://schemas.microsoft.com/office/drawing/2014/main" id="{074C0C0D-6A8D-4037-86DD-314771264FAC}"/>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pic>
        <p:nvPicPr>
          <p:cNvPr id="12" name="Picture 11">
            <a:extLst>
              <a:ext uri="{FF2B5EF4-FFF2-40B4-BE49-F238E27FC236}">
                <a16:creationId xmlns:a16="http://schemas.microsoft.com/office/drawing/2014/main" id="{91B13C7B-F625-4773-9E41-481B8DA9AFE0}"/>
              </a:ext>
            </a:extLst>
          </p:cNvPr>
          <p:cNvPicPr>
            <a:picLocks noChangeAspect="1"/>
          </p:cNvPicPr>
          <p:nvPr userDrawn="1"/>
        </p:nvPicPr>
        <p:blipFill>
          <a:blip r:embed="rId2"/>
          <a:stretch>
            <a:fillRect/>
          </a:stretch>
        </p:blipFill>
        <p:spPr>
          <a:xfrm>
            <a:off x="10609210" y="136524"/>
            <a:ext cx="1221931" cy="607590"/>
          </a:xfrm>
          <a:prstGeom prst="rect">
            <a:avLst/>
          </a:prstGeom>
        </p:spPr>
      </p:pic>
    </p:spTree>
    <p:extLst>
      <p:ext uri="{BB962C8B-B14F-4D97-AF65-F5344CB8AC3E}">
        <p14:creationId xmlns:p14="http://schemas.microsoft.com/office/powerpoint/2010/main" val="21354784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24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1406105"/>
            <a:ext cx="12192000" cy="354699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50F9EDFE-E2B4-43F0-8D47-B0BA3380024F}"/>
              </a:ext>
            </a:extLst>
          </p:cNvPr>
          <p:cNvSpPr/>
          <p:nvPr userDrawn="1"/>
        </p:nvSpPr>
        <p:spPr>
          <a:xfrm>
            <a:off x="-8621" y="1188911"/>
            <a:ext cx="11284405" cy="3546991"/>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3" name="Graphic 13">
            <a:extLst>
              <a:ext uri="{FF2B5EF4-FFF2-40B4-BE49-F238E27FC236}">
                <a16:creationId xmlns:a16="http://schemas.microsoft.com/office/drawing/2014/main" id="{926B7261-7C0C-409D-979A-CB6F748376DF}"/>
              </a:ext>
            </a:extLst>
          </p:cNvPr>
          <p:cNvSpPr/>
          <p:nvPr userDrawn="1"/>
        </p:nvSpPr>
        <p:spPr>
          <a:xfrm>
            <a:off x="268967" y="1319538"/>
            <a:ext cx="11445879" cy="3633560"/>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801852">
              <a:alpha val="50196"/>
            </a:srgbClr>
          </a:solidFill>
          <a:ln w="12821" cap="flat">
            <a:noFill/>
            <a:prstDash val="solid"/>
            <a:miter/>
          </a:ln>
        </p:spPr>
        <p:txBody>
          <a:bodyPr rtlCol="0" anchor="ctr"/>
          <a:lstStyle/>
          <a:p>
            <a:endParaRPr lang="en-US" sz="1351">
              <a:solidFill>
                <a:schemeClr val="tx1">
                  <a:alpha val="53000"/>
                </a:schemeClr>
              </a:solidFill>
            </a:endParaRPr>
          </a:p>
        </p:txBody>
      </p:sp>
      <p:pic>
        <p:nvPicPr>
          <p:cNvPr id="11" name="Graphic 10">
            <a:extLst>
              <a:ext uri="{FF2B5EF4-FFF2-40B4-BE49-F238E27FC236}">
                <a16:creationId xmlns:a16="http://schemas.microsoft.com/office/drawing/2014/main" id="{07515A9C-C2E6-4FF1-A197-EF7DB66113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45926" y="1565823"/>
            <a:ext cx="1848811" cy="803776"/>
          </a:xfrm>
          <a:prstGeom prst="rect">
            <a:avLst/>
          </a:prstGeom>
        </p:spPr>
      </p:pic>
    </p:spTree>
    <p:extLst>
      <p:ext uri="{BB962C8B-B14F-4D97-AF65-F5344CB8AC3E}">
        <p14:creationId xmlns:p14="http://schemas.microsoft.com/office/powerpoint/2010/main" val="1144255598"/>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19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rgbClr val="670FD4">
              <a:alpha val="91000"/>
            </a:srgbClr>
          </a:solidFill>
          <a:ln w="12821" cap="flat">
            <a:noFill/>
            <a:prstDash val="solid"/>
            <a:miter/>
          </a:ln>
          <a:effectLst/>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bg1"/>
          </a:solidFill>
          <a:ln w="12821" cap="flat">
            <a:noFill/>
            <a:prstDash val="solid"/>
            <a:miter/>
          </a:ln>
          <a:effectLst/>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rgbClr val="670FD4"/>
                </a:solidFill>
                <a:effectLst/>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rgbClr val="670FD4"/>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5064849"/>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53_Title Slide">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C8A2DB1-9736-4261-8C7F-C4522612CAD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E4F6AAF0-20D6-4D5A-B74F-517768076464}"/>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4"/>
          </a:solidFill>
          <a:ln w="12821" cap="flat">
            <a:noFill/>
            <a:prstDash val="solid"/>
            <a:miter/>
          </a:ln>
        </p:spPr>
        <p:txBody>
          <a:bodyPr rtlCol="0" anchor="ctr"/>
          <a:lstStyle/>
          <a:p>
            <a:endParaRPr lang="en-US" sz="1351"/>
          </a:p>
        </p:txBody>
      </p:sp>
      <p:sp>
        <p:nvSpPr>
          <p:cNvPr id="11" name="Graphic 13">
            <a:extLst>
              <a:ext uri="{FF2B5EF4-FFF2-40B4-BE49-F238E27FC236}">
                <a16:creationId xmlns:a16="http://schemas.microsoft.com/office/drawing/2014/main" id="{252929D8-8E6C-4089-B3B0-DBF775EB5EAC}"/>
              </a:ext>
            </a:extLst>
          </p:cNvPr>
          <p:cNvSpPr/>
          <p:nvPr userDrawn="1"/>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i="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US-67278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495558086"/>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a:extLst>
              <a:ext uri="{FF2B5EF4-FFF2-40B4-BE49-F238E27FC236}">
                <a16:creationId xmlns:a16="http://schemas.microsoft.com/office/drawing/2014/main" id="{7968DCA5-A186-4547-84E8-65CB34A215EC}"/>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8" name="TextBox 7">
            <a:extLst>
              <a:ext uri="{FF2B5EF4-FFF2-40B4-BE49-F238E27FC236}">
                <a16:creationId xmlns:a16="http://schemas.microsoft.com/office/drawing/2014/main" id="{1A580BC7-9368-477A-A717-C3647E529788}"/>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41056022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52_Title Slide">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E6F3305-1D15-4833-B7CE-0229DED62FC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F3FA37F2-E185-4A53-B817-E19D9B8C4EDA}"/>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chemeClr val="accent4">
              <a:alpha val="91000"/>
            </a:schemeClr>
          </a:solidFill>
          <a:ln w="12821" cap="flat">
            <a:noFill/>
            <a:prstDash val="solid"/>
            <a:miter/>
          </a:ln>
        </p:spPr>
        <p:txBody>
          <a:bodyPr rtlCol="0" anchor="ctr"/>
          <a:lstStyle/>
          <a:p>
            <a:endParaRPr lang="en-US" sz="1351"/>
          </a:p>
        </p:txBody>
      </p:sp>
      <p:sp>
        <p:nvSpPr>
          <p:cNvPr id="14" name="Graphic 13">
            <a:extLst>
              <a:ext uri="{FF2B5EF4-FFF2-40B4-BE49-F238E27FC236}">
                <a16:creationId xmlns:a16="http://schemas.microsoft.com/office/drawing/2014/main" id="{4E04DC95-2E6C-4F22-A41E-9C45383E0B42}"/>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chemeClr val="bg2"/>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US-67278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2040994612"/>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51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chemeClr val="bg2">
              <a:alpha val="91000"/>
            </a:scheme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chemeClr val="bg2"/>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US-67278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651082297"/>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50_Title Slide">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FC0FA25D-6E0C-41DA-8423-64D058196DA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24" name="Rectangle 23">
            <a:extLst>
              <a:ext uri="{FF2B5EF4-FFF2-40B4-BE49-F238E27FC236}">
                <a16:creationId xmlns:a16="http://schemas.microsoft.com/office/drawing/2014/main" id="{6CBF7FF0-CBB4-4FD4-A422-FA562D129BDC}"/>
              </a:ext>
            </a:extLst>
          </p:cNvPr>
          <p:cNvSpPr/>
          <p:nvPr userDrawn="1"/>
        </p:nvSpPr>
        <p:spPr>
          <a:xfrm>
            <a:off x="0" y="-1"/>
            <a:ext cx="12192000" cy="57584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US-67278 Last Updated XXXX</a:t>
            </a:r>
          </a:p>
        </p:txBody>
      </p:sp>
      <p:sp>
        <p:nvSpPr>
          <p:cNvPr id="17" name="Graphic 13">
            <a:extLst>
              <a:ext uri="{FF2B5EF4-FFF2-40B4-BE49-F238E27FC236}">
                <a16:creationId xmlns:a16="http://schemas.microsoft.com/office/drawing/2014/main" id="{33E49045-112B-468B-9DDC-A08A5FE0AD49}"/>
              </a:ext>
            </a:extLst>
          </p:cNvPr>
          <p:cNvSpPr/>
          <p:nvPr userDrawn="1"/>
        </p:nvSpPr>
        <p:spPr>
          <a:xfrm>
            <a:off x="268967"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1"/>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1073" y="1465945"/>
            <a:ext cx="9372832" cy="2548975"/>
          </a:xfrm>
        </p:spPr>
        <p:txBody>
          <a:bodyPr>
            <a:normAutofit/>
          </a:bodyPr>
          <a:lstStyle>
            <a:lvl1pPr algn="l">
              <a:defRPr sz="3600" b="1">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1484224" y="4159049"/>
            <a:ext cx="8790077" cy="1518376"/>
          </a:xfrm>
        </p:spPr>
        <p:txBody>
          <a:bodyPr>
            <a:normAutofit/>
          </a:bodyPr>
          <a:lstStyle>
            <a:lvl1pPr marL="0" indent="0" algn="l">
              <a:buNone/>
              <a:defRPr sz="240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20" name="Picture 19" descr="LYNPARZA_Tablets 150mg_RGB.eps">
            <a:extLst>
              <a:ext uri="{FF2B5EF4-FFF2-40B4-BE49-F238E27FC236}">
                <a16:creationId xmlns:a16="http://schemas.microsoft.com/office/drawing/2014/main" id="{96240686-3CC0-4510-B4D1-E7093FF788B2}"/>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4" y="418247"/>
            <a:ext cx="1848811" cy="779608"/>
          </a:xfrm>
          <a:prstGeom prst="rect">
            <a:avLst/>
          </a:prstGeom>
        </p:spPr>
      </p:pic>
    </p:spTree>
    <p:extLst>
      <p:ext uri="{BB962C8B-B14F-4D97-AF65-F5344CB8AC3E}">
        <p14:creationId xmlns:p14="http://schemas.microsoft.com/office/powerpoint/2010/main" val="3332881575"/>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49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ADC7D23-8A57-4F56-A194-43D0FA05911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2"/>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US-67278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2978819311"/>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48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AF9DCC"/>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2023 AstraZeneca. All rights reserved. </a:t>
            </a:r>
            <a:r>
              <a:rPr lang="en-US" sz="800" kern="1200" dirty="0">
                <a:solidFill>
                  <a:schemeClr val="tx1"/>
                </a:solidFill>
                <a:latin typeface="+mn-lt"/>
                <a:ea typeface="+mn-ea"/>
                <a:cs typeface="+mn-cs"/>
              </a:rPr>
              <a:t>US-71649 Last Updated 05/23</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2436299897"/>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47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rgbClr val="F6F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5424C0"/>
          </a:solidFill>
          <a:ln w="12821" cap="flat">
            <a:noFill/>
            <a:prstDash val="solid"/>
            <a:miter/>
          </a:ln>
        </p:spPr>
        <p:txBody>
          <a:bodyPr rtlCol="0" anchor="ctr"/>
          <a:lstStyle/>
          <a:p>
            <a:endParaRPr lang="en-US" sz="1351" dirty="0"/>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1"/>
          </a:solidFill>
          <a:ln w="12821" cap="flat">
            <a:noFill/>
            <a:prstDash val="solid"/>
            <a:miter/>
          </a:ln>
          <a:effectLst>
            <a:outerShdw blurRad="50800" dist="38100" dir="2700000" algn="tl" rotWithShape="0">
              <a:prstClr val="black">
                <a:alpha val="40000"/>
              </a:prstClr>
            </a:outerShdw>
          </a:effectLst>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rgbClr val="5424C0"/>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rgbClr val="5424C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61701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2023 AstraZeneca. All rights reserved. US-81835 Last Updated 12/23</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pic>
        <p:nvPicPr>
          <p:cNvPr id="5" name="Picture 4">
            <a:extLst>
              <a:ext uri="{FF2B5EF4-FFF2-40B4-BE49-F238E27FC236}">
                <a16:creationId xmlns:a16="http://schemas.microsoft.com/office/drawing/2014/main" id="{1FD6A887-C539-4C07-9343-97D7F90B676A}"/>
              </a:ext>
            </a:extLst>
          </p:cNvPr>
          <p:cNvPicPr>
            <a:picLocks noChangeAspect="1"/>
          </p:cNvPicPr>
          <p:nvPr userDrawn="1"/>
        </p:nvPicPr>
        <p:blipFill>
          <a:blip r:embed="rId5"/>
          <a:stretch>
            <a:fillRect/>
          </a:stretch>
        </p:blipFill>
        <p:spPr>
          <a:xfrm>
            <a:off x="1486065" y="341862"/>
            <a:ext cx="2120425" cy="1054355"/>
          </a:xfrm>
          <a:prstGeom prst="rect">
            <a:avLst/>
          </a:prstGeom>
        </p:spPr>
      </p:pic>
    </p:spTree>
    <p:extLst>
      <p:ext uri="{BB962C8B-B14F-4D97-AF65-F5344CB8AC3E}">
        <p14:creationId xmlns:p14="http://schemas.microsoft.com/office/powerpoint/2010/main" val="478371100"/>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46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rgbClr val="F6F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5424C0"/>
          </a:solidFill>
          <a:ln w="12821" cap="flat">
            <a:noFill/>
            <a:prstDash val="solid"/>
            <a:miter/>
          </a:ln>
        </p:spPr>
        <p:txBody>
          <a:bodyPr rtlCol="0" anchor="ctr"/>
          <a:lstStyle/>
          <a:p>
            <a:endParaRPr lang="en-US" sz="1351" dirty="0"/>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1"/>
          </a:solidFill>
          <a:ln w="12821" cap="flat">
            <a:noFill/>
            <a:prstDash val="solid"/>
            <a:miter/>
          </a:ln>
          <a:effectLst>
            <a:outerShdw blurRad="50800" dist="38100" dir="2700000" algn="tl" rotWithShape="0">
              <a:prstClr val="black">
                <a:alpha val="40000"/>
              </a:prstClr>
            </a:outerShdw>
          </a:effectLst>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rgbClr val="5424C0"/>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rgbClr val="5424C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pic>
        <p:nvPicPr>
          <p:cNvPr id="5" name="Picture 4">
            <a:extLst>
              <a:ext uri="{FF2B5EF4-FFF2-40B4-BE49-F238E27FC236}">
                <a16:creationId xmlns:a16="http://schemas.microsoft.com/office/drawing/2014/main" id="{1FD6A887-C539-4C07-9343-97D7F90B676A}"/>
              </a:ext>
            </a:extLst>
          </p:cNvPr>
          <p:cNvPicPr>
            <a:picLocks noChangeAspect="1"/>
          </p:cNvPicPr>
          <p:nvPr userDrawn="1"/>
        </p:nvPicPr>
        <p:blipFill>
          <a:blip r:embed="rId5"/>
          <a:stretch>
            <a:fillRect/>
          </a:stretch>
        </p:blipFill>
        <p:spPr>
          <a:xfrm>
            <a:off x="1486065" y="341862"/>
            <a:ext cx="2120425" cy="1054355"/>
          </a:xfrm>
          <a:prstGeom prst="rect">
            <a:avLst/>
          </a:prstGeom>
        </p:spPr>
      </p:pic>
    </p:spTree>
    <p:extLst>
      <p:ext uri="{BB962C8B-B14F-4D97-AF65-F5344CB8AC3E}">
        <p14:creationId xmlns:p14="http://schemas.microsoft.com/office/powerpoint/2010/main" val="3245051362"/>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45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1261024"/>
            <a:ext cx="12192000" cy="4192625"/>
          </a:xfrm>
          <a:prstGeom prst="rect">
            <a:avLst/>
          </a:prstGeom>
          <a:solidFill>
            <a:srgbClr val="F5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t>1</a:t>
            </a:r>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261024"/>
            <a:ext cx="11284405" cy="419262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5424C0"/>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91651"/>
            <a:ext cx="11445879" cy="419262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1"/>
          </a:solidFill>
          <a:ln w="12821" cap="flat">
            <a:noFill/>
            <a:prstDash val="solid"/>
            <a:miter/>
          </a:ln>
          <a:effectLst>
            <a:outerShdw blurRad="50800" dist="38100" dir="2700000" algn="tl" rotWithShape="0">
              <a:prstClr val="black">
                <a:alpha val="40000"/>
              </a:prstClr>
            </a:outerShdw>
          </a:effectLst>
        </p:spPr>
        <p:txBody>
          <a:bodyPr rtlCol="0" anchor="ctr"/>
          <a:lstStyle/>
          <a:p>
            <a:endParaRPr lang="en-US" sz="1351"/>
          </a:p>
        </p:txBody>
      </p:sp>
      <p:sp>
        <p:nvSpPr>
          <p:cNvPr id="2" name="Title 1"/>
          <p:cNvSpPr>
            <a:spLocks noGrp="1"/>
          </p:cNvSpPr>
          <p:nvPr>
            <p:ph type="ctrTitle"/>
          </p:nvPr>
        </p:nvSpPr>
        <p:spPr>
          <a:xfrm>
            <a:off x="1465023" y="1261024"/>
            <a:ext cx="9391664" cy="2449096"/>
          </a:xfrm>
        </p:spPr>
        <p:txBody>
          <a:bodyPr>
            <a:normAutofit/>
          </a:bodyPr>
          <a:lstStyle>
            <a:lvl1pPr algn="l">
              <a:defRPr sz="3600" b="1">
                <a:solidFill>
                  <a:srgbClr val="5424C0"/>
                </a:solidFill>
                <a:effectLst/>
              </a:defRPr>
            </a:lvl1pPr>
          </a:lstStyle>
          <a:p>
            <a:r>
              <a:rPr lang="en-US" dirty="0"/>
              <a:t>Click to edit Master title style</a:t>
            </a:r>
          </a:p>
        </p:txBody>
      </p:sp>
      <p:sp>
        <p:nvSpPr>
          <p:cNvPr id="3" name="Subtitle 2"/>
          <p:cNvSpPr>
            <a:spLocks noGrp="1"/>
          </p:cNvSpPr>
          <p:nvPr>
            <p:ph type="subTitle" idx="1"/>
          </p:nvPr>
        </p:nvSpPr>
        <p:spPr>
          <a:xfrm>
            <a:off x="1472577" y="3835302"/>
            <a:ext cx="7482739" cy="1528987"/>
          </a:xfrm>
        </p:spPr>
        <p:txBody>
          <a:bodyPr>
            <a:normAutofit/>
          </a:bodyPr>
          <a:lstStyle>
            <a:lvl1pPr marL="0" indent="0" algn="l">
              <a:buNone/>
              <a:defRPr sz="2400">
                <a:solidFill>
                  <a:srgbClr val="5424C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1536153"/>
            <a:ext cx="1848811" cy="803776"/>
          </a:xfrm>
          <a:prstGeom prst="rect">
            <a:avLst/>
          </a:prstGeom>
        </p:spPr>
      </p:pic>
      <p:pic>
        <p:nvPicPr>
          <p:cNvPr id="5" name="Picture 4">
            <a:extLst>
              <a:ext uri="{FF2B5EF4-FFF2-40B4-BE49-F238E27FC236}">
                <a16:creationId xmlns:a16="http://schemas.microsoft.com/office/drawing/2014/main" id="{2D2FFC78-EC94-4AA9-AAF9-AAF61EE77328}"/>
              </a:ext>
            </a:extLst>
          </p:cNvPr>
          <p:cNvPicPr>
            <a:picLocks noChangeAspect="1"/>
          </p:cNvPicPr>
          <p:nvPr userDrawn="1"/>
        </p:nvPicPr>
        <p:blipFill>
          <a:blip r:embed="rId5"/>
          <a:stretch>
            <a:fillRect/>
          </a:stretch>
        </p:blipFill>
        <p:spPr>
          <a:xfrm>
            <a:off x="1791205" y="1731920"/>
            <a:ext cx="1724025" cy="857250"/>
          </a:xfrm>
          <a:prstGeom prst="rect">
            <a:avLst/>
          </a:prstGeom>
        </p:spPr>
      </p:pic>
    </p:spTree>
    <p:extLst>
      <p:ext uri="{BB962C8B-B14F-4D97-AF65-F5344CB8AC3E}">
        <p14:creationId xmlns:p14="http://schemas.microsoft.com/office/powerpoint/2010/main" val="3135088966"/>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44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rgbClr val="AF9DCC">
              <a:alpha val="91000"/>
            </a:srgb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rgbClr val="AF9DCC"/>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©2023 AstraZeneca. All rights reserved. US-71649 Last Updated 6/23</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724914110"/>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43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7515A9C-C2E6-4FF1-A197-EF7DB66113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2023 AstraZeneca. All rights reserved. US-71649 Last Updated 6/23</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1011749267"/>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a:extLst>
              <a:ext uri="{FF2B5EF4-FFF2-40B4-BE49-F238E27FC236}">
                <a16:creationId xmlns:a16="http://schemas.microsoft.com/office/drawing/2014/main" id="{CD1EEE8F-44A0-4FBB-AF7F-54D67596E75B}"/>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8" name="TextBox 7">
            <a:extLst>
              <a:ext uri="{FF2B5EF4-FFF2-40B4-BE49-F238E27FC236}">
                <a16:creationId xmlns:a16="http://schemas.microsoft.com/office/drawing/2014/main" id="{336A14FE-C602-4244-A6B7-AFE2FCB596B8}"/>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2613120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42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50F9EDFE-E2B4-43F0-8D47-B0BA3380024F}"/>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3" name="Graphic 13">
            <a:extLst>
              <a:ext uri="{FF2B5EF4-FFF2-40B4-BE49-F238E27FC236}">
                <a16:creationId xmlns:a16="http://schemas.microsoft.com/office/drawing/2014/main" id="{926B7261-7C0C-409D-979A-CB6F748376DF}"/>
              </a:ext>
            </a:extLst>
          </p:cNvPr>
          <p:cNvSpPr/>
          <p:nvPr userDrawn="1"/>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801852">
              <a:alpha val="50196"/>
            </a:srgbClr>
          </a:solidFill>
          <a:ln w="12821" cap="flat">
            <a:noFill/>
            <a:prstDash val="solid"/>
            <a:miter/>
          </a:ln>
        </p:spPr>
        <p:txBody>
          <a:bodyPr rtlCol="0" anchor="ctr"/>
          <a:lstStyle/>
          <a:p>
            <a:endParaRPr lang="en-US" sz="1351">
              <a:solidFill>
                <a:schemeClr val="tx1">
                  <a:alpha val="53000"/>
                </a:schemeClr>
              </a:solidFill>
            </a:endParaRPr>
          </a:p>
        </p:txBody>
      </p:sp>
      <p:pic>
        <p:nvPicPr>
          <p:cNvPr id="11" name="Graphic 10">
            <a:extLst>
              <a:ext uri="{FF2B5EF4-FFF2-40B4-BE49-F238E27FC236}">
                <a16:creationId xmlns:a16="http://schemas.microsoft.com/office/drawing/2014/main" id="{07515A9C-C2E6-4FF1-A197-EF7DB66113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2023 AstraZeneca. All rights reserved. US-71649 Last Updated 6/23</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1795215246"/>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41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1406105"/>
            <a:ext cx="12192000" cy="354699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50F9EDFE-E2B4-43F0-8D47-B0BA3380024F}"/>
              </a:ext>
            </a:extLst>
          </p:cNvPr>
          <p:cNvSpPr/>
          <p:nvPr userDrawn="1"/>
        </p:nvSpPr>
        <p:spPr>
          <a:xfrm>
            <a:off x="-8621" y="1188911"/>
            <a:ext cx="11284405" cy="3546991"/>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3" name="Graphic 13">
            <a:extLst>
              <a:ext uri="{FF2B5EF4-FFF2-40B4-BE49-F238E27FC236}">
                <a16:creationId xmlns:a16="http://schemas.microsoft.com/office/drawing/2014/main" id="{926B7261-7C0C-409D-979A-CB6F748376DF}"/>
              </a:ext>
            </a:extLst>
          </p:cNvPr>
          <p:cNvSpPr/>
          <p:nvPr userDrawn="1"/>
        </p:nvSpPr>
        <p:spPr>
          <a:xfrm>
            <a:off x="268967" y="1319538"/>
            <a:ext cx="11445879" cy="3633560"/>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801852">
              <a:alpha val="50196"/>
            </a:srgbClr>
          </a:solidFill>
          <a:ln w="12821" cap="flat">
            <a:noFill/>
            <a:prstDash val="solid"/>
            <a:miter/>
          </a:ln>
        </p:spPr>
        <p:txBody>
          <a:bodyPr rtlCol="0" anchor="ctr"/>
          <a:lstStyle/>
          <a:p>
            <a:endParaRPr lang="en-US" sz="1351">
              <a:solidFill>
                <a:schemeClr val="tx1">
                  <a:alpha val="53000"/>
                </a:schemeClr>
              </a:solidFill>
            </a:endParaRPr>
          </a:p>
        </p:txBody>
      </p:sp>
      <p:pic>
        <p:nvPicPr>
          <p:cNvPr id="11" name="Graphic 10">
            <a:extLst>
              <a:ext uri="{FF2B5EF4-FFF2-40B4-BE49-F238E27FC236}">
                <a16:creationId xmlns:a16="http://schemas.microsoft.com/office/drawing/2014/main" id="{07515A9C-C2E6-4FF1-A197-EF7DB66113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2023 AstraZeneca. All rights reserved. US-71649 Last Updated 6/23</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45926" y="1565823"/>
            <a:ext cx="1848811" cy="803776"/>
          </a:xfrm>
          <a:prstGeom prst="rect">
            <a:avLst/>
          </a:prstGeom>
        </p:spPr>
      </p:pic>
    </p:spTree>
    <p:extLst>
      <p:ext uri="{BB962C8B-B14F-4D97-AF65-F5344CB8AC3E}">
        <p14:creationId xmlns:p14="http://schemas.microsoft.com/office/powerpoint/2010/main" val="638135189"/>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40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chemeClr val="accent1">
              <a:alpha val="91000"/>
            </a:scheme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chemeClr val="bg1"/>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©2023 AstraZeneca. All rights reserved. US-71649 Last Updated 6/23</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363725163"/>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39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ADC7D23-8A57-4F56-A194-43D0FA05911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2023 AstraZeneca. All rights reserved. US-71649 Last Updated 6/23</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42600013"/>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38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alpha val="34902"/>
            </a:srgbClr>
          </a:solidFill>
          <a:ln w="12821" cap="flat">
            <a:noFill/>
            <a:prstDash val="solid"/>
            <a:miter/>
          </a:ln>
        </p:spPr>
        <p:txBody>
          <a:bodyPr rtlCol="0" anchor="ctr"/>
          <a:lstStyle/>
          <a:p>
            <a:endParaRPr lang="en-US" sz="1351"/>
          </a:p>
        </p:txBody>
      </p:sp>
      <p:pic>
        <p:nvPicPr>
          <p:cNvPr id="12" name="Picture 11" descr="LYNPARZA_Tablets 150mg_RGB.eps">
            <a:extLst>
              <a:ext uri="{FF2B5EF4-FFF2-40B4-BE49-F238E27FC236}">
                <a16:creationId xmlns:a16="http://schemas.microsoft.com/office/drawing/2014/main" id="{1582B140-81A0-4D5D-BE8D-73623268845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1565721" y="412430"/>
            <a:ext cx="1848811" cy="821737"/>
          </a:xfrm>
          <a:prstGeom prst="rect">
            <a:avLst/>
          </a:prstGeom>
        </p:spPr>
      </p:pic>
      <p:pic>
        <p:nvPicPr>
          <p:cNvPr id="11" name="Graphic 10">
            <a:extLst>
              <a:ext uri="{FF2B5EF4-FFF2-40B4-BE49-F238E27FC236}">
                <a16:creationId xmlns:a16="http://schemas.microsoft.com/office/drawing/2014/main" id="{EADC7D23-8A57-4F56-A194-43D0FA05911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811" r="13139"/>
          <a:stretch/>
        </p:blipFill>
        <p:spPr>
          <a:xfrm>
            <a:off x="9782176" y="6082758"/>
            <a:ext cx="2409824" cy="687607"/>
          </a:xfrm>
          <a:prstGeom prst="rect">
            <a:avLst/>
          </a:prstGeom>
        </p:spPr>
      </p:pic>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2023 AstraZeneca. All rights reserved. US-71649 Last Updated 6/23</a:t>
            </a:r>
          </a:p>
        </p:txBody>
      </p:sp>
    </p:spTree>
    <p:extLst>
      <p:ext uri="{BB962C8B-B14F-4D97-AF65-F5344CB8AC3E}">
        <p14:creationId xmlns:p14="http://schemas.microsoft.com/office/powerpoint/2010/main" val="2634290110"/>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37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rgbClr val="FCC50B">
              <a:alpha val="91000"/>
            </a:srgb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rgbClr val="FCC50B"/>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©2023 AstraZeneca. All rights reserved. US-71649 Last Updated 6/23</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93417878"/>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with dark pictur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4314583A-B0E7-49A5-AD11-8866E6BB8A3E}"/>
              </a:ext>
            </a:extLst>
          </p:cNvPr>
          <p:cNvSpPr>
            <a:spLocks noGrp="1"/>
          </p:cNvSpPr>
          <p:nvPr>
            <p:ph type="pic" sz="quarter" idx="13"/>
          </p:nvPr>
        </p:nvSpPr>
        <p:spPr>
          <a:xfrm>
            <a:off x="1" y="0"/>
            <a:ext cx="12192000" cy="6858000"/>
          </a:xfrm>
          <a:solidFill>
            <a:schemeClr val="bg1">
              <a:lumMod val="95000"/>
            </a:schemeClr>
          </a:solidFill>
        </p:spPr>
        <p:txBody>
          <a:bodyPr anchor="b" anchorCtr="1">
            <a:noAutofit/>
          </a:bodyPr>
          <a:lstStyle/>
          <a:p>
            <a:r>
              <a:rPr lang="en-US" noProof="0" dirty="0"/>
              <a:t>Click icon to add picture</a:t>
            </a:r>
          </a:p>
        </p:txBody>
      </p:sp>
      <p:sp>
        <p:nvSpPr>
          <p:cNvPr id="2" name="Title 1"/>
          <p:cNvSpPr>
            <a:spLocks noGrp="1"/>
          </p:cNvSpPr>
          <p:nvPr>
            <p:ph type="ctrTitle"/>
          </p:nvPr>
        </p:nvSpPr>
        <p:spPr>
          <a:xfrm>
            <a:off x="850903" y="1384301"/>
            <a:ext cx="5477932" cy="2218267"/>
          </a:xfrm>
          <a:prstGeom prst="rect">
            <a:avLst/>
          </a:prstGeom>
        </p:spPr>
        <p:txBody>
          <a:bodyPr anchor="t" anchorCtr="0"/>
          <a:lstStyle>
            <a:lvl1pPr algn="l">
              <a:lnSpc>
                <a:spcPct val="100000"/>
              </a:lnSpc>
              <a:defRPr sz="48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850903" y="3602569"/>
            <a:ext cx="5477933" cy="1046771"/>
          </a:xfrm>
          <a:prstGeom prst="rect">
            <a:avLst/>
          </a:prstGeom>
        </p:spPr>
        <p:txBody>
          <a:bodyPr anchor="t" anchorCtr="0"/>
          <a:lstStyle>
            <a:lvl1pPr marL="0" indent="0" algn="l">
              <a:buNone/>
              <a:defRPr sz="1600" b="1">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noProof="0"/>
              <a:t>Click to edit Master subtitle style</a:t>
            </a:r>
          </a:p>
        </p:txBody>
      </p:sp>
    </p:spTree>
    <p:extLst>
      <p:ext uri="{BB962C8B-B14F-4D97-AF65-F5344CB8AC3E}">
        <p14:creationId xmlns:p14="http://schemas.microsoft.com/office/powerpoint/2010/main" val="2496099531"/>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extLst>
    <p:ext uri="{DCECCB84-F9BA-43D5-87BE-67443E8EF086}">
      <p15:sldGuideLst xmlns:p15="http://schemas.microsoft.com/office/powerpoint/2012/main">
        <p15:guide id="1" orient="horz" pos="55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C8A2DB1-9736-4261-8C7F-C4522612CAD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E4F6AAF0-20D6-4D5A-B74F-517768076464}"/>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4"/>
          </a:solidFill>
          <a:ln w="12821" cap="flat">
            <a:noFill/>
            <a:prstDash val="solid"/>
            <a:miter/>
          </a:ln>
        </p:spPr>
        <p:txBody>
          <a:bodyPr rtlCol="0" anchor="ctr"/>
          <a:lstStyle/>
          <a:p>
            <a:endParaRPr lang="en-US" sz="1351"/>
          </a:p>
        </p:txBody>
      </p:sp>
      <p:sp>
        <p:nvSpPr>
          <p:cNvPr id="11" name="Graphic 13">
            <a:extLst>
              <a:ext uri="{FF2B5EF4-FFF2-40B4-BE49-F238E27FC236}">
                <a16:creationId xmlns:a16="http://schemas.microsoft.com/office/drawing/2014/main" id="{252929D8-8E6C-4089-B3B0-DBF775EB5EAC}"/>
              </a:ext>
            </a:extLst>
          </p:cNvPr>
          <p:cNvSpPr/>
          <p:nvPr userDrawn="1"/>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i="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US-67278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1222456062"/>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E6F3305-1D15-4833-B7CE-0229DED62FC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F3FA37F2-E185-4A53-B817-E19D9B8C4EDA}"/>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chemeClr val="accent4">
              <a:alpha val="91000"/>
            </a:schemeClr>
          </a:solidFill>
          <a:ln w="12821" cap="flat">
            <a:noFill/>
            <a:prstDash val="solid"/>
            <a:miter/>
          </a:ln>
        </p:spPr>
        <p:txBody>
          <a:bodyPr rtlCol="0" anchor="ctr"/>
          <a:lstStyle/>
          <a:p>
            <a:endParaRPr lang="en-US" sz="1351"/>
          </a:p>
        </p:txBody>
      </p:sp>
      <p:sp>
        <p:nvSpPr>
          <p:cNvPr id="14" name="Graphic 13">
            <a:extLst>
              <a:ext uri="{FF2B5EF4-FFF2-40B4-BE49-F238E27FC236}">
                <a16:creationId xmlns:a16="http://schemas.microsoft.com/office/drawing/2014/main" id="{4E04DC95-2E6C-4F22-A41E-9C45383E0B42}"/>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chemeClr val="bg2"/>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US-67278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3227898707"/>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chemeClr val="bg2">
              <a:alpha val="91000"/>
            </a:scheme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chemeClr val="bg2"/>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US-67278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902713184"/>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FC0FA25D-6E0C-41DA-8423-64D058196DA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24" name="Rectangle 23">
            <a:extLst>
              <a:ext uri="{FF2B5EF4-FFF2-40B4-BE49-F238E27FC236}">
                <a16:creationId xmlns:a16="http://schemas.microsoft.com/office/drawing/2014/main" id="{6CBF7FF0-CBB4-4FD4-A422-FA562D129BDC}"/>
              </a:ext>
            </a:extLst>
          </p:cNvPr>
          <p:cNvSpPr/>
          <p:nvPr userDrawn="1"/>
        </p:nvSpPr>
        <p:spPr>
          <a:xfrm>
            <a:off x="0" y="-1"/>
            <a:ext cx="12192000" cy="57584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US-XXXXX Last Updated XXXX</a:t>
            </a:r>
          </a:p>
        </p:txBody>
      </p:sp>
      <p:sp>
        <p:nvSpPr>
          <p:cNvPr id="17" name="Graphic 13">
            <a:extLst>
              <a:ext uri="{FF2B5EF4-FFF2-40B4-BE49-F238E27FC236}">
                <a16:creationId xmlns:a16="http://schemas.microsoft.com/office/drawing/2014/main" id="{33E49045-112B-468B-9DDC-A08A5FE0AD49}"/>
              </a:ext>
            </a:extLst>
          </p:cNvPr>
          <p:cNvSpPr/>
          <p:nvPr userDrawn="1"/>
        </p:nvSpPr>
        <p:spPr>
          <a:xfrm>
            <a:off x="268967"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1"/>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1073" y="1465945"/>
            <a:ext cx="9372832" cy="2548975"/>
          </a:xfrm>
        </p:spPr>
        <p:txBody>
          <a:bodyPr>
            <a:normAutofit/>
          </a:bodyPr>
          <a:lstStyle>
            <a:lvl1pPr algn="l">
              <a:defRPr sz="3600" b="1">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1484224" y="4159049"/>
            <a:ext cx="8790077" cy="1518376"/>
          </a:xfrm>
        </p:spPr>
        <p:txBody>
          <a:bodyPr>
            <a:normAutofit/>
          </a:bodyPr>
          <a:lstStyle>
            <a:lvl1pPr marL="0" indent="0" algn="l">
              <a:buNone/>
              <a:defRPr sz="240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20" name="Picture 19" descr="LYNPARZA_Tablets 150mg_RGB.eps">
            <a:extLst>
              <a:ext uri="{FF2B5EF4-FFF2-40B4-BE49-F238E27FC236}">
                <a16:creationId xmlns:a16="http://schemas.microsoft.com/office/drawing/2014/main" id="{96240686-3CC0-4510-B4D1-E7093FF788B2}"/>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4" y="418247"/>
            <a:ext cx="1848811" cy="779608"/>
          </a:xfrm>
          <a:prstGeom prst="rect">
            <a:avLst/>
          </a:prstGeom>
        </p:spPr>
      </p:pic>
    </p:spTree>
    <p:extLst>
      <p:ext uri="{BB962C8B-B14F-4D97-AF65-F5344CB8AC3E}">
        <p14:creationId xmlns:p14="http://schemas.microsoft.com/office/powerpoint/2010/main" val="401888854"/>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a:extLst>
              <a:ext uri="{FF2B5EF4-FFF2-40B4-BE49-F238E27FC236}">
                <a16:creationId xmlns:a16="http://schemas.microsoft.com/office/drawing/2014/main" id="{031D1D40-7C23-4915-9232-B85009028C57}"/>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8" name="TextBox 7">
            <a:extLst>
              <a:ext uri="{FF2B5EF4-FFF2-40B4-BE49-F238E27FC236}">
                <a16:creationId xmlns:a16="http://schemas.microsoft.com/office/drawing/2014/main" id="{8EC69298-A419-4D8B-A4AA-AA69F5C481A6}"/>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8075102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a:extLst>
              <a:ext uri="{FF2B5EF4-FFF2-40B4-BE49-F238E27FC236}">
                <a16:creationId xmlns:a16="http://schemas.microsoft.com/office/drawing/2014/main" id="{7968DCA5-A186-4547-84E8-65CB34A215EC}"/>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8" name="TextBox 7">
            <a:extLst>
              <a:ext uri="{FF2B5EF4-FFF2-40B4-BE49-F238E27FC236}">
                <a16:creationId xmlns:a16="http://schemas.microsoft.com/office/drawing/2014/main" id="{1A580BC7-9368-477A-A717-C3647E529788}"/>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41286084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a:extLst>
              <a:ext uri="{FF2B5EF4-FFF2-40B4-BE49-F238E27FC236}">
                <a16:creationId xmlns:a16="http://schemas.microsoft.com/office/drawing/2014/main" id="{CD1EEE8F-44A0-4FBB-AF7F-54D67596E75B}"/>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8" name="TextBox 7">
            <a:extLst>
              <a:ext uri="{FF2B5EF4-FFF2-40B4-BE49-F238E27FC236}">
                <a16:creationId xmlns:a16="http://schemas.microsoft.com/office/drawing/2014/main" id="{336A14FE-C602-4244-A6B7-AFE2FCB596B8}"/>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9847826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FC0FA25D-6E0C-41DA-8423-64D058196DA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24" name="Rectangle 23">
            <a:extLst>
              <a:ext uri="{FF2B5EF4-FFF2-40B4-BE49-F238E27FC236}">
                <a16:creationId xmlns:a16="http://schemas.microsoft.com/office/drawing/2014/main" id="{6CBF7FF0-CBB4-4FD4-A422-FA562D129BDC}"/>
              </a:ext>
            </a:extLst>
          </p:cNvPr>
          <p:cNvSpPr/>
          <p:nvPr userDrawn="1"/>
        </p:nvSpPr>
        <p:spPr>
          <a:xfrm>
            <a:off x="0" y="-1"/>
            <a:ext cx="12192000" cy="57584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US-67278 Last Updated XXXX</a:t>
            </a:r>
          </a:p>
        </p:txBody>
      </p:sp>
      <p:sp>
        <p:nvSpPr>
          <p:cNvPr id="17" name="Graphic 13">
            <a:extLst>
              <a:ext uri="{FF2B5EF4-FFF2-40B4-BE49-F238E27FC236}">
                <a16:creationId xmlns:a16="http://schemas.microsoft.com/office/drawing/2014/main" id="{33E49045-112B-468B-9DDC-A08A5FE0AD49}"/>
              </a:ext>
            </a:extLst>
          </p:cNvPr>
          <p:cNvSpPr/>
          <p:nvPr userDrawn="1"/>
        </p:nvSpPr>
        <p:spPr>
          <a:xfrm>
            <a:off x="268967"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1"/>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1073" y="1465945"/>
            <a:ext cx="9372832" cy="2548975"/>
          </a:xfrm>
        </p:spPr>
        <p:txBody>
          <a:bodyPr>
            <a:normAutofit/>
          </a:bodyPr>
          <a:lstStyle>
            <a:lvl1pPr algn="l">
              <a:defRPr sz="3600" b="1">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1484224" y="4159049"/>
            <a:ext cx="8790077" cy="1518376"/>
          </a:xfrm>
        </p:spPr>
        <p:txBody>
          <a:bodyPr>
            <a:normAutofit/>
          </a:bodyPr>
          <a:lstStyle>
            <a:lvl1pPr marL="0" indent="0" algn="l">
              <a:buNone/>
              <a:defRPr sz="240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20" name="Picture 19" descr="LYNPARZA_Tablets 150mg_RGB.eps">
            <a:extLst>
              <a:ext uri="{FF2B5EF4-FFF2-40B4-BE49-F238E27FC236}">
                <a16:creationId xmlns:a16="http://schemas.microsoft.com/office/drawing/2014/main" id="{96240686-3CC0-4510-B4D1-E7093FF788B2}"/>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4" y="418247"/>
            <a:ext cx="1848811" cy="779608"/>
          </a:xfrm>
          <a:prstGeom prst="rect">
            <a:avLst/>
          </a:prstGeom>
        </p:spPr>
      </p:pic>
    </p:spTree>
    <p:extLst>
      <p:ext uri="{BB962C8B-B14F-4D97-AF65-F5344CB8AC3E}">
        <p14:creationId xmlns:p14="http://schemas.microsoft.com/office/powerpoint/2010/main" val="1845997704"/>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ADC7D23-8A57-4F56-A194-43D0FA05911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2"/>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US-67278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2314960832"/>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3676A1C4-9204-49E7-85DA-ABA4397C96DF}"/>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1" name="TextBox 10">
            <a:extLst>
              <a:ext uri="{FF2B5EF4-FFF2-40B4-BE49-F238E27FC236}">
                <a16:creationId xmlns:a16="http://schemas.microsoft.com/office/drawing/2014/main" id="{F9A989DA-FE6C-4F30-9A90-6BF7A2FD8881}"/>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8211888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0" name="Graphic 12">
            <a:extLst>
              <a:ext uri="{FF2B5EF4-FFF2-40B4-BE49-F238E27FC236}">
                <a16:creationId xmlns:a16="http://schemas.microsoft.com/office/drawing/2014/main" id="{AE921252-C7BF-4491-AC94-DAE14D177126}"/>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1" name="Graphic 12">
            <a:extLst>
              <a:ext uri="{FF2B5EF4-FFF2-40B4-BE49-F238E27FC236}">
                <a16:creationId xmlns:a16="http://schemas.microsoft.com/office/drawing/2014/main" id="{4CD5D533-1AD0-4275-8B6D-08C8213DFA47}"/>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8" name="Graphic 7">
            <a:extLst>
              <a:ext uri="{FF2B5EF4-FFF2-40B4-BE49-F238E27FC236}">
                <a16:creationId xmlns:a16="http://schemas.microsoft.com/office/drawing/2014/main" id="{77D22B65-10AF-4448-9EB8-66E552365E49}"/>
              </a:ext>
            </a:extLst>
          </p:cNvPr>
          <p:cNvSpPr/>
          <p:nvPr userDrawn="1"/>
        </p:nvSpPr>
        <p:spPr>
          <a:xfrm>
            <a:off x="10414003" y="-10215"/>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bg2">
              <a:alpha val="90000"/>
            </a:schemeClr>
          </a:solidFill>
          <a:ln w="9525"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 name="Group 3">
            <a:extLst>
              <a:ext uri="{FF2B5EF4-FFF2-40B4-BE49-F238E27FC236}">
                <a16:creationId xmlns:a16="http://schemas.microsoft.com/office/drawing/2014/main" id="{5FB16867-CB47-4050-A1FB-BCC31A45957A}"/>
              </a:ext>
            </a:extLst>
          </p:cNvPr>
          <p:cNvGrpSpPr/>
          <p:nvPr userDrawn="1"/>
        </p:nvGrpSpPr>
        <p:grpSpPr>
          <a:xfrm>
            <a:off x="10770538" y="107919"/>
            <a:ext cx="1275417" cy="469940"/>
            <a:chOff x="10770536" y="107917"/>
            <a:chExt cx="1275417" cy="469940"/>
          </a:xfrm>
        </p:grpSpPr>
        <p:pic>
          <p:nvPicPr>
            <p:cNvPr id="9" name="Picture 8">
              <a:extLst>
                <a:ext uri="{FF2B5EF4-FFF2-40B4-BE49-F238E27FC236}">
                  <a16:creationId xmlns:a16="http://schemas.microsoft.com/office/drawing/2014/main" id="{E08DF6E7-2CBC-460A-A7E9-BE6972A3E9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70536" y="107945"/>
              <a:ext cx="1275417" cy="469912"/>
            </a:xfrm>
            <a:prstGeom prst="rect">
              <a:avLst/>
            </a:prstGeom>
          </p:spPr>
        </p:pic>
        <p:pic>
          <p:nvPicPr>
            <p:cNvPr id="12" name="Picture 11" descr="LYNPARZA_Tablets 150mg_ALT.eps">
              <a:extLst>
                <a:ext uri="{FF2B5EF4-FFF2-40B4-BE49-F238E27FC236}">
                  <a16:creationId xmlns:a16="http://schemas.microsoft.com/office/drawing/2014/main" id="{F795FBF8-EBA3-415D-835C-B2F5C8103B28}"/>
                </a:ext>
              </a:extLst>
            </p:cNvPr>
            <p:cNvPicPr>
              <a:picLocks/>
            </p:cNvPicPr>
            <p:nvPr userDrawn="1"/>
          </p:nvPicPr>
          <p:blipFill rotWithShape="1">
            <a:blip r:embed="rId3" cstate="email">
              <a:extLst>
                <a:ext uri="{28A0092B-C50C-407E-A947-70E740481C1C}">
                  <a14:useLocalDpi xmlns:a14="http://schemas.microsoft.com/office/drawing/2010/main"/>
                </a:ext>
              </a:extLst>
            </a:blip>
            <a:srcRect l="-1" r="87121" b="41537"/>
            <a:stretch/>
          </p:blipFill>
          <p:spPr>
            <a:xfrm>
              <a:off x="10795871" y="107917"/>
              <a:ext cx="172168" cy="339758"/>
            </a:xfrm>
            <a:prstGeom prst="parallelogram">
              <a:avLst>
                <a:gd name="adj" fmla="val 8402"/>
              </a:avLst>
            </a:prstGeom>
          </p:spPr>
        </p:pic>
      </p:grpSp>
      <p:sp>
        <p:nvSpPr>
          <p:cNvPr id="13" name="Text Placeholder 9">
            <a:extLst>
              <a:ext uri="{FF2B5EF4-FFF2-40B4-BE49-F238E27FC236}">
                <a16:creationId xmlns:a16="http://schemas.microsoft.com/office/drawing/2014/main" id="{156C91E5-C2C1-4BBC-AB62-8A915E0856BC}"/>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4" name="TextBox 13">
            <a:extLst>
              <a:ext uri="{FF2B5EF4-FFF2-40B4-BE49-F238E27FC236}">
                <a16:creationId xmlns:a16="http://schemas.microsoft.com/office/drawing/2014/main" id="{77D36FE3-8BC4-4105-96A8-6E2A02E8BE2E}"/>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0902106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Graphic 12">
            <a:extLst>
              <a:ext uri="{FF2B5EF4-FFF2-40B4-BE49-F238E27FC236}">
                <a16:creationId xmlns:a16="http://schemas.microsoft.com/office/drawing/2014/main" id="{478FDF49-9307-41C1-99B6-693EA1DF999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0" name="Graphic 12">
            <a:extLst>
              <a:ext uri="{FF2B5EF4-FFF2-40B4-BE49-F238E27FC236}">
                <a16:creationId xmlns:a16="http://schemas.microsoft.com/office/drawing/2014/main" id="{899971D2-1653-4CA7-BDD6-4CB87A30F70E}"/>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Graphic 7">
            <a:extLst>
              <a:ext uri="{FF2B5EF4-FFF2-40B4-BE49-F238E27FC236}">
                <a16:creationId xmlns:a16="http://schemas.microsoft.com/office/drawing/2014/main" id="{77D22B65-10AF-4448-9EB8-66E552365E49}"/>
              </a:ext>
            </a:extLst>
          </p:cNvPr>
          <p:cNvSpPr/>
          <p:nvPr userDrawn="1"/>
        </p:nvSpPr>
        <p:spPr>
          <a:xfrm>
            <a:off x="10414003" y="-10215"/>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bg2">
              <a:alpha val="90000"/>
            </a:schemeClr>
          </a:solidFill>
          <a:ln w="9525" cap="flat">
            <a:noFill/>
            <a:prstDash val="solid"/>
            <a:miter/>
          </a:ln>
        </p:spPr>
        <p:txBody>
          <a:bodyPr rtlCol="0" anchor="ctr"/>
          <a:lstStyle/>
          <a:p>
            <a:endParaRPr lang="en-US" sz="1351"/>
          </a:p>
        </p:txBody>
      </p:sp>
      <p:pic>
        <p:nvPicPr>
          <p:cNvPr id="7" name="Picture 6">
            <a:extLst>
              <a:ext uri="{FF2B5EF4-FFF2-40B4-BE49-F238E27FC236}">
                <a16:creationId xmlns:a16="http://schemas.microsoft.com/office/drawing/2014/main" id="{807AF23D-BD73-41A0-890A-AAEAB24A9D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9978" y="135327"/>
            <a:ext cx="1274351" cy="444622"/>
          </a:xfrm>
          <a:prstGeom prst="rect">
            <a:avLst/>
          </a:prstGeom>
        </p:spPr>
      </p:pic>
      <p:sp>
        <p:nvSpPr>
          <p:cNvPr id="11" name="Text Placeholder 9">
            <a:extLst>
              <a:ext uri="{FF2B5EF4-FFF2-40B4-BE49-F238E27FC236}">
                <a16:creationId xmlns:a16="http://schemas.microsoft.com/office/drawing/2014/main" id="{095E3B9E-984A-4A56-AB55-3108576D7F6A}"/>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2" name="TextBox 11">
            <a:extLst>
              <a:ext uri="{FF2B5EF4-FFF2-40B4-BE49-F238E27FC236}">
                <a16:creationId xmlns:a16="http://schemas.microsoft.com/office/drawing/2014/main" id="{A3B45438-7039-48CA-9443-F5EF5A0DFB76}"/>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3714954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9" name="Graphic 12">
            <a:extLst>
              <a:ext uri="{FF2B5EF4-FFF2-40B4-BE49-F238E27FC236}">
                <a16:creationId xmlns:a16="http://schemas.microsoft.com/office/drawing/2014/main" id="{478FDF49-9307-41C1-99B6-693EA1DF999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0" name="Graphic 12">
            <a:extLst>
              <a:ext uri="{FF2B5EF4-FFF2-40B4-BE49-F238E27FC236}">
                <a16:creationId xmlns:a16="http://schemas.microsoft.com/office/drawing/2014/main" id="{899971D2-1653-4CA7-BDD6-4CB87A30F70E}"/>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Graphic 7">
            <a:extLst>
              <a:ext uri="{FF2B5EF4-FFF2-40B4-BE49-F238E27FC236}">
                <a16:creationId xmlns:a16="http://schemas.microsoft.com/office/drawing/2014/main" id="{77D22B65-10AF-4448-9EB8-66E552365E49}"/>
              </a:ext>
            </a:extLst>
          </p:cNvPr>
          <p:cNvSpPr/>
          <p:nvPr userDrawn="1"/>
        </p:nvSpPr>
        <p:spPr>
          <a:xfrm>
            <a:off x="10414003" y="-10215"/>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tx2">
              <a:lumMod val="50000"/>
              <a:alpha val="90000"/>
            </a:schemeClr>
          </a:solidFill>
          <a:ln w="9525" cap="flat">
            <a:noFill/>
            <a:prstDash val="solid"/>
            <a:miter/>
          </a:ln>
        </p:spPr>
        <p:txBody>
          <a:bodyPr rtlCol="0" anchor="ctr"/>
          <a:lstStyle/>
          <a:p>
            <a:endParaRPr lang="en-US" sz="1351"/>
          </a:p>
        </p:txBody>
      </p:sp>
      <p:pic>
        <p:nvPicPr>
          <p:cNvPr id="12" name="Picture 11">
            <a:extLst>
              <a:ext uri="{FF2B5EF4-FFF2-40B4-BE49-F238E27FC236}">
                <a16:creationId xmlns:a16="http://schemas.microsoft.com/office/drawing/2014/main" id="{EF331914-1A93-41CA-BCEC-646FD6D903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0451" y="154378"/>
            <a:ext cx="1307932" cy="417124"/>
          </a:xfrm>
          <a:prstGeom prst="rect">
            <a:avLst/>
          </a:prstGeom>
        </p:spPr>
      </p:pic>
      <p:sp>
        <p:nvSpPr>
          <p:cNvPr id="11" name="Text Placeholder 9">
            <a:extLst>
              <a:ext uri="{FF2B5EF4-FFF2-40B4-BE49-F238E27FC236}">
                <a16:creationId xmlns:a16="http://schemas.microsoft.com/office/drawing/2014/main" id="{CA5D8223-9414-447C-85DD-700E34F8BDE0}"/>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3" name="TextBox 12">
            <a:extLst>
              <a:ext uri="{FF2B5EF4-FFF2-40B4-BE49-F238E27FC236}">
                <a16:creationId xmlns:a16="http://schemas.microsoft.com/office/drawing/2014/main" id="{779C9724-23A4-435D-94DB-5627F12A003F}"/>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5339820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9" name="Graphic 12">
            <a:extLst>
              <a:ext uri="{FF2B5EF4-FFF2-40B4-BE49-F238E27FC236}">
                <a16:creationId xmlns:a16="http://schemas.microsoft.com/office/drawing/2014/main" id="{478FDF49-9307-41C1-99B6-693EA1DF999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0" name="Graphic 12">
            <a:extLst>
              <a:ext uri="{FF2B5EF4-FFF2-40B4-BE49-F238E27FC236}">
                <a16:creationId xmlns:a16="http://schemas.microsoft.com/office/drawing/2014/main" id="{899971D2-1653-4CA7-BDD6-4CB87A30F70E}"/>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a:xfrm>
            <a:off x="495301" y="0"/>
            <a:ext cx="10333451" cy="1143000"/>
          </a:xfrm>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Graphic 7">
            <a:extLst>
              <a:ext uri="{FF2B5EF4-FFF2-40B4-BE49-F238E27FC236}">
                <a16:creationId xmlns:a16="http://schemas.microsoft.com/office/drawing/2014/main" id="{749BAF11-07DA-4B81-8348-B1453B51E905}"/>
              </a:ext>
            </a:extLst>
          </p:cNvPr>
          <p:cNvSpPr/>
          <p:nvPr userDrawn="1"/>
        </p:nvSpPr>
        <p:spPr>
          <a:xfrm>
            <a:off x="10508177" y="324238"/>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tx2">
              <a:lumMod val="50000"/>
              <a:alpha val="90000"/>
            </a:schemeClr>
          </a:solidFill>
          <a:ln w="38100" cap="flat">
            <a:solidFill>
              <a:schemeClr val="bg2"/>
            </a:solidFill>
            <a:prstDash val="solid"/>
            <a:miter/>
          </a:ln>
        </p:spPr>
        <p:txBody>
          <a:bodyPr rtlCol="0" anchor="ctr"/>
          <a:lstStyle/>
          <a:p>
            <a:endParaRPr lang="en-US" sz="1351"/>
          </a:p>
        </p:txBody>
      </p:sp>
      <p:pic>
        <p:nvPicPr>
          <p:cNvPr id="14" name="Picture 13">
            <a:extLst>
              <a:ext uri="{FF2B5EF4-FFF2-40B4-BE49-F238E27FC236}">
                <a16:creationId xmlns:a16="http://schemas.microsoft.com/office/drawing/2014/main" id="{E8A7B948-8384-4C02-931D-E4EC5A7185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00503" y="470830"/>
            <a:ext cx="1307932" cy="417124"/>
          </a:xfrm>
          <a:prstGeom prst="rect">
            <a:avLst/>
          </a:prstGeom>
        </p:spPr>
      </p:pic>
      <p:sp>
        <p:nvSpPr>
          <p:cNvPr id="11" name="Text Placeholder 9">
            <a:extLst>
              <a:ext uri="{FF2B5EF4-FFF2-40B4-BE49-F238E27FC236}">
                <a16:creationId xmlns:a16="http://schemas.microsoft.com/office/drawing/2014/main" id="{D0FAD3BB-0FB6-4519-AEE4-2C5FC438CCA1}"/>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3" name="TextBox 12">
            <a:extLst>
              <a:ext uri="{FF2B5EF4-FFF2-40B4-BE49-F238E27FC236}">
                <a16:creationId xmlns:a16="http://schemas.microsoft.com/office/drawing/2014/main" id="{AD7680CF-231F-459D-936E-2B549EAA0C0A}"/>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804775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ADC7D23-8A57-4F56-A194-43D0FA05911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bg2"/>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US-XXXXX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3882895647"/>
      </p:ext>
    </p:extLst>
  </p:cSld>
  <p:clrMapOvr>
    <a:masterClrMapping/>
  </p:clrMapOvr>
  <p:extLst>
    <p:ext uri="{DCECCB84-F9BA-43D5-87BE-67443E8EF086}">
      <p15:sldGuideLst xmlns:p15="http://schemas.microsoft.com/office/powerpoint/2012/main">
        <p15:guide id="2" pos="224"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9" name="Graphic 12">
            <a:extLst>
              <a:ext uri="{FF2B5EF4-FFF2-40B4-BE49-F238E27FC236}">
                <a16:creationId xmlns:a16="http://schemas.microsoft.com/office/drawing/2014/main" id="{478FDF49-9307-41C1-99B6-693EA1DF999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10" name="Graphic 12">
            <a:extLst>
              <a:ext uri="{FF2B5EF4-FFF2-40B4-BE49-F238E27FC236}">
                <a16:creationId xmlns:a16="http://schemas.microsoft.com/office/drawing/2014/main" id="{899971D2-1653-4CA7-BDD6-4CB87A30F70E}"/>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Graphic 7">
            <a:extLst>
              <a:ext uri="{FF2B5EF4-FFF2-40B4-BE49-F238E27FC236}">
                <a16:creationId xmlns:a16="http://schemas.microsoft.com/office/drawing/2014/main" id="{A8AA46C2-5BF3-426D-A07C-BD9D87EEF9BB}"/>
              </a:ext>
            </a:extLst>
          </p:cNvPr>
          <p:cNvSpPr/>
          <p:nvPr userDrawn="1"/>
        </p:nvSpPr>
        <p:spPr>
          <a:xfrm>
            <a:off x="10508177" y="324238"/>
            <a:ext cx="2245703" cy="735707"/>
          </a:xfrm>
          <a:custGeom>
            <a:avLst/>
            <a:gdLst>
              <a:gd name="connsiteX0" fmla="*/ 1421511 w 1540097"/>
              <a:gd name="connsiteY0" fmla="*/ 465773 h 465772"/>
              <a:gd name="connsiteX1" fmla="*/ 0 w 1540097"/>
              <a:gd name="connsiteY1" fmla="*/ 465773 h 465772"/>
              <a:gd name="connsiteX2" fmla="*/ 118682 w 1540097"/>
              <a:gd name="connsiteY2" fmla="*/ 0 h 465772"/>
              <a:gd name="connsiteX3" fmla="*/ 1540097 w 1540097"/>
              <a:gd name="connsiteY3" fmla="*/ 0 h 465772"/>
              <a:gd name="connsiteX4" fmla="*/ 1421511 w 1540097"/>
              <a:gd name="connsiteY4" fmla="*/ 465773 h 46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97" h="465772">
                <a:moveTo>
                  <a:pt x="1421511" y="465773"/>
                </a:moveTo>
                <a:lnTo>
                  <a:pt x="0" y="465773"/>
                </a:lnTo>
                <a:lnTo>
                  <a:pt x="118682" y="0"/>
                </a:lnTo>
                <a:lnTo>
                  <a:pt x="1540097" y="0"/>
                </a:lnTo>
                <a:lnTo>
                  <a:pt x="1421511" y="465773"/>
                </a:lnTo>
                <a:close/>
              </a:path>
            </a:pathLst>
          </a:custGeom>
          <a:solidFill>
            <a:schemeClr val="bg2">
              <a:alpha val="90000"/>
            </a:schemeClr>
          </a:solidFill>
          <a:ln w="38100" cap="flat">
            <a:solidFill>
              <a:schemeClr val="tx2"/>
            </a:solidFill>
            <a:prstDash val="solid"/>
            <a:miter/>
          </a:ln>
        </p:spPr>
        <p:txBody>
          <a:bodyPr rtlCol="0" anchor="ctr"/>
          <a:lstStyle/>
          <a:p>
            <a:endParaRPr lang="en-US" sz="1351"/>
          </a:p>
        </p:txBody>
      </p:sp>
      <p:pic>
        <p:nvPicPr>
          <p:cNvPr id="13" name="Picture 12">
            <a:extLst>
              <a:ext uri="{FF2B5EF4-FFF2-40B4-BE49-F238E27FC236}">
                <a16:creationId xmlns:a16="http://schemas.microsoft.com/office/drawing/2014/main" id="{6C44AF5C-C350-45BA-ABFC-1794643774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651" y="457080"/>
            <a:ext cx="1274351" cy="444622"/>
          </a:xfrm>
          <a:prstGeom prst="rect">
            <a:avLst/>
          </a:prstGeom>
        </p:spPr>
      </p:pic>
      <p:sp>
        <p:nvSpPr>
          <p:cNvPr id="12" name="Text Placeholder 9">
            <a:extLst>
              <a:ext uri="{FF2B5EF4-FFF2-40B4-BE49-F238E27FC236}">
                <a16:creationId xmlns:a16="http://schemas.microsoft.com/office/drawing/2014/main" id="{99B4D0C3-074F-42A6-8B7A-AD5B7D6F74C5}"/>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4" name="TextBox 13">
            <a:extLst>
              <a:ext uri="{FF2B5EF4-FFF2-40B4-BE49-F238E27FC236}">
                <a16:creationId xmlns:a16="http://schemas.microsoft.com/office/drawing/2014/main" id="{C2A7391D-B93A-4A56-A24A-1B45C082DBD2}"/>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1820794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6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AF9DCC"/>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a:t>
            </a:r>
            <a:r>
              <a:rPr lang="en-US" sz="800" dirty="0">
                <a:solidFill>
                  <a:srgbClr val="FE22F4"/>
                </a:solidFill>
              </a:rPr>
              <a:t>US-67278 Last Updated xx/21</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773863222"/>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15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AF9DCC"/>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6">
              <a:alpha val="91000"/>
            </a:scheme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153304947"/>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17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8E0F52A-9285-4386-993D-B3A16C2B1F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1261024"/>
            <a:ext cx="12192000" cy="41926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261024"/>
            <a:ext cx="11284405" cy="419262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AF9DCC"/>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91651"/>
            <a:ext cx="11445879" cy="419262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6">
              <a:alpha val="91000"/>
            </a:scheme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2610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38353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1536153"/>
            <a:ext cx="1848811" cy="803776"/>
          </a:xfrm>
          <a:prstGeom prst="rect">
            <a:avLst/>
          </a:prstGeom>
        </p:spPr>
      </p:pic>
    </p:spTree>
    <p:extLst>
      <p:ext uri="{BB962C8B-B14F-4D97-AF65-F5344CB8AC3E}">
        <p14:creationId xmlns:p14="http://schemas.microsoft.com/office/powerpoint/2010/main" val="3428458867"/>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10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rgbClr val="AF9DCC">
              <a:alpha val="91000"/>
            </a:srgb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rgbClr val="AF9DCC"/>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1549294773"/>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urple_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746F086-BF49-480B-9016-9F645609ECA3}"/>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AF9DCC"/>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a:extLst>
              <a:ext uri="{FF2B5EF4-FFF2-40B4-BE49-F238E27FC236}">
                <a16:creationId xmlns:a16="http://schemas.microsoft.com/office/drawing/2014/main" id="{049CF30D-8AFB-44B9-9687-20E2292033A1}"/>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2275408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Purple_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746F086-BF49-480B-9016-9F645609ECA3}"/>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670FD4"/>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1"/>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a:extLst>
              <a:ext uri="{FF2B5EF4-FFF2-40B4-BE49-F238E27FC236}">
                <a16:creationId xmlns:a16="http://schemas.microsoft.com/office/drawing/2014/main" id="{074C0C0D-6A8D-4037-86DD-314771264FAC}"/>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3583737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urple_Title Only">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746F086-BF49-480B-9016-9F645609ECA3}"/>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AF9DCC"/>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11" name="TextBox 10">
            <a:extLst>
              <a:ext uri="{FF2B5EF4-FFF2-40B4-BE49-F238E27FC236}">
                <a16:creationId xmlns:a16="http://schemas.microsoft.com/office/drawing/2014/main" id="{7A1D8FA1-82ED-41A7-89D8-192A99FB5280}"/>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2002376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11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7515A9C-C2E6-4FF1-A197-EF7DB66113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2189407591"/>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50F9EDFE-E2B4-43F0-8D47-B0BA3380024F}"/>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3" name="Graphic 13">
            <a:extLst>
              <a:ext uri="{FF2B5EF4-FFF2-40B4-BE49-F238E27FC236}">
                <a16:creationId xmlns:a16="http://schemas.microsoft.com/office/drawing/2014/main" id="{926B7261-7C0C-409D-979A-CB6F748376DF}"/>
              </a:ext>
            </a:extLst>
          </p:cNvPr>
          <p:cNvSpPr/>
          <p:nvPr userDrawn="1"/>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801852">
              <a:alpha val="50196"/>
            </a:srgbClr>
          </a:solidFill>
          <a:ln w="12821" cap="flat">
            <a:noFill/>
            <a:prstDash val="solid"/>
            <a:miter/>
          </a:ln>
        </p:spPr>
        <p:txBody>
          <a:bodyPr rtlCol="0" anchor="ctr"/>
          <a:lstStyle/>
          <a:p>
            <a:endParaRPr lang="en-US" sz="1351">
              <a:solidFill>
                <a:schemeClr val="tx1">
                  <a:alpha val="53000"/>
                </a:schemeClr>
              </a:solidFill>
            </a:endParaRPr>
          </a:p>
        </p:txBody>
      </p:sp>
      <p:pic>
        <p:nvPicPr>
          <p:cNvPr id="11" name="Graphic 10">
            <a:extLst>
              <a:ext uri="{FF2B5EF4-FFF2-40B4-BE49-F238E27FC236}">
                <a16:creationId xmlns:a16="http://schemas.microsoft.com/office/drawing/2014/main" id="{07515A9C-C2E6-4FF1-A197-EF7DB66113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3631806570"/>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bg2"/>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3676A1C4-9204-49E7-85DA-ABA4397C96DF}"/>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1" name="TextBox 10">
            <a:extLst>
              <a:ext uri="{FF2B5EF4-FFF2-40B4-BE49-F238E27FC236}">
                <a16:creationId xmlns:a16="http://schemas.microsoft.com/office/drawing/2014/main" id="{F9A989DA-FE6C-4F30-9A90-6BF7A2FD8881}"/>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40470020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18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1406105"/>
            <a:ext cx="12192000" cy="354699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Graphic 13">
            <a:extLst>
              <a:ext uri="{FF2B5EF4-FFF2-40B4-BE49-F238E27FC236}">
                <a16:creationId xmlns:a16="http://schemas.microsoft.com/office/drawing/2014/main" id="{50F9EDFE-E2B4-43F0-8D47-B0BA3380024F}"/>
              </a:ext>
            </a:extLst>
          </p:cNvPr>
          <p:cNvSpPr/>
          <p:nvPr userDrawn="1"/>
        </p:nvSpPr>
        <p:spPr>
          <a:xfrm>
            <a:off x="-8621" y="1188911"/>
            <a:ext cx="11284405" cy="3546991"/>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3" name="Graphic 13">
            <a:extLst>
              <a:ext uri="{FF2B5EF4-FFF2-40B4-BE49-F238E27FC236}">
                <a16:creationId xmlns:a16="http://schemas.microsoft.com/office/drawing/2014/main" id="{926B7261-7C0C-409D-979A-CB6F748376DF}"/>
              </a:ext>
            </a:extLst>
          </p:cNvPr>
          <p:cNvSpPr/>
          <p:nvPr userDrawn="1"/>
        </p:nvSpPr>
        <p:spPr>
          <a:xfrm>
            <a:off x="268967" y="1319538"/>
            <a:ext cx="11445879" cy="3633560"/>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801852">
              <a:alpha val="50196"/>
            </a:srgbClr>
          </a:solidFill>
          <a:ln w="12821" cap="flat">
            <a:noFill/>
            <a:prstDash val="solid"/>
            <a:miter/>
          </a:ln>
        </p:spPr>
        <p:txBody>
          <a:bodyPr rtlCol="0" anchor="ctr"/>
          <a:lstStyle/>
          <a:p>
            <a:endParaRPr lang="en-US" sz="1351">
              <a:solidFill>
                <a:schemeClr val="tx1">
                  <a:alpha val="53000"/>
                </a:schemeClr>
              </a:solidFill>
            </a:endParaRPr>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2022 AstraZeneca. All rights reserved. US-57228 Last Updated 3/22</a:t>
            </a:r>
          </a:p>
        </p:txBody>
      </p:sp>
    </p:spTree>
    <p:extLst>
      <p:ext uri="{BB962C8B-B14F-4D97-AF65-F5344CB8AC3E}">
        <p14:creationId xmlns:p14="http://schemas.microsoft.com/office/powerpoint/2010/main" val="1702870678"/>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13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chemeClr val="accent1">
              <a:alpha val="91000"/>
            </a:scheme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chemeClr val="bg1"/>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1317886442"/>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1"/>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CC8FD663-FD6A-43E4-AB5D-22E88FE1038C}"/>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1" name="TextBox 10">
            <a:extLst>
              <a:ext uri="{FF2B5EF4-FFF2-40B4-BE49-F238E27FC236}">
                <a16:creationId xmlns:a16="http://schemas.microsoft.com/office/drawing/2014/main" id="{8E991232-686D-4BE2-9DEF-13AA908D664E}"/>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3352957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7_Title Slid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ADC7D23-8A57-4F56-A194-43D0FA05911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004D74">
              <a:alpha val="91000"/>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565721" y="412203"/>
            <a:ext cx="1848811" cy="803776"/>
          </a:xfrm>
          <a:prstGeom prst="rect">
            <a:avLst/>
          </a:prstGeom>
        </p:spPr>
      </p:pic>
    </p:spTree>
    <p:extLst>
      <p:ext uri="{BB962C8B-B14F-4D97-AF65-F5344CB8AC3E}">
        <p14:creationId xmlns:p14="http://schemas.microsoft.com/office/powerpoint/2010/main" val="3130312418"/>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12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alpha val="34902"/>
            </a:srgbClr>
          </a:solidFill>
          <a:ln w="12821" cap="flat">
            <a:noFill/>
            <a:prstDash val="solid"/>
            <a:miter/>
          </a:ln>
        </p:spPr>
        <p:txBody>
          <a:bodyPr rtlCol="0" anchor="ctr"/>
          <a:lstStyle/>
          <a:p>
            <a:endParaRPr lang="en-US" sz="1351"/>
          </a:p>
        </p:txBody>
      </p:sp>
      <p:pic>
        <p:nvPicPr>
          <p:cNvPr id="12" name="Picture 11" descr="LYNPARZA_Tablets 150mg_RGB.eps">
            <a:extLst>
              <a:ext uri="{FF2B5EF4-FFF2-40B4-BE49-F238E27FC236}">
                <a16:creationId xmlns:a16="http://schemas.microsoft.com/office/drawing/2014/main" id="{1582B140-81A0-4D5D-BE8D-73623268845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1565721" y="412430"/>
            <a:ext cx="1848811" cy="821737"/>
          </a:xfrm>
          <a:prstGeom prst="rect">
            <a:avLst/>
          </a:prstGeom>
        </p:spPr>
      </p:pic>
      <p:pic>
        <p:nvPicPr>
          <p:cNvPr id="11" name="Graphic 10">
            <a:extLst>
              <a:ext uri="{FF2B5EF4-FFF2-40B4-BE49-F238E27FC236}">
                <a16:creationId xmlns:a16="http://schemas.microsoft.com/office/drawing/2014/main" id="{EADC7D23-8A57-4F56-A194-43D0FA05911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811" r="13139"/>
          <a:stretch/>
        </p:blipFill>
        <p:spPr>
          <a:xfrm>
            <a:off x="9782176" y="6082758"/>
            <a:ext cx="2409824" cy="687607"/>
          </a:xfrm>
          <a:prstGeom prst="rect">
            <a:avLst/>
          </a:prstGeom>
        </p:spPr>
      </p:pic>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prstClr val="black"/>
                </a:solidFill>
              </a:rPr>
              <a:t>LYNPARZA is a registered trademark of the AstraZeneca group of companies. ©</a:t>
            </a:r>
            <a:r>
              <a:rPr lang="en-US" sz="800" dirty="0">
                <a:solidFill>
                  <a:schemeClr val="tx1"/>
                </a:solidFill>
              </a:rPr>
              <a:t>2021 AstraZeneca. All rights reserved. US-57228 Last Updated XXXX</a:t>
            </a:r>
          </a:p>
        </p:txBody>
      </p:sp>
    </p:spTree>
    <p:extLst>
      <p:ext uri="{BB962C8B-B14F-4D97-AF65-F5344CB8AC3E}">
        <p14:creationId xmlns:p14="http://schemas.microsoft.com/office/powerpoint/2010/main" val="2209154849"/>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14_Title Slid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80AC25B-BBDE-4DF0-B359-91D1C7E4E3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11" r="13139"/>
          <a:stretch/>
        </p:blipFill>
        <p:spPr>
          <a:xfrm>
            <a:off x="9782176" y="6082758"/>
            <a:ext cx="2409824" cy="687607"/>
          </a:xfrm>
          <a:prstGeom prst="rect">
            <a:avLst/>
          </a:prstGeom>
        </p:spPr>
      </p:pic>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Graphic 13">
            <a:extLst>
              <a:ext uri="{FF2B5EF4-FFF2-40B4-BE49-F238E27FC236}">
                <a16:creationId xmlns:a16="http://schemas.microsoft.com/office/drawing/2014/main" id="{252929D8-8E6C-4089-B3B0-DBF775EB5EAC}"/>
              </a:ext>
            </a:extLst>
          </p:cNvPr>
          <p:cNvSpPr/>
          <p:nvPr userDrawn="1"/>
        </p:nvSpPr>
        <p:spPr>
          <a:xfrm>
            <a:off x="-57108" y="-30344"/>
            <a:ext cx="12426909" cy="6901045"/>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89850"/>
              <a:gd name="connsiteX1" fmla="*/ 14369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53099 w 10068788"/>
              <a:gd name="connsiteY0" fmla="*/ 6078622 h 6112306"/>
              <a:gd name="connsiteX1" fmla="*/ 395491 w 10068788"/>
              <a:gd name="connsiteY1" fmla="*/ 6112306 h 6112306"/>
              <a:gd name="connsiteX2" fmla="*/ 0 w 10068788"/>
              <a:gd name="connsiteY2" fmla="*/ 0 h 6112306"/>
              <a:gd name="connsiteX3" fmla="*/ 10068788 w 10068788"/>
              <a:gd name="connsiteY3" fmla="*/ 0 h 6112306"/>
              <a:gd name="connsiteX4" fmla="*/ 9053099 w 10068788"/>
              <a:gd name="connsiteY4" fmla="*/ 6078622 h 6112306"/>
              <a:gd name="connsiteX0" fmla="*/ 9053099 w 10068788"/>
              <a:gd name="connsiteY0" fmla="*/ 6078622 h 6089850"/>
              <a:gd name="connsiteX1" fmla="*/ 14370 w 10068788"/>
              <a:gd name="connsiteY1" fmla="*/ 6089850 h 6089850"/>
              <a:gd name="connsiteX2" fmla="*/ 0 w 10068788"/>
              <a:gd name="connsiteY2" fmla="*/ 0 h 6089850"/>
              <a:gd name="connsiteX3" fmla="*/ 10068788 w 10068788"/>
              <a:gd name="connsiteY3" fmla="*/ 0 h 6089850"/>
              <a:gd name="connsiteX4" fmla="*/ 9053099 w 10068788"/>
              <a:gd name="connsiteY4" fmla="*/ 6078622 h 6089850"/>
              <a:gd name="connsiteX0" fmla="*/ 9038729 w 10054418"/>
              <a:gd name="connsiteY0" fmla="*/ 6089850 h 6101078"/>
              <a:gd name="connsiteX1" fmla="*/ 0 w 10054418"/>
              <a:gd name="connsiteY1" fmla="*/ 6101078 h 6101078"/>
              <a:gd name="connsiteX2" fmla="*/ 603665 w 10054418"/>
              <a:gd name="connsiteY2" fmla="*/ 0 h 6101078"/>
              <a:gd name="connsiteX3" fmla="*/ 10054418 w 10054418"/>
              <a:gd name="connsiteY3" fmla="*/ 11228 h 6101078"/>
              <a:gd name="connsiteX4" fmla="*/ 9038729 w 10054418"/>
              <a:gd name="connsiteY4" fmla="*/ 6089850 h 6101078"/>
              <a:gd name="connsiteX0" fmla="*/ 9038729 w 10054418"/>
              <a:gd name="connsiteY0" fmla="*/ 6089850 h 6101078"/>
              <a:gd name="connsiteX1" fmla="*/ 0 w 10054418"/>
              <a:gd name="connsiteY1" fmla="*/ 6101078 h 6101078"/>
              <a:gd name="connsiteX2" fmla="*/ 6231 w 10054418"/>
              <a:gd name="connsiteY2" fmla="*/ 0 h 6101078"/>
              <a:gd name="connsiteX3" fmla="*/ 10054418 w 10054418"/>
              <a:gd name="connsiteY3" fmla="*/ 11228 h 6101078"/>
              <a:gd name="connsiteX4" fmla="*/ 9038729 w 10054418"/>
              <a:gd name="connsiteY4" fmla="*/ 6089850 h 6101078"/>
              <a:gd name="connsiteX0" fmla="*/ 9063400 w 10079089"/>
              <a:gd name="connsiteY0" fmla="*/ 6089850 h 6101078"/>
              <a:gd name="connsiteX1" fmla="*/ 24671 w 10079089"/>
              <a:gd name="connsiteY1" fmla="*/ 6101078 h 6101078"/>
              <a:gd name="connsiteX2" fmla="*/ 0 w 10079089"/>
              <a:gd name="connsiteY2" fmla="*/ 0 h 6101078"/>
              <a:gd name="connsiteX3" fmla="*/ 10079089 w 10079089"/>
              <a:gd name="connsiteY3" fmla="*/ 11228 h 6101078"/>
              <a:gd name="connsiteX4" fmla="*/ 9063400 w 10079089"/>
              <a:gd name="connsiteY4" fmla="*/ 6089850 h 610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9089" h="6101078">
                <a:moveTo>
                  <a:pt x="9063400" y="6089850"/>
                </a:moveTo>
                <a:lnTo>
                  <a:pt x="24671" y="6101078"/>
                </a:lnTo>
                <a:lnTo>
                  <a:pt x="0" y="0"/>
                </a:lnTo>
                <a:lnTo>
                  <a:pt x="10079089" y="11228"/>
                </a:lnTo>
                <a:lnTo>
                  <a:pt x="9063400" y="6089850"/>
                </a:lnTo>
                <a:close/>
              </a:path>
            </a:pathLst>
          </a:custGeom>
          <a:solidFill>
            <a:srgbClr val="FCC50B">
              <a:alpha val="91000"/>
            </a:srgbClr>
          </a:solidFill>
          <a:ln w="12821" cap="flat">
            <a:noFill/>
            <a:prstDash val="solid"/>
            <a:miter/>
          </a:ln>
        </p:spPr>
        <p:txBody>
          <a:bodyPr rtlCol="0" anchor="ctr"/>
          <a:lstStyle/>
          <a:p>
            <a:endParaRPr lang="en-US" sz="1351"/>
          </a:p>
        </p:txBody>
      </p:sp>
      <p:sp>
        <p:nvSpPr>
          <p:cNvPr id="10" name="Graphic 13">
            <a:extLst>
              <a:ext uri="{FF2B5EF4-FFF2-40B4-BE49-F238E27FC236}">
                <a16:creationId xmlns:a16="http://schemas.microsoft.com/office/drawing/2014/main" id="{E4F6AAF0-20D6-4D5A-B74F-517768076464}"/>
              </a:ext>
            </a:extLst>
          </p:cNvPr>
          <p:cNvSpPr/>
          <p:nvPr userDrawn="1"/>
        </p:nvSpPr>
        <p:spPr>
          <a:xfrm>
            <a:off x="8957" y="-8515"/>
            <a:ext cx="11823905" cy="6710544"/>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 name="connsiteX0" fmla="*/ 9053099 w 10068788"/>
              <a:gd name="connsiteY0" fmla="*/ 6078622 h 6078622"/>
              <a:gd name="connsiteX1" fmla="*/ 300756 w 10068788"/>
              <a:gd name="connsiteY1" fmla="*/ 6067394 h 6078622"/>
              <a:gd name="connsiteX2" fmla="*/ 0 w 10068788"/>
              <a:gd name="connsiteY2" fmla="*/ 0 h 6078622"/>
              <a:gd name="connsiteX3" fmla="*/ 10068788 w 10068788"/>
              <a:gd name="connsiteY3" fmla="*/ 0 h 6078622"/>
              <a:gd name="connsiteX4" fmla="*/ 9053099 w 10068788"/>
              <a:gd name="connsiteY4" fmla="*/ 6078622 h 6078622"/>
              <a:gd name="connsiteX0" fmla="*/ 8752343 w 9768032"/>
              <a:gd name="connsiteY0" fmla="*/ 6078622 h 6078622"/>
              <a:gd name="connsiteX1" fmla="*/ 0 w 9768032"/>
              <a:gd name="connsiteY1" fmla="*/ 6067394 h 6078622"/>
              <a:gd name="connsiteX2" fmla="*/ 2235 w 9768032"/>
              <a:gd name="connsiteY2" fmla="*/ 44911 h 6078622"/>
              <a:gd name="connsiteX3" fmla="*/ 9768032 w 9768032"/>
              <a:gd name="connsiteY3" fmla="*/ 0 h 6078622"/>
              <a:gd name="connsiteX4" fmla="*/ 8752343 w 9768032"/>
              <a:gd name="connsiteY4" fmla="*/ 6078622 h 6078622"/>
              <a:gd name="connsiteX0" fmla="*/ 8771004 w 9786693"/>
              <a:gd name="connsiteY0" fmla="*/ 6078622 h 6078622"/>
              <a:gd name="connsiteX1" fmla="*/ 18661 w 9786693"/>
              <a:gd name="connsiteY1" fmla="*/ 6067394 h 6078622"/>
              <a:gd name="connsiteX2" fmla="*/ 0 w 9786693"/>
              <a:gd name="connsiteY2" fmla="*/ 44911 h 6078622"/>
              <a:gd name="connsiteX3" fmla="*/ 9786693 w 9786693"/>
              <a:gd name="connsiteY3" fmla="*/ 0 h 6078622"/>
              <a:gd name="connsiteX4" fmla="*/ 8771004 w 9786693"/>
              <a:gd name="connsiteY4" fmla="*/ 6078622 h 6078622"/>
              <a:gd name="connsiteX0" fmla="*/ 8771004 w 9744901"/>
              <a:gd name="connsiteY0" fmla="*/ 6033711 h 6033711"/>
              <a:gd name="connsiteX1" fmla="*/ 18661 w 9744901"/>
              <a:gd name="connsiteY1" fmla="*/ 6022483 h 6033711"/>
              <a:gd name="connsiteX2" fmla="*/ 0 w 9744901"/>
              <a:gd name="connsiteY2" fmla="*/ 0 h 6033711"/>
              <a:gd name="connsiteX3" fmla="*/ 9744901 w 9744901"/>
              <a:gd name="connsiteY3" fmla="*/ 101051 h 6033711"/>
              <a:gd name="connsiteX4" fmla="*/ 8771004 w 9744901"/>
              <a:gd name="connsiteY4" fmla="*/ 6033711 h 6033711"/>
              <a:gd name="connsiteX0" fmla="*/ 8753342 w 9727239"/>
              <a:gd name="connsiteY0" fmla="*/ 5932660 h 5932660"/>
              <a:gd name="connsiteX1" fmla="*/ 999 w 9727239"/>
              <a:gd name="connsiteY1" fmla="*/ 5921432 h 5932660"/>
              <a:gd name="connsiteX2" fmla="*/ 13682 w 9727239"/>
              <a:gd name="connsiteY2" fmla="*/ 11227 h 5932660"/>
              <a:gd name="connsiteX3" fmla="*/ 9727239 w 9727239"/>
              <a:gd name="connsiteY3" fmla="*/ 0 h 5932660"/>
              <a:gd name="connsiteX4" fmla="*/ 8753342 w 9727239"/>
              <a:gd name="connsiteY4" fmla="*/ 5932660 h 593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7239" h="5932660">
                <a:moveTo>
                  <a:pt x="8753342" y="5932660"/>
                </a:moveTo>
                <a:lnTo>
                  <a:pt x="999" y="5921432"/>
                </a:lnTo>
                <a:cubicBezTo>
                  <a:pt x="-5221" y="3913938"/>
                  <a:pt x="19902" y="2018721"/>
                  <a:pt x="13682" y="11227"/>
                </a:cubicBezTo>
                <a:lnTo>
                  <a:pt x="9727239" y="0"/>
                </a:lnTo>
                <a:lnTo>
                  <a:pt x="8753342" y="5932660"/>
                </a:lnTo>
                <a:close/>
              </a:path>
            </a:pathLst>
          </a:custGeom>
          <a:solidFill>
            <a:schemeClr val="tx2"/>
          </a:solidFill>
          <a:ln w="12821" cap="flat">
            <a:noFill/>
            <a:prstDash val="solid"/>
            <a:miter/>
          </a:ln>
        </p:spPr>
        <p:txBody>
          <a:bodyPr rtlCol="0" anchor="ctr"/>
          <a:lstStyle/>
          <a:p>
            <a:endParaRPr lang="en-US" sz="1351"/>
          </a:p>
        </p:txBody>
      </p:sp>
      <p:sp>
        <p:nvSpPr>
          <p:cNvPr id="2" name="Title 1"/>
          <p:cNvSpPr>
            <a:spLocks noGrp="1"/>
          </p:cNvSpPr>
          <p:nvPr userDrawn="1">
            <p:ph type="ctrTitle"/>
          </p:nvPr>
        </p:nvSpPr>
        <p:spPr>
          <a:xfrm>
            <a:off x="728424" y="1366920"/>
            <a:ext cx="10053877" cy="2648000"/>
          </a:xfrm>
        </p:spPr>
        <p:txBody>
          <a:bodyPr>
            <a:normAutofit/>
          </a:bodyPr>
          <a:lstStyle>
            <a:lvl1pPr algn="l">
              <a:defRPr sz="3600" b="1" i="0">
                <a:solidFill>
                  <a:srgbClr val="FCC50B"/>
                </a:solidFill>
              </a:defRPr>
            </a:lvl1pPr>
          </a:lstStyle>
          <a:p>
            <a:r>
              <a:rPr lang="en-US" dirty="0"/>
              <a:t>Click to edit Master title style</a:t>
            </a:r>
          </a:p>
        </p:txBody>
      </p:sp>
      <p:sp>
        <p:nvSpPr>
          <p:cNvPr id="3" name="Subtitle 2"/>
          <p:cNvSpPr>
            <a:spLocks noGrp="1"/>
          </p:cNvSpPr>
          <p:nvPr userDrawn="1">
            <p:ph type="subTitle" idx="1"/>
          </p:nvPr>
        </p:nvSpPr>
        <p:spPr>
          <a:xfrm>
            <a:off x="735976" y="4140103"/>
            <a:ext cx="10046325" cy="2235971"/>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268968" y="6405045"/>
            <a:ext cx="977250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solidFill>
              </a:rPr>
              <a:t>LYNPARZA is a registered trademark of the AstraZeneca group of companies. ©2021 AstraZeneca. All rights reserved. US-57228 Last Updated XXXX</a:t>
            </a:r>
          </a:p>
        </p:txBody>
      </p:sp>
      <p:pic>
        <p:nvPicPr>
          <p:cNvPr id="8" name="Picture 7" descr="LYNPARZA_Tablets 150mg_ALT.eps">
            <a:extLst>
              <a:ext uri="{FF2B5EF4-FFF2-40B4-BE49-F238E27FC236}">
                <a16:creationId xmlns:a16="http://schemas.microsoft.com/office/drawing/2014/main" id="{567430E0-96E2-452D-AF94-4256B0DCDA4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829121" y="412203"/>
            <a:ext cx="1848811" cy="803776"/>
          </a:xfrm>
          <a:prstGeom prst="rect">
            <a:avLst/>
          </a:prstGeom>
        </p:spPr>
      </p:pic>
    </p:spTree>
    <p:extLst>
      <p:ext uri="{BB962C8B-B14F-4D97-AF65-F5344CB8AC3E}">
        <p14:creationId xmlns:p14="http://schemas.microsoft.com/office/powerpoint/2010/main" val="1390569162"/>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rgbClr val="FCC50B"/>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623F5076-62DA-4767-B348-EA9342809D8F}"/>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11" name="TextBox 10">
            <a:extLst>
              <a:ext uri="{FF2B5EF4-FFF2-40B4-BE49-F238E27FC236}">
                <a16:creationId xmlns:a16="http://schemas.microsoft.com/office/drawing/2014/main" id="{CF9AEE7E-A5FE-46AC-A93B-6BB5A5B9DA26}"/>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10932396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1_UNBRANDED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801852">
              <a:alpha val="50196"/>
            </a:srgb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528212" y="6405045"/>
            <a:ext cx="999162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800" dirty="0">
              <a:solidFill>
                <a:schemeClr val="tx1"/>
              </a:solidFill>
            </a:endParaRPr>
          </a:p>
        </p:txBody>
      </p:sp>
      <p:pic>
        <p:nvPicPr>
          <p:cNvPr id="5" name="Picture 4" descr="A picture containing text, clipart&#10;&#10;Description automatically generated">
            <a:extLst>
              <a:ext uri="{FF2B5EF4-FFF2-40B4-BE49-F238E27FC236}">
                <a16:creationId xmlns:a16="http://schemas.microsoft.com/office/drawing/2014/main" id="{5DF17C87-5303-4052-A113-E0A1AD728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1" name="TextBox 10">
            <a:extLst>
              <a:ext uri="{FF2B5EF4-FFF2-40B4-BE49-F238E27FC236}">
                <a16:creationId xmlns:a16="http://schemas.microsoft.com/office/drawing/2014/main" id="{1D34835C-E1D8-47FC-91AD-84F60A9C4C03}"/>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295460685"/>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UNBRANDED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BC4433B-5229-44F0-9532-D4E75ED9613C}"/>
              </a:ext>
            </a:extLst>
          </p:cNvPr>
          <p:cNvSpPr/>
          <p:nvPr userDrawn="1"/>
        </p:nvSpPr>
        <p:spPr>
          <a:xfrm>
            <a:off x="9359902" y="5872164"/>
            <a:ext cx="2832100" cy="945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 name="Rectangle 6">
            <a:extLst>
              <a:ext uri="{FF2B5EF4-FFF2-40B4-BE49-F238E27FC236}">
                <a16:creationId xmlns:a16="http://schemas.microsoft.com/office/drawing/2014/main" id="{01BCBB2B-4C33-4AC8-98AF-6000D05C0A85}"/>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Graphic 12">
            <a:extLst>
              <a:ext uri="{FF2B5EF4-FFF2-40B4-BE49-F238E27FC236}">
                <a16:creationId xmlns:a16="http://schemas.microsoft.com/office/drawing/2014/main" id="{D334350A-C510-4F77-B34D-035F9176D3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1"/>
          </a:solidFill>
          <a:ln w="14730" cap="flat">
            <a:noFill/>
            <a:prstDash val="solid"/>
            <a:miter/>
          </a:ln>
        </p:spPr>
        <p:txBody>
          <a:bodyPr rtlCol="0" anchor="ctr"/>
          <a:lstStyle/>
          <a:p>
            <a:endParaRPr lang="en-US" sz="1351"/>
          </a:p>
        </p:txBody>
      </p:sp>
      <p:sp>
        <p:nvSpPr>
          <p:cNvPr id="9" name="Graphic 12">
            <a:extLst>
              <a:ext uri="{FF2B5EF4-FFF2-40B4-BE49-F238E27FC236}">
                <a16:creationId xmlns:a16="http://schemas.microsoft.com/office/drawing/2014/main" id="{65FA7548-1D84-4F6F-AF8E-C6375890CF08}"/>
              </a:ext>
            </a:extLst>
          </p:cNvPr>
          <p:cNvSpPr/>
          <p:nvPr userDrawn="1"/>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1">
              <a:alpha val="90000"/>
            </a:schemeClr>
          </a:solidFill>
          <a:ln w="14730" cap="flat">
            <a:noFill/>
            <a:prstDash val="solid"/>
            <a:miter/>
          </a:ln>
        </p:spPr>
        <p:txBody>
          <a:bodyPr rtlCol="0" anchor="ctr"/>
          <a:lstStyle/>
          <a:p>
            <a:endParaRPr lang="en-US" sz="1351"/>
          </a:p>
        </p:txBody>
      </p:sp>
      <p:sp>
        <p:nvSpPr>
          <p:cNvPr id="2" name="Title 1"/>
          <p:cNvSpPr>
            <a:spLocks noGrp="1"/>
          </p:cNvSpPr>
          <p:nvPr>
            <p:ph type="title"/>
          </p:nvPr>
        </p:nvSpPr>
        <p:spPr/>
        <p:txBody>
          <a:bodyPr>
            <a:noAutofit/>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6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picture containing text, clipart&#10;&#10;Description automatically generated">
            <a:extLst>
              <a:ext uri="{FF2B5EF4-FFF2-40B4-BE49-F238E27FC236}">
                <a16:creationId xmlns:a16="http://schemas.microsoft.com/office/drawing/2014/main" id="{F6A10BF7-D70B-4FD0-B07D-FA7C70FF55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2" name="Text Placeholder 9">
            <a:extLst>
              <a:ext uri="{FF2B5EF4-FFF2-40B4-BE49-F238E27FC236}">
                <a16:creationId xmlns:a16="http://schemas.microsoft.com/office/drawing/2014/main" id="{CD16F75A-11C6-4529-BC45-A779D09AA230}"/>
              </a:ext>
            </a:extLst>
          </p:cNvPr>
          <p:cNvSpPr>
            <a:spLocks noGrp="1"/>
          </p:cNvSpPr>
          <p:nvPr>
            <p:ph type="body" sz="quarter" idx="14"/>
          </p:nvPr>
        </p:nvSpPr>
        <p:spPr>
          <a:xfrm>
            <a:off x="481543" y="6327777"/>
            <a:ext cx="9862608" cy="498200"/>
          </a:xfrm>
        </p:spPr>
        <p:txBody>
          <a:bodyPr anchor="b">
            <a:noAutofit/>
          </a:bodyPr>
          <a:lstStyle>
            <a:lvl1pPr marL="0" indent="0">
              <a:lnSpc>
                <a:spcPct val="95000"/>
              </a:lnSpc>
              <a:spcBef>
                <a:spcPts val="0"/>
              </a:spcBef>
              <a:buNone/>
              <a:defRPr sz="900"/>
            </a:lvl1pPr>
            <a:lvl2pPr marL="457189" indent="0">
              <a:buNone/>
              <a:defRPr/>
            </a:lvl2pPr>
          </a:lstStyle>
          <a:p>
            <a:pPr lvl="0"/>
            <a:r>
              <a:rPr lang="en-US" dirty="0"/>
              <a:t>Click to edit Master text styles</a:t>
            </a:r>
          </a:p>
        </p:txBody>
      </p:sp>
      <p:sp>
        <p:nvSpPr>
          <p:cNvPr id="4" name="TextBox 3">
            <a:extLst>
              <a:ext uri="{FF2B5EF4-FFF2-40B4-BE49-F238E27FC236}">
                <a16:creationId xmlns:a16="http://schemas.microsoft.com/office/drawing/2014/main" id="{FD9E8555-9444-85E5-272B-543D72D29F22}"/>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27081852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UNBRANDED_Title Slid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58CE99-B547-4434-9723-77DAA584C2A4}"/>
              </a:ext>
            </a:extLst>
          </p:cNvPr>
          <p:cNvSpPr/>
          <p:nvPr userDrawn="1"/>
        </p:nvSpPr>
        <p:spPr>
          <a:xfrm>
            <a:off x="0" y="261258"/>
            <a:ext cx="12192000" cy="54971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Graphic 13">
            <a:extLst>
              <a:ext uri="{FF2B5EF4-FFF2-40B4-BE49-F238E27FC236}">
                <a16:creationId xmlns:a16="http://schemas.microsoft.com/office/drawing/2014/main" id="{248C1832-CDDD-4A1A-BEF0-5B43EA2D9158}"/>
              </a:ext>
            </a:extLst>
          </p:cNvPr>
          <p:cNvSpPr/>
          <p:nvPr userDrawn="1"/>
        </p:nvSpPr>
        <p:spPr>
          <a:xfrm>
            <a:off x="-8621" y="1"/>
            <a:ext cx="11284405"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rgbClr val="FCC50B"/>
          </a:solidFill>
          <a:ln w="12821" cap="flat">
            <a:noFill/>
            <a:prstDash val="solid"/>
            <a:miter/>
          </a:ln>
        </p:spPr>
        <p:txBody>
          <a:bodyPr rtlCol="0" anchor="ctr"/>
          <a:lstStyle/>
          <a:p>
            <a:endParaRPr lang="en-US" sz="1351"/>
          </a:p>
        </p:txBody>
      </p:sp>
      <p:sp>
        <p:nvSpPr>
          <p:cNvPr id="15" name="Graphic 13">
            <a:extLst>
              <a:ext uri="{FF2B5EF4-FFF2-40B4-BE49-F238E27FC236}">
                <a16:creationId xmlns:a16="http://schemas.microsoft.com/office/drawing/2014/main" id="{D81B8640-FFB4-483E-BADA-26C0D1984883}"/>
              </a:ext>
            </a:extLst>
          </p:cNvPr>
          <p:cNvSpPr/>
          <p:nvPr/>
        </p:nvSpPr>
        <p:spPr>
          <a:xfrm>
            <a:off x="268967" y="130629"/>
            <a:ext cx="11445879" cy="5758448"/>
          </a:xfrm>
          <a:custGeom>
            <a:avLst/>
            <a:gdLst>
              <a:gd name="connsiteX0" fmla="*/ 10068789 w 11084478"/>
              <a:gd name="connsiteY0" fmla="*/ 6078622 h 6078622"/>
              <a:gd name="connsiteX1" fmla="*/ 0 w 11084478"/>
              <a:gd name="connsiteY1" fmla="*/ 6078622 h 6078622"/>
              <a:gd name="connsiteX2" fmla="*/ 1015690 w 11084478"/>
              <a:gd name="connsiteY2" fmla="*/ 0 h 6078622"/>
              <a:gd name="connsiteX3" fmla="*/ 11084478 w 11084478"/>
              <a:gd name="connsiteY3" fmla="*/ 0 h 6078622"/>
            </a:gdLst>
            <a:ahLst/>
            <a:cxnLst>
              <a:cxn ang="0">
                <a:pos x="connsiteX0" y="connsiteY0"/>
              </a:cxn>
              <a:cxn ang="0">
                <a:pos x="connsiteX1" y="connsiteY1"/>
              </a:cxn>
              <a:cxn ang="0">
                <a:pos x="connsiteX2" y="connsiteY2"/>
              </a:cxn>
              <a:cxn ang="0">
                <a:pos x="connsiteX3" y="connsiteY3"/>
              </a:cxn>
            </a:cxnLst>
            <a:rect l="l" t="t" r="r" b="b"/>
            <a:pathLst>
              <a:path w="11084478" h="6078622">
                <a:moveTo>
                  <a:pt x="10068789" y="6078622"/>
                </a:moveTo>
                <a:lnTo>
                  <a:pt x="0" y="6078622"/>
                </a:lnTo>
                <a:lnTo>
                  <a:pt x="1015690" y="0"/>
                </a:lnTo>
                <a:lnTo>
                  <a:pt x="11084478" y="0"/>
                </a:lnTo>
                <a:close/>
              </a:path>
            </a:pathLst>
          </a:custGeom>
          <a:solidFill>
            <a:schemeClr val="accent1">
              <a:alpha val="91000"/>
            </a:schemeClr>
          </a:solidFill>
          <a:ln w="12821" cap="flat">
            <a:noFill/>
            <a:prstDash val="solid"/>
            <a:miter/>
          </a:ln>
        </p:spPr>
        <p:txBody>
          <a:bodyPr rtlCol="0" anchor="ctr"/>
          <a:lstStyle/>
          <a:p>
            <a:endParaRPr lang="en-US" sz="1351"/>
          </a:p>
        </p:txBody>
      </p:sp>
      <p:sp>
        <p:nvSpPr>
          <p:cNvPr id="2" name="Title 1"/>
          <p:cNvSpPr>
            <a:spLocks noGrp="1"/>
          </p:cNvSpPr>
          <p:nvPr>
            <p:ph type="ctrTitle"/>
          </p:nvPr>
        </p:nvSpPr>
        <p:spPr>
          <a:xfrm>
            <a:off x="1465023" y="1565824"/>
            <a:ext cx="9391664" cy="2449096"/>
          </a:xfrm>
        </p:spPr>
        <p:txBody>
          <a:bodyPr>
            <a:normAutofit/>
          </a:bodyPr>
          <a:lstStyle>
            <a:lvl1pPr algn="l">
              <a:defRPr sz="36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472577" y="4140102"/>
            <a:ext cx="7482739" cy="1528987"/>
          </a:xfrm>
        </p:spPr>
        <p:txBody>
          <a:bodyPr>
            <a:normAutofit/>
          </a:bodyPr>
          <a:lstStyle>
            <a:lvl1pPr marL="0" indent="0" algn="l">
              <a:buNone/>
              <a:defRPr sz="24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6" name="Footer Placeholder 4">
            <a:extLst>
              <a:ext uri="{FF2B5EF4-FFF2-40B4-BE49-F238E27FC236}">
                <a16:creationId xmlns:a16="http://schemas.microsoft.com/office/drawing/2014/main" id="{3C6A7C1C-1BEC-4397-9B52-A6F6B3B6C04E}"/>
              </a:ext>
            </a:extLst>
          </p:cNvPr>
          <p:cNvSpPr txBox="1">
            <a:spLocks/>
          </p:cNvSpPr>
          <p:nvPr userDrawn="1"/>
        </p:nvSpPr>
        <p:spPr>
          <a:xfrm>
            <a:off x="528212" y="6405045"/>
            <a:ext cx="9991621" cy="325957"/>
          </a:xfrm>
          <a:prstGeom prst="rect">
            <a:avLst/>
          </a:prstGeom>
        </p:spPr>
        <p:txBody>
          <a:bodyPr vert="horz" lIns="68580" tIns="34291" rIns="68580" bIns="34291" rtlCol="0" anchor="ctr" anchorCtr="0"/>
          <a:lstStyle>
            <a:defPPr>
              <a:defRPr lang="en-US"/>
            </a:defPPr>
            <a:lvl1pPr marL="0" algn="ctr" defTabSz="914400" rtl="0" eaLnBrk="1" latinLnBrk="0" hangingPunct="1">
              <a:defRPr sz="7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800" dirty="0">
              <a:solidFill>
                <a:schemeClr val="tx1"/>
              </a:solidFill>
            </a:endParaRPr>
          </a:p>
        </p:txBody>
      </p:sp>
      <p:pic>
        <p:nvPicPr>
          <p:cNvPr id="5" name="Picture 4" descr="A picture containing text, clipart&#10;&#10;Description automatically generated">
            <a:extLst>
              <a:ext uri="{FF2B5EF4-FFF2-40B4-BE49-F238E27FC236}">
                <a16:creationId xmlns:a16="http://schemas.microsoft.com/office/drawing/2014/main" id="{5DF17C87-5303-4052-A113-E0A1AD728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655" y="6238876"/>
            <a:ext cx="383557" cy="454096"/>
          </a:xfrm>
          <a:prstGeom prst="rect">
            <a:avLst/>
          </a:prstGeom>
        </p:spPr>
      </p:pic>
      <p:sp>
        <p:nvSpPr>
          <p:cNvPr id="11" name="TextBox 10">
            <a:extLst>
              <a:ext uri="{FF2B5EF4-FFF2-40B4-BE49-F238E27FC236}">
                <a16:creationId xmlns:a16="http://schemas.microsoft.com/office/drawing/2014/main" id="{0A02D73A-0768-467B-ABDB-D162869EC5A7}"/>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513149544"/>
      </p:ext>
    </p:extLst>
  </p:cSld>
  <p:clrMapOvr>
    <a:masterClrMapping/>
  </p:clrMapOvr>
  <p:extLst>
    <p:ext uri="{DCECCB84-F9BA-43D5-87BE-67443E8EF086}">
      <p15:sldGuideLst xmlns:p15="http://schemas.microsoft.com/office/powerpoint/2012/main">
        <p15:guide id="2" pos="224">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image" Target="../media/image2.sv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image" Target="../media/image12.png"/><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4" Type="http://schemas.openxmlformats.org/officeDocument/2006/relationships/theme" Target="../theme/theme2.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8" Type="http://schemas.openxmlformats.org/officeDocument/2006/relationships/slideLayout" Target="../slideLayouts/slideLayout74.xml"/><Relationship Id="rId3" Type="http://schemas.openxmlformats.org/officeDocument/2006/relationships/slideLayout" Target="../slideLayouts/slideLayout69.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image" Target="../media/image13.svg"/><Relationship Id="rId20" Type="http://schemas.openxmlformats.org/officeDocument/2006/relationships/slideLayout" Target="../slideLayouts/slideLayout86.xml"/><Relationship Id="rId41" Type="http://schemas.openxmlformats.org/officeDocument/2006/relationships/slideLayout" Target="../slideLayouts/slideLayout10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5" Type="http://schemas.openxmlformats.org/officeDocument/2006/relationships/slideLayout" Target="../slideLayouts/slideLayout114.xml"/><Relationship Id="rId10" Type="http://schemas.openxmlformats.org/officeDocument/2006/relationships/image" Target="../media/image15.png"/><Relationship Id="rId4" Type="http://schemas.openxmlformats.org/officeDocument/2006/relationships/slideLayout" Target="../slideLayouts/slideLayout113.xml"/><Relationship Id="rId9" Type="http://schemas.openxmlformats.org/officeDocument/2006/relationships/image" Target="../media/image1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image" Target="../media/image19.png"/><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image" Target="../media/image18.png"/><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theme" Target="../theme/theme5.xml"/><Relationship Id="rId1" Type="http://schemas.openxmlformats.org/officeDocument/2006/relationships/slideLayout" Target="../slideLayouts/slideLayout13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26" Type="http://schemas.openxmlformats.org/officeDocument/2006/relationships/slideLayout" Target="../slideLayouts/slideLayout164.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slideLayout" Target="../slideLayouts/slideLayout163.xml"/><Relationship Id="rId33" Type="http://schemas.openxmlformats.org/officeDocument/2006/relationships/theme" Target="../theme/theme6.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29" Type="http://schemas.openxmlformats.org/officeDocument/2006/relationships/slideLayout" Target="../slideLayouts/slideLayout167.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slideLayout" Target="../slideLayouts/slideLayout162.xml"/><Relationship Id="rId32" Type="http://schemas.openxmlformats.org/officeDocument/2006/relationships/slideLayout" Target="../slideLayouts/slideLayout170.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28" Type="http://schemas.openxmlformats.org/officeDocument/2006/relationships/slideLayout" Target="../slideLayouts/slideLayout166.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31" Type="http://schemas.openxmlformats.org/officeDocument/2006/relationships/slideLayout" Target="../slideLayouts/slideLayout169.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 Id="rId27" Type="http://schemas.openxmlformats.org/officeDocument/2006/relationships/slideLayout" Target="../slideLayouts/slideLayout165.xml"/><Relationship Id="rId30" Type="http://schemas.openxmlformats.org/officeDocument/2006/relationships/slideLayout" Target="../slideLayouts/slideLayout168.xml"/><Relationship Id="rId8" Type="http://schemas.openxmlformats.org/officeDocument/2006/relationships/slideLayout" Target="../slideLayouts/slideLayout1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26" Type="http://schemas.openxmlformats.org/officeDocument/2006/relationships/slideLayout" Target="../slideLayouts/slideLayout196.xml"/><Relationship Id="rId3" Type="http://schemas.openxmlformats.org/officeDocument/2006/relationships/slideLayout" Target="../slideLayouts/slideLayout173.xml"/><Relationship Id="rId21" Type="http://schemas.openxmlformats.org/officeDocument/2006/relationships/slideLayout" Target="../slideLayouts/slideLayout191.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5" Type="http://schemas.openxmlformats.org/officeDocument/2006/relationships/slideLayout" Target="../slideLayouts/slideLayout195.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0" Type="http://schemas.openxmlformats.org/officeDocument/2006/relationships/slideLayout" Target="../slideLayouts/slideLayout190.xml"/><Relationship Id="rId29" Type="http://schemas.openxmlformats.org/officeDocument/2006/relationships/oleObject" Target="../embeddings/oleObject1.bin"/><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24" Type="http://schemas.openxmlformats.org/officeDocument/2006/relationships/slideLayout" Target="../slideLayouts/slideLayout194.xml"/><Relationship Id="rId32" Type="http://schemas.openxmlformats.org/officeDocument/2006/relationships/image" Target="../media/image35.png"/><Relationship Id="rId5" Type="http://schemas.openxmlformats.org/officeDocument/2006/relationships/slideLayout" Target="../slideLayouts/slideLayout175.xml"/><Relationship Id="rId15" Type="http://schemas.openxmlformats.org/officeDocument/2006/relationships/slideLayout" Target="../slideLayouts/slideLayout185.xml"/><Relationship Id="rId23" Type="http://schemas.openxmlformats.org/officeDocument/2006/relationships/slideLayout" Target="../slideLayouts/slideLayout193.xml"/><Relationship Id="rId28" Type="http://schemas.openxmlformats.org/officeDocument/2006/relationships/tags" Target="../tags/tag3.xml"/><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31" Type="http://schemas.openxmlformats.org/officeDocument/2006/relationships/image" Target="../media/image34.jpg"/><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slideLayout" Target="../slideLayouts/slideLayout192.xml"/><Relationship Id="rId27" Type="http://schemas.openxmlformats.org/officeDocument/2006/relationships/theme" Target="../theme/theme7.xml"/><Relationship Id="rId30" Type="http://schemas.openxmlformats.org/officeDocument/2006/relationships/image" Target="../media/image3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9284D76-1B13-46D8-A938-7BAC2EBC28EB}"/>
              </a:ext>
            </a:extLst>
          </p:cNvPr>
          <p:cNvPicPr>
            <a:picLocks noChangeAspect="1"/>
          </p:cNvPicPr>
          <p:nvPr userDrawn="1"/>
        </p:nvPicPr>
        <p:blipFill rotWithShape="1">
          <a:blip r:embed="rId68">
            <a:extLst>
              <a:ext uri="{96DAC541-7B7A-43D3-8B79-37D633B846F1}">
                <asvg:svgBlip xmlns:asvg="http://schemas.microsoft.com/office/drawing/2016/SVG/main" r:embed="rId69"/>
              </a:ext>
            </a:extLst>
          </a:blip>
          <a:srcRect l="-59" r="13139"/>
          <a:stretch/>
        </p:blipFill>
        <p:spPr>
          <a:xfrm>
            <a:off x="9829803" y="6082758"/>
            <a:ext cx="2362199" cy="687607"/>
          </a:xfrm>
          <a:prstGeom prst="rect">
            <a:avLst/>
          </a:prstGeom>
        </p:spPr>
      </p:pic>
      <p:sp>
        <p:nvSpPr>
          <p:cNvPr id="5" name="Rectangle 4">
            <a:extLst>
              <a:ext uri="{FF2B5EF4-FFF2-40B4-BE49-F238E27FC236}">
                <a16:creationId xmlns:a16="http://schemas.microsoft.com/office/drawing/2014/main" id="{386D056A-F4BD-4508-B152-B3C18DBA7E30}"/>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6" name="Graphic 12">
            <a:extLst>
              <a:ext uri="{FF2B5EF4-FFF2-40B4-BE49-F238E27FC236}">
                <a16:creationId xmlns:a16="http://schemas.microsoft.com/office/drawing/2014/main" id="{0B165E3D-D999-46D5-BAA3-1597839874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4"/>
          </a:solidFill>
          <a:ln w="14730" cap="flat">
            <a:noFill/>
            <a:prstDash val="solid"/>
            <a:miter/>
          </a:ln>
        </p:spPr>
        <p:txBody>
          <a:bodyPr rtlCol="0" anchor="ctr"/>
          <a:lstStyle/>
          <a:p>
            <a:endParaRPr lang="en-US" sz="1351"/>
          </a:p>
        </p:txBody>
      </p:sp>
      <p:sp>
        <p:nvSpPr>
          <p:cNvPr id="14" name="Graphic 12">
            <a:extLst>
              <a:ext uri="{FF2B5EF4-FFF2-40B4-BE49-F238E27FC236}">
                <a16:creationId xmlns:a16="http://schemas.microsoft.com/office/drawing/2014/main" id="{0F867918-25C4-4821-A930-CDD1587240E1}"/>
              </a:ext>
            </a:extLst>
          </p:cNvPr>
          <p:cNvSpPr/>
          <p:nvPr/>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Placeholder 1"/>
          <p:cNvSpPr>
            <a:spLocks noGrp="1"/>
          </p:cNvSpPr>
          <p:nvPr>
            <p:ph type="title"/>
          </p:nvPr>
        </p:nvSpPr>
        <p:spPr>
          <a:xfrm>
            <a:off x="495302" y="0"/>
            <a:ext cx="10646833" cy="11430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95299" y="1346202"/>
            <a:ext cx="11171768"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C152A82A-5A1B-4F8F-96B2-DB4A1EFC1FAD}"/>
              </a:ext>
            </a:extLst>
          </p:cNvPr>
          <p:cNvSpPr>
            <a:spLocks noGrp="1"/>
          </p:cNvSpPr>
          <p:nvPr>
            <p:ph type="ftr" sz="quarter" idx="3"/>
          </p:nvPr>
        </p:nvSpPr>
        <p:spPr>
          <a:xfrm>
            <a:off x="495299" y="6035357"/>
            <a:ext cx="10444844" cy="782411"/>
          </a:xfrm>
          <a:prstGeom prst="rect">
            <a:avLst/>
          </a:prstGeom>
        </p:spPr>
        <p:txBody>
          <a:bodyPr vert="horz" lIns="91440" tIns="45720" rIns="91440" bIns="45720" rtlCol="0" anchor="b"/>
          <a:lstStyle>
            <a:lvl1pPr algn="l">
              <a:defRPr sz="1000">
                <a:solidFill>
                  <a:schemeClr val="tx1"/>
                </a:solidFill>
              </a:defRPr>
            </a:lvl1pPr>
          </a:lstStyle>
          <a:p>
            <a:endParaRPr lang="en-US" dirty="0"/>
          </a:p>
        </p:txBody>
      </p:sp>
    </p:spTree>
    <p:extLst>
      <p:ext uri="{BB962C8B-B14F-4D97-AF65-F5344CB8AC3E}">
        <p14:creationId xmlns:p14="http://schemas.microsoft.com/office/powerpoint/2010/main" val="2858818667"/>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4046" r:id="rId17"/>
    <p:sldLayoutId id="2147483978" r:id="rId18"/>
    <p:sldLayoutId id="2147483979" r:id="rId19"/>
    <p:sldLayoutId id="2147483980" r:id="rId20"/>
    <p:sldLayoutId id="2147483981" r:id="rId21"/>
    <p:sldLayoutId id="2147483982" r:id="rId22"/>
    <p:sldLayoutId id="2147483983" r:id="rId23"/>
    <p:sldLayoutId id="2147484047" r:id="rId24"/>
    <p:sldLayoutId id="2147483984" r:id="rId25"/>
    <p:sldLayoutId id="2147483985" r:id="rId26"/>
    <p:sldLayoutId id="2147483986" r:id="rId27"/>
    <p:sldLayoutId id="2147483987" r:id="rId28"/>
    <p:sldLayoutId id="2147483988" r:id="rId29"/>
    <p:sldLayoutId id="2147483989" r:id="rId30"/>
    <p:sldLayoutId id="2147483990" r:id="rId31"/>
    <p:sldLayoutId id="2147483991" r:id="rId32"/>
    <p:sldLayoutId id="2147483992" r:id="rId33"/>
    <p:sldLayoutId id="2147484042" r:id="rId34"/>
    <p:sldLayoutId id="2147483993" r:id="rId35"/>
    <p:sldLayoutId id="2147483995" r:id="rId36"/>
    <p:sldLayoutId id="2147483996" r:id="rId37"/>
    <p:sldLayoutId id="2147483997" r:id="rId38"/>
    <p:sldLayoutId id="2147483998" r:id="rId39"/>
    <p:sldLayoutId id="2147484039" r:id="rId40"/>
    <p:sldLayoutId id="2147484040" r:id="rId41"/>
    <p:sldLayoutId id="2147484043" r:id="rId42"/>
    <p:sldLayoutId id="2147484044" r:id="rId43"/>
    <p:sldLayoutId id="2147484064" r:id="rId44"/>
    <p:sldLayoutId id="2147484065" r:id="rId45"/>
    <p:sldLayoutId id="2147484068" r:id="rId46"/>
    <p:sldLayoutId id="2147484072" r:id="rId47"/>
    <p:sldLayoutId id="2147484087" r:id="rId48"/>
    <p:sldLayoutId id="2147484321" r:id="rId49"/>
    <p:sldLayoutId id="2147484322" r:id="rId50"/>
    <p:sldLayoutId id="2147484323" r:id="rId51"/>
    <p:sldLayoutId id="2147484327" r:id="rId52"/>
    <p:sldLayoutId id="2147484328" r:id="rId53"/>
    <p:sldLayoutId id="2147484335" r:id="rId54"/>
    <p:sldLayoutId id="2147484336" r:id="rId55"/>
    <p:sldLayoutId id="2147484337" r:id="rId56"/>
    <p:sldLayoutId id="2147484338" r:id="rId57"/>
    <p:sldLayoutId id="2147484339" r:id="rId58"/>
    <p:sldLayoutId id="2147484343" r:id="rId59"/>
    <p:sldLayoutId id="2147484344" r:id="rId60"/>
    <p:sldLayoutId id="2147484345" r:id="rId61"/>
    <p:sldLayoutId id="2147484346" r:id="rId62"/>
    <p:sldLayoutId id="2147484348" r:id="rId63"/>
    <p:sldLayoutId id="2147484349" r:id="rId64"/>
    <p:sldLayoutId id="2147484350" r:id="rId65"/>
    <p:sldLayoutId id="2147484832" r:id="rId66"/>
  </p:sldLayoutIdLst>
  <p:hf hdr="0" dt="0"/>
  <p:txStyles>
    <p:titleStyle>
      <a:lvl1pPr algn="l" defTabSz="914377" rtl="0" eaLnBrk="1" latinLnBrk="0" hangingPunct="1">
        <a:lnSpc>
          <a:spcPct val="95000"/>
        </a:lnSpc>
        <a:spcBef>
          <a:spcPct val="0"/>
        </a:spcBef>
        <a:buNone/>
        <a:defRPr sz="3200" b="1" i="0" kern="1200">
          <a:solidFill>
            <a:schemeClr val="bg1"/>
          </a:solidFill>
          <a:latin typeface="+mj-lt"/>
          <a:ea typeface="+mj-ea"/>
          <a:cs typeface="+mj-cs"/>
        </a:defRPr>
      </a:lvl1pPr>
    </p:titleStyle>
    <p:bodyStyle>
      <a:lvl1pPr marL="228594" indent="-228594" algn="l" defTabSz="914377" rtl="0" eaLnBrk="1" latinLnBrk="0" hangingPunct="1">
        <a:spcBef>
          <a:spcPct val="20000"/>
        </a:spcBef>
        <a:buClr>
          <a:schemeClr val="tx2"/>
        </a:buClr>
        <a:buFont typeface="Arial" panose="020B0604020202020204" pitchFamily="34" charset="0"/>
        <a:buChar char="•"/>
        <a:defRPr sz="2800" kern="1200">
          <a:solidFill>
            <a:schemeClr val="tx1"/>
          </a:solidFill>
          <a:latin typeface="+mn-lt"/>
          <a:ea typeface="+mn-ea"/>
          <a:cs typeface="+mn-cs"/>
        </a:defRPr>
      </a:lvl1pPr>
      <a:lvl2pPr marL="742932" indent="-285744" algn="l" defTabSz="914377" rtl="0" eaLnBrk="1" latinLnBrk="0" hangingPunct="1">
        <a:spcBef>
          <a:spcPct val="200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spcBef>
          <a:spcPct val="200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spcBef>
          <a:spcPct val="200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9284D76-1B13-46D8-A938-7BAC2EBC28EB}"/>
              </a:ext>
            </a:extLst>
          </p:cNvPr>
          <p:cNvPicPr>
            <a:picLocks noChangeAspect="1"/>
          </p:cNvPicPr>
          <p:nvPr userDrawn="1"/>
        </p:nvPicPr>
        <p:blipFill rotWithShape="1">
          <a:blip r:embed="rId45">
            <a:extLst>
              <a:ext uri="{96DAC541-7B7A-43D3-8B79-37D633B846F1}">
                <asvg:svgBlip xmlns:asvg="http://schemas.microsoft.com/office/drawing/2016/SVG/main" r:embed="rId46"/>
              </a:ext>
            </a:extLst>
          </a:blip>
          <a:srcRect l="-59" r="13139"/>
          <a:stretch/>
        </p:blipFill>
        <p:spPr>
          <a:xfrm>
            <a:off x="9829803" y="6082758"/>
            <a:ext cx="2362199" cy="687607"/>
          </a:xfrm>
          <a:prstGeom prst="rect">
            <a:avLst/>
          </a:prstGeom>
        </p:spPr>
      </p:pic>
      <p:sp>
        <p:nvSpPr>
          <p:cNvPr id="5" name="Rectangle 4">
            <a:extLst>
              <a:ext uri="{FF2B5EF4-FFF2-40B4-BE49-F238E27FC236}">
                <a16:creationId xmlns:a16="http://schemas.microsoft.com/office/drawing/2014/main" id="{386D056A-F4BD-4508-B152-B3C18DBA7E30}"/>
              </a:ext>
            </a:extLst>
          </p:cNvPr>
          <p:cNvSpPr/>
          <p:nvPr userDrawn="1"/>
        </p:nvSpPr>
        <p:spPr>
          <a:xfrm>
            <a:off x="0" y="136524"/>
            <a:ext cx="12192000" cy="117157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6" name="Graphic 12">
            <a:extLst>
              <a:ext uri="{FF2B5EF4-FFF2-40B4-BE49-F238E27FC236}">
                <a16:creationId xmlns:a16="http://schemas.microsoft.com/office/drawing/2014/main" id="{0B165E3D-D999-46D5-BAA3-159783987421}"/>
              </a:ext>
            </a:extLst>
          </p:cNvPr>
          <p:cNvSpPr/>
          <p:nvPr userDrawn="1"/>
        </p:nvSpPr>
        <p:spPr>
          <a:xfrm>
            <a:off x="1" y="-1261"/>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accent4"/>
          </a:solidFill>
          <a:ln w="14730" cap="flat">
            <a:noFill/>
            <a:prstDash val="solid"/>
            <a:miter/>
          </a:ln>
        </p:spPr>
        <p:txBody>
          <a:bodyPr rtlCol="0" anchor="ctr"/>
          <a:lstStyle/>
          <a:p>
            <a:endParaRPr lang="en-US" sz="1351"/>
          </a:p>
        </p:txBody>
      </p:sp>
      <p:sp>
        <p:nvSpPr>
          <p:cNvPr id="14" name="Graphic 12">
            <a:extLst>
              <a:ext uri="{FF2B5EF4-FFF2-40B4-BE49-F238E27FC236}">
                <a16:creationId xmlns:a16="http://schemas.microsoft.com/office/drawing/2014/main" id="{0F867918-25C4-4821-A930-CDD1587240E1}"/>
              </a:ext>
            </a:extLst>
          </p:cNvPr>
          <p:cNvSpPr/>
          <p:nvPr/>
        </p:nvSpPr>
        <p:spPr>
          <a:xfrm>
            <a:off x="156084" y="103156"/>
            <a:ext cx="11879835" cy="1243048"/>
          </a:xfrm>
          <a:custGeom>
            <a:avLst/>
            <a:gdLst>
              <a:gd name="connsiteX0" fmla="*/ 11563580 w 11879834"/>
              <a:gd name="connsiteY0" fmla="*/ 1420574 h 1420574"/>
              <a:gd name="connsiteX1" fmla="*/ 0 w 11879834"/>
              <a:gd name="connsiteY1" fmla="*/ 1420574 h 1420574"/>
              <a:gd name="connsiteX2" fmla="*/ 316403 w 11879834"/>
              <a:gd name="connsiteY2" fmla="*/ 0 h 1420574"/>
              <a:gd name="connsiteX3" fmla="*/ 11879835 w 11879834"/>
              <a:gd name="connsiteY3" fmla="*/ 0 h 1420574"/>
            </a:gdLst>
            <a:ahLst/>
            <a:cxnLst>
              <a:cxn ang="0">
                <a:pos x="connsiteX0" y="connsiteY0"/>
              </a:cxn>
              <a:cxn ang="0">
                <a:pos x="connsiteX1" y="connsiteY1"/>
              </a:cxn>
              <a:cxn ang="0">
                <a:pos x="connsiteX2" y="connsiteY2"/>
              </a:cxn>
              <a:cxn ang="0">
                <a:pos x="connsiteX3" y="connsiteY3"/>
              </a:cxn>
            </a:cxnLst>
            <a:rect l="l" t="t" r="r" b="b"/>
            <a:pathLst>
              <a:path w="11879834" h="1420574">
                <a:moveTo>
                  <a:pt x="11563580" y="1420574"/>
                </a:moveTo>
                <a:lnTo>
                  <a:pt x="0" y="1420574"/>
                </a:lnTo>
                <a:lnTo>
                  <a:pt x="316403" y="0"/>
                </a:lnTo>
                <a:lnTo>
                  <a:pt x="11879835" y="0"/>
                </a:lnTo>
                <a:close/>
              </a:path>
            </a:pathLst>
          </a:custGeom>
          <a:solidFill>
            <a:schemeClr val="tx2">
              <a:alpha val="90000"/>
            </a:schemeClr>
          </a:solidFill>
          <a:ln w="14730" cap="flat">
            <a:noFill/>
            <a:prstDash val="solid"/>
            <a:miter/>
          </a:ln>
        </p:spPr>
        <p:txBody>
          <a:bodyPr rtlCol="0" anchor="ctr"/>
          <a:lstStyle/>
          <a:p>
            <a:endParaRPr lang="en-US" sz="1351"/>
          </a:p>
        </p:txBody>
      </p:sp>
      <p:sp>
        <p:nvSpPr>
          <p:cNvPr id="2" name="Title Placeholder 1"/>
          <p:cNvSpPr>
            <a:spLocks noGrp="1"/>
          </p:cNvSpPr>
          <p:nvPr>
            <p:ph type="title"/>
          </p:nvPr>
        </p:nvSpPr>
        <p:spPr>
          <a:xfrm>
            <a:off x="495302" y="0"/>
            <a:ext cx="10646833" cy="11430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95299" y="1346202"/>
            <a:ext cx="11171768"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C152A82A-5A1B-4F8F-96B2-DB4A1EFC1FAD}"/>
              </a:ext>
            </a:extLst>
          </p:cNvPr>
          <p:cNvSpPr>
            <a:spLocks noGrp="1"/>
          </p:cNvSpPr>
          <p:nvPr>
            <p:ph type="ftr" sz="quarter" idx="3"/>
          </p:nvPr>
        </p:nvSpPr>
        <p:spPr>
          <a:xfrm>
            <a:off x="495299" y="6035357"/>
            <a:ext cx="10444844" cy="782411"/>
          </a:xfrm>
          <a:prstGeom prst="rect">
            <a:avLst/>
          </a:prstGeom>
        </p:spPr>
        <p:txBody>
          <a:bodyPr vert="horz" lIns="91440" tIns="45720" rIns="91440" bIns="45720" rtlCol="0" anchor="b"/>
          <a:lstStyle>
            <a:lvl1pPr algn="l">
              <a:defRPr sz="1000">
                <a:solidFill>
                  <a:schemeClr val="tx1"/>
                </a:solidFill>
              </a:defRPr>
            </a:lvl1pPr>
          </a:lstStyle>
          <a:p>
            <a:endParaRPr lang="en-US" dirty="0"/>
          </a:p>
        </p:txBody>
      </p:sp>
      <p:sp>
        <p:nvSpPr>
          <p:cNvPr id="4" name="TextBox 3">
            <a:extLst>
              <a:ext uri="{FF2B5EF4-FFF2-40B4-BE49-F238E27FC236}">
                <a16:creationId xmlns:a16="http://schemas.microsoft.com/office/drawing/2014/main" id="{F29966E2-8CC6-C55D-8E94-8ABCC4934C30}"/>
              </a:ext>
            </a:extLst>
          </p:cNvPr>
          <p:cNvSpPr txBox="1"/>
          <p:nvPr userDrawn="1"/>
        </p:nvSpPr>
        <p:spPr>
          <a:xfrm>
            <a:off x="11866271" y="6586936"/>
            <a:ext cx="325730" cy="230832"/>
          </a:xfrm>
          <a:prstGeom prst="rect">
            <a:avLst/>
          </a:prstGeom>
          <a:noFill/>
        </p:spPr>
        <p:txBody>
          <a:bodyPr wrap="none" rtlCol="0">
            <a:spAutoFit/>
          </a:bodyPr>
          <a:lstStyle/>
          <a:p>
            <a:fld id="{737F1776-2365-4831-8142-D5E305FA262C}" type="slidenum">
              <a:rPr lang="en-US" sz="900" smtClean="0">
                <a:solidFill>
                  <a:srgbClr val="595959"/>
                </a:solidFill>
              </a:rPr>
              <a:t>‹#›</a:t>
            </a:fld>
            <a:endParaRPr lang="en-US" sz="900" dirty="0">
              <a:solidFill>
                <a:srgbClr val="595959"/>
              </a:solidFill>
            </a:endParaRPr>
          </a:p>
        </p:txBody>
      </p:sp>
    </p:spTree>
    <p:extLst>
      <p:ext uri="{BB962C8B-B14F-4D97-AF65-F5344CB8AC3E}">
        <p14:creationId xmlns:p14="http://schemas.microsoft.com/office/powerpoint/2010/main" val="3395414577"/>
      </p:ext>
    </p:extLst>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 id="2147484287" r:id="rId12"/>
    <p:sldLayoutId id="2147484288" r:id="rId13"/>
    <p:sldLayoutId id="2147484289" r:id="rId14"/>
    <p:sldLayoutId id="2147484290" r:id="rId15"/>
    <p:sldLayoutId id="2147484291" r:id="rId16"/>
    <p:sldLayoutId id="2147484292" r:id="rId17"/>
    <p:sldLayoutId id="2147484293" r:id="rId18"/>
    <p:sldLayoutId id="2147484294" r:id="rId19"/>
    <p:sldLayoutId id="2147484295" r:id="rId20"/>
    <p:sldLayoutId id="2147484296" r:id="rId21"/>
    <p:sldLayoutId id="2147484297" r:id="rId22"/>
    <p:sldLayoutId id="2147484298" r:id="rId23"/>
    <p:sldLayoutId id="2147484299" r:id="rId24"/>
    <p:sldLayoutId id="2147484300" r:id="rId25"/>
    <p:sldLayoutId id="2147484301" r:id="rId26"/>
    <p:sldLayoutId id="2147484302" r:id="rId27"/>
    <p:sldLayoutId id="2147484303" r:id="rId28"/>
    <p:sldLayoutId id="2147484304" r:id="rId29"/>
    <p:sldLayoutId id="2147484305" r:id="rId30"/>
    <p:sldLayoutId id="2147484306" r:id="rId31"/>
    <p:sldLayoutId id="2147484307" r:id="rId32"/>
    <p:sldLayoutId id="2147484308" r:id="rId33"/>
    <p:sldLayoutId id="2147484309" r:id="rId34"/>
    <p:sldLayoutId id="2147484310" r:id="rId35"/>
    <p:sldLayoutId id="2147484311" r:id="rId36"/>
    <p:sldLayoutId id="2147484312" r:id="rId37"/>
    <p:sldLayoutId id="2147484313" r:id="rId38"/>
    <p:sldLayoutId id="2147484314" r:id="rId39"/>
    <p:sldLayoutId id="2147484315" r:id="rId40"/>
    <p:sldLayoutId id="2147484316" r:id="rId41"/>
    <p:sldLayoutId id="2147484317" r:id="rId42"/>
    <p:sldLayoutId id="2147484318" r:id="rId43"/>
  </p:sldLayoutIdLst>
  <p:hf hdr="0" dt="0"/>
  <p:txStyles>
    <p:titleStyle>
      <a:lvl1pPr algn="l" defTabSz="914377" rtl="0" eaLnBrk="1" latinLnBrk="0" hangingPunct="1">
        <a:lnSpc>
          <a:spcPct val="95000"/>
        </a:lnSpc>
        <a:spcBef>
          <a:spcPct val="0"/>
        </a:spcBef>
        <a:buNone/>
        <a:defRPr sz="3200" b="1" i="0" kern="1200">
          <a:solidFill>
            <a:schemeClr val="bg1"/>
          </a:solidFill>
          <a:latin typeface="+mj-lt"/>
          <a:ea typeface="+mj-ea"/>
          <a:cs typeface="+mj-cs"/>
        </a:defRPr>
      </a:lvl1pPr>
    </p:titleStyle>
    <p:bodyStyle>
      <a:lvl1pPr marL="228594" indent="-228594" algn="l" defTabSz="914377" rtl="0" eaLnBrk="1" latinLnBrk="0" hangingPunct="1">
        <a:spcBef>
          <a:spcPct val="20000"/>
        </a:spcBef>
        <a:buClr>
          <a:schemeClr val="tx2"/>
        </a:buClr>
        <a:buFont typeface="Arial" panose="020B0604020202020204" pitchFamily="34" charset="0"/>
        <a:buChar char="•"/>
        <a:defRPr sz="2800" kern="1200">
          <a:solidFill>
            <a:schemeClr val="tx1"/>
          </a:solidFill>
          <a:latin typeface="+mn-lt"/>
          <a:ea typeface="+mn-ea"/>
          <a:cs typeface="+mn-cs"/>
        </a:defRPr>
      </a:lvl1pPr>
      <a:lvl2pPr marL="742932" indent="-285744" algn="l" defTabSz="914377" rtl="0" eaLnBrk="1" latinLnBrk="0" hangingPunct="1">
        <a:spcBef>
          <a:spcPct val="200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spcBef>
          <a:spcPct val="200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spcBef>
          <a:spcPct val="200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0" y="1"/>
            <a:ext cx="121920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7913DD86-AC1A-4F31-99A0-4DA5A3E518E0}"/>
              </a:ext>
            </a:extLst>
          </p:cNvPr>
          <p:cNvPicPr>
            <a:picLocks/>
          </p:cNvPicPr>
          <p:nvPr/>
        </p:nvPicPr>
        <p:blipFill rotWithShape="1">
          <a:blip r:embed="rId10" cstate="email">
            <a:extLst>
              <a:ext uri="{28A0092B-C50C-407E-A947-70E740481C1C}">
                <a14:useLocalDpi xmlns:a14="http://schemas.microsoft.com/office/drawing/2010/main"/>
              </a:ext>
            </a:extLst>
          </a:blip>
          <a:srcRect/>
          <a:stretch/>
        </p:blipFill>
        <p:spPr>
          <a:xfrm>
            <a:off x="11525157" y="-9524"/>
            <a:ext cx="666843" cy="1162050"/>
          </a:xfrm>
          <a:prstGeom prst="rect">
            <a:avLst/>
          </a:prstGeom>
        </p:spPr>
      </p:pic>
      <p:sp>
        <p:nvSpPr>
          <p:cNvPr id="2" name="Title Placeholder 1"/>
          <p:cNvSpPr>
            <a:spLocks noGrp="1"/>
          </p:cNvSpPr>
          <p:nvPr>
            <p:ph type="title"/>
          </p:nvPr>
        </p:nvSpPr>
        <p:spPr>
          <a:xfrm>
            <a:off x="504825" y="0"/>
            <a:ext cx="10905940" cy="1143000"/>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504825" y="1346201"/>
            <a:ext cx="11162242"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08267" y="6492876"/>
            <a:ext cx="1083733" cy="365125"/>
          </a:xfrm>
          <a:prstGeom prst="rect">
            <a:avLst/>
          </a:prstGeom>
        </p:spPr>
        <p:txBody>
          <a:bodyPr vert="horz" lIns="91440" tIns="45720" rIns="91440" bIns="45720" rtlCol="0" anchor="ctr"/>
          <a:lstStyle>
            <a:lvl1pPr algn="r">
              <a:defRPr sz="800">
                <a:solidFill>
                  <a:schemeClr val="tx1"/>
                </a:solidFill>
              </a:defRPr>
            </a:lvl1pPr>
          </a:lstStyle>
          <a:p>
            <a:fld id="{F1EA5AB6-293F-491D-A3F2-68594311D61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20593956"/>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Lst>
  <p:hf hdr="0" ftr="0" dt="0"/>
  <p:txStyles>
    <p:titleStyle>
      <a:lvl1pPr algn="l" defTabSz="914400" rtl="0" eaLnBrk="1" latinLnBrk="0" hangingPunct="1">
        <a:lnSpc>
          <a:spcPct val="95000"/>
        </a:lnSpc>
        <a:spcBef>
          <a:spcPct val="0"/>
        </a:spcBef>
        <a:buNone/>
        <a:defRPr sz="3200" kern="1200">
          <a:solidFill>
            <a:schemeClr val="bg1"/>
          </a:solidFill>
          <a:latin typeface="+mj-lt"/>
          <a:ea typeface="+mj-ea"/>
          <a:cs typeface="+mj-cs"/>
        </a:defRPr>
      </a:lvl1pPr>
    </p:titleStyle>
    <p:bodyStyle>
      <a:lvl1pPr marL="228600" indent="-228600" algn="l" defTabSz="914400" rtl="0" eaLnBrk="1" latinLnBrk="0" hangingPunct="1">
        <a:spcBef>
          <a:spcPts val="12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4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ts val="4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4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575083-FF10-AB49-9943-0392EA82C6A4}"/>
              </a:ext>
            </a:extLst>
          </p:cNvPr>
          <p:cNvSpPr>
            <a:spLocks noGrp="1"/>
          </p:cNvSpPr>
          <p:nvPr>
            <p:ph type="title"/>
          </p:nvPr>
        </p:nvSpPr>
        <p:spPr>
          <a:xfrm>
            <a:off x="457200" y="411480"/>
            <a:ext cx="11277600" cy="868393"/>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E50F90DC-2AC0-024B-ADFF-94166A7EF9F5}"/>
              </a:ext>
            </a:extLst>
          </p:cNvPr>
          <p:cNvSpPr>
            <a:spLocks noGrp="1"/>
          </p:cNvSpPr>
          <p:nvPr>
            <p:ph type="body" idx="1"/>
          </p:nvPr>
        </p:nvSpPr>
        <p:spPr>
          <a:xfrm>
            <a:off x="457200" y="1591056"/>
            <a:ext cx="11277600" cy="410165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63762C0-BA52-A347-A72A-D6EE353B8B8E}"/>
              </a:ext>
            </a:extLst>
          </p:cNvPr>
          <p:cNvSpPr>
            <a:spLocks noGrp="1"/>
          </p:cNvSpPr>
          <p:nvPr>
            <p:ph type="ftr" sz="quarter" idx="3"/>
          </p:nvPr>
        </p:nvSpPr>
        <p:spPr>
          <a:xfrm>
            <a:off x="914400" y="6309360"/>
            <a:ext cx="4114800" cy="365125"/>
          </a:xfrm>
          <a:prstGeom prst="rect">
            <a:avLst/>
          </a:prstGeom>
        </p:spPr>
        <p:txBody>
          <a:bodyPr vert="horz" lIns="0" tIns="0" rIns="0" bIns="0" rtlCol="0" anchor="ctr">
            <a:noAutofit/>
          </a:bodyPr>
          <a:lstStyle>
            <a:lvl1pPr algn="l">
              <a:defRPr sz="10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4CC7E3DA-62C8-B149-8D77-FA13611C91E1}"/>
              </a:ext>
            </a:extLst>
          </p:cNvPr>
          <p:cNvSpPr>
            <a:spLocks noGrp="1"/>
          </p:cNvSpPr>
          <p:nvPr>
            <p:ph type="sldNum" sz="quarter" idx="4"/>
          </p:nvPr>
        </p:nvSpPr>
        <p:spPr>
          <a:xfrm>
            <a:off x="457200" y="6309360"/>
            <a:ext cx="331077" cy="365125"/>
          </a:xfrm>
          <a:prstGeom prst="rect">
            <a:avLst/>
          </a:prstGeom>
        </p:spPr>
        <p:txBody>
          <a:bodyPr vert="horz" lIns="0" tIns="0" rIns="0" bIns="0" rtlCol="0" anchor="ctr">
            <a:noAutofit/>
          </a:bodyPr>
          <a:lstStyle>
            <a:lvl1pPr algn="l">
              <a:defRPr sz="1000">
                <a:solidFill>
                  <a:schemeClr val="tx1"/>
                </a:solidFill>
              </a:defRPr>
            </a:lvl1pPr>
          </a:lstStyle>
          <a:p>
            <a:fld id="{0E627469-E42A-6C49-B11C-E8BEC0D4F63F}" type="slidenum">
              <a:rPr lang="en-US" smtClean="0"/>
              <a:pPr/>
              <a:t>‹#›</a:t>
            </a:fld>
            <a:endParaRPr lang="en-US" dirty="0"/>
          </a:p>
        </p:txBody>
      </p:sp>
      <p:pic>
        <p:nvPicPr>
          <p:cNvPr id="4" name="Picture 3" descr="A yellow triangle shaped object&#10;&#10;Description automatically generated with medium confidence">
            <a:extLst>
              <a:ext uri="{FF2B5EF4-FFF2-40B4-BE49-F238E27FC236}">
                <a16:creationId xmlns:a16="http://schemas.microsoft.com/office/drawing/2014/main" id="{85F3471D-AA6F-ADEB-937F-C41FADFD3EA8}"/>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1700608" y="193838"/>
            <a:ext cx="344428" cy="417398"/>
          </a:xfrm>
          <a:prstGeom prst="rect">
            <a:avLst/>
          </a:prstGeom>
        </p:spPr>
      </p:pic>
      <p:pic>
        <p:nvPicPr>
          <p:cNvPr id="7" name="Picture 6">
            <a:extLst>
              <a:ext uri="{FF2B5EF4-FFF2-40B4-BE49-F238E27FC236}">
                <a16:creationId xmlns:a16="http://schemas.microsoft.com/office/drawing/2014/main" id="{FB3FAC81-39D2-7B94-476C-39D96C961483}"/>
              </a:ext>
            </a:extLst>
          </p:cNvPr>
          <p:cNvPicPr>
            <a:picLocks noChangeAspect="1"/>
          </p:cNvPicPr>
          <p:nvPr userDrawn="1"/>
        </p:nvPicPr>
        <p:blipFill>
          <a:blip r:embed="rId24"/>
          <a:srcRect t="348" b="348"/>
          <a:stretch/>
        </p:blipFill>
        <p:spPr>
          <a:xfrm>
            <a:off x="10210800" y="5956564"/>
            <a:ext cx="1522730" cy="609600"/>
          </a:xfrm>
          <a:prstGeom prst="rect">
            <a:avLst/>
          </a:prstGeom>
        </p:spPr>
      </p:pic>
    </p:spTree>
    <p:extLst>
      <p:ext uri="{BB962C8B-B14F-4D97-AF65-F5344CB8AC3E}">
        <p14:creationId xmlns:p14="http://schemas.microsoft.com/office/powerpoint/2010/main" val="2994373988"/>
      </p:ext>
    </p:extLst>
  </p:cSld>
  <p:clrMap bg1="lt1" tx1="dk1" bg2="lt2" tx2="dk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 id="2147484393" r:id="rId12"/>
    <p:sldLayoutId id="2147484394" r:id="rId13"/>
    <p:sldLayoutId id="2147484395" r:id="rId14"/>
    <p:sldLayoutId id="2147484396" r:id="rId15"/>
    <p:sldLayoutId id="2147484397" r:id="rId16"/>
    <p:sldLayoutId id="2147484398" r:id="rId17"/>
    <p:sldLayoutId id="2147484399" r:id="rId18"/>
    <p:sldLayoutId id="2147484400" r:id="rId19"/>
    <p:sldLayoutId id="2147484401" r:id="rId20"/>
    <p:sldLayoutId id="2147484402" r:id="rId21"/>
  </p:sldLayoutIdLst>
  <p:hf hdr="0" ftr="0" dt="0"/>
  <p:txStyles>
    <p:titleStyle>
      <a:lvl1pPr algn="l" defTabSz="914400" rtl="0" eaLnBrk="1" fontAlgn="ctr" latinLnBrk="0" hangingPunct="1">
        <a:lnSpc>
          <a:spcPct val="95000"/>
        </a:lnSpc>
        <a:spcBef>
          <a:spcPct val="0"/>
        </a:spcBef>
        <a:buNone/>
        <a:defRPr sz="2400" b="1" kern="1200">
          <a:solidFill>
            <a:schemeClr val="tx2"/>
          </a:solidFill>
          <a:latin typeface="+mj-lt"/>
          <a:ea typeface="+mj-ea"/>
          <a:cs typeface="+mj-cs"/>
        </a:defRPr>
      </a:lvl1pPr>
    </p:titleStyle>
    <p:bodyStyle>
      <a:lvl1pPr marL="0" indent="0" algn="l" defTabSz="914400" rtl="0" eaLnBrk="1" fontAlgn="ctr" latinLnBrk="0" hangingPunct="1">
        <a:lnSpc>
          <a:spcPct val="110000"/>
        </a:lnSpc>
        <a:spcBef>
          <a:spcPts val="1000"/>
        </a:spcBef>
        <a:buFont typeface="Arial" panose="020B0604020202020204" pitchFamily="34" charset="0"/>
        <a:buNone/>
        <a:defRPr sz="1600" kern="1200">
          <a:solidFill>
            <a:schemeClr val="tx1"/>
          </a:solidFill>
          <a:latin typeface="+mn-lt"/>
          <a:ea typeface="+mn-ea"/>
          <a:cs typeface="+mn-cs"/>
        </a:defRPr>
      </a:lvl1pPr>
      <a:lvl2pPr marL="137160" indent="-137160" algn="l" defTabSz="914400" rtl="0" eaLnBrk="1" fontAlgn="ctr" latinLnBrk="0" hangingPunct="1">
        <a:lnSpc>
          <a:spcPct val="110000"/>
        </a:lnSpc>
        <a:spcBef>
          <a:spcPts val="800"/>
        </a:spcBef>
        <a:buFont typeface="Arial" panose="020B0604020202020204" pitchFamily="34" charset="0"/>
        <a:buChar char="•"/>
        <a:defRPr sz="1600" kern="1200">
          <a:solidFill>
            <a:schemeClr val="tx1"/>
          </a:solidFill>
          <a:latin typeface="+mn-lt"/>
          <a:ea typeface="+mn-ea"/>
          <a:cs typeface="+mn-cs"/>
        </a:defRPr>
      </a:lvl2pPr>
      <a:lvl3pPr marL="274320" indent="-137160" algn="l" defTabSz="914400" rtl="0" eaLnBrk="1" fontAlgn="ctr" latinLnBrk="0" hangingPunct="1">
        <a:lnSpc>
          <a:spcPct val="110000"/>
        </a:lnSpc>
        <a:spcBef>
          <a:spcPts val="800"/>
        </a:spcBef>
        <a:buFont typeface="System Font Regular"/>
        <a:buChar char="–"/>
        <a:defRPr sz="1400" kern="1200">
          <a:solidFill>
            <a:schemeClr val="tx1"/>
          </a:solidFill>
          <a:latin typeface="+mn-lt"/>
          <a:ea typeface="+mn-ea"/>
          <a:cs typeface="+mn-cs"/>
        </a:defRPr>
      </a:lvl3pPr>
      <a:lvl4pPr marL="411480" indent="-137160" algn="l" defTabSz="914400" rtl="0" eaLnBrk="1" fontAlgn="ctr" latinLnBrk="0" hangingPunct="1">
        <a:lnSpc>
          <a:spcPct val="110000"/>
        </a:lnSpc>
        <a:spcBef>
          <a:spcPts val="800"/>
        </a:spcBef>
        <a:buFont typeface="Arial" panose="020B0604020202020204" pitchFamily="34" charset="0"/>
        <a:buChar char="•"/>
        <a:defRPr sz="1400" kern="1200">
          <a:solidFill>
            <a:schemeClr val="tx1"/>
          </a:solidFill>
          <a:latin typeface="+mn-lt"/>
          <a:ea typeface="+mn-ea"/>
          <a:cs typeface="+mn-cs"/>
        </a:defRPr>
      </a:lvl4pPr>
      <a:lvl5pPr marL="548640" indent="-137160" algn="l" defTabSz="914400" rtl="0" eaLnBrk="1" fontAlgn="ctr" latinLnBrk="0" hangingPunct="1">
        <a:lnSpc>
          <a:spcPct val="110000"/>
        </a:lnSpc>
        <a:spcBef>
          <a:spcPts val="800"/>
        </a:spcBef>
        <a:buFont typeface="System Font Regular"/>
        <a:buChar char="–"/>
        <a:defRPr sz="1200" kern="1200">
          <a:solidFill>
            <a:schemeClr val="tx1"/>
          </a:solidFill>
          <a:latin typeface="+mn-lt"/>
          <a:ea typeface="+mn-ea"/>
          <a:cs typeface="+mn-cs"/>
        </a:defRPr>
      </a:lvl5pPr>
      <a:lvl6pPr marL="25146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fontAlgn="ctr"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fontAlgn="ctr" latinLnBrk="0" hangingPunct="1">
        <a:defRPr sz="1800" kern="1200">
          <a:solidFill>
            <a:schemeClr val="tx1"/>
          </a:solidFill>
          <a:latin typeface="+mn-lt"/>
          <a:ea typeface="+mn-ea"/>
          <a:cs typeface="+mn-cs"/>
        </a:defRPr>
      </a:lvl1pPr>
      <a:lvl2pPr marL="457200" algn="l" defTabSz="914400" rtl="0" eaLnBrk="1" fontAlgn="ctr" latinLnBrk="0" hangingPunct="1">
        <a:defRPr sz="1800" kern="1200">
          <a:solidFill>
            <a:schemeClr val="tx1"/>
          </a:solidFill>
          <a:latin typeface="+mn-lt"/>
          <a:ea typeface="+mn-ea"/>
          <a:cs typeface="+mn-cs"/>
        </a:defRPr>
      </a:lvl2pPr>
      <a:lvl3pPr marL="914400" algn="l" defTabSz="914400" rtl="0" eaLnBrk="1" fontAlgn="ctr" latinLnBrk="0" hangingPunct="1">
        <a:defRPr sz="1800" kern="1200">
          <a:solidFill>
            <a:schemeClr val="tx1"/>
          </a:solidFill>
          <a:latin typeface="+mn-lt"/>
          <a:ea typeface="+mn-ea"/>
          <a:cs typeface="+mn-cs"/>
        </a:defRPr>
      </a:lvl3pPr>
      <a:lvl4pPr marL="1371600" algn="l" defTabSz="914400" rtl="0" eaLnBrk="1" fontAlgn="ctr" latinLnBrk="0" hangingPunct="1">
        <a:defRPr sz="1800" kern="1200">
          <a:solidFill>
            <a:schemeClr val="tx1"/>
          </a:solidFill>
          <a:latin typeface="+mn-lt"/>
          <a:ea typeface="+mn-ea"/>
          <a:cs typeface="+mn-cs"/>
        </a:defRPr>
      </a:lvl4pPr>
      <a:lvl5pPr marL="1828800" algn="l" defTabSz="914400" rtl="0" eaLnBrk="1" fontAlgn="ctr" latinLnBrk="0" hangingPunct="1">
        <a:defRPr sz="1800" kern="1200">
          <a:solidFill>
            <a:schemeClr val="tx1"/>
          </a:solidFill>
          <a:latin typeface="+mn-lt"/>
          <a:ea typeface="+mn-ea"/>
          <a:cs typeface="+mn-cs"/>
        </a:defRPr>
      </a:lvl5pPr>
      <a:lvl6pPr marL="2286000" algn="l" defTabSz="914400" rtl="0" eaLnBrk="1" fontAlgn="ctr" latinLnBrk="0" hangingPunct="1">
        <a:defRPr sz="1800" kern="1200">
          <a:solidFill>
            <a:schemeClr val="tx1"/>
          </a:solidFill>
          <a:latin typeface="+mn-lt"/>
          <a:ea typeface="+mn-ea"/>
          <a:cs typeface="+mn-cs"/>
        </a:defRPr>
      </a:lvl6pPr>
      <a:lvl7pPr marL="2743200" algn="l" defTabSz="914400" rtl="0" eaLnBrk="1" fontAlgn="ctr" latinLnBrk="0" hangingPunct="1">
        <a:defRPr sz="1800" kern="1200">
          <a:solidFill>
            <a:schemeClr val="tx1"/>
          </a:solidFill>
          <a:latin typeface="+mn-lt"/>
          <a:ea typeface="+mn-ea"/>
          <a:cs typeface="+mn-cs"/>
        </a:defRPr>
      </a:lvl7pPr>
      <a:lvl8pPr marL="3200400" algn="l" defTabSz="914400" rtl="0" eaLnBrk="1" fontAlgn="ctr" latinLnBrk="0" hangingPunct="1">
        <a:defRPr sz="1800" kern="1200">
          <a:solidFill>
            <a:schemeClr val="tx1"/>
          </a:solidFill>
          <a:latin typeface="+mn-lt"/>
          <a:ea typeface="+mn-ea"/>
          <a:cs typeface="+mn-cs"/>
        </a:defRPr>
      </a:lvl8pPr>
      <a:lvl9pPr marL="3657600" algn="l" defTabSz="914400" rtl="0" eaLnBrk="1" fontAlgn="ctr"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p15:clr>
            <a:srgbClr val="F26B43"/>
          </p15:clr>
        </p15:guide>
        <p15:guide id="2" orient="horz" pos="3585">
          <p15:clr>
            <a:srgbClr val="F26B43"/>
          </p15:clr>
        </p15:guide>
        <p15:guide id="3" pos="288">
          <p15:clr>
            <a:srgbClr val="F26B43"/>
          </p15:clr>
        </p15:guide>
        <p15:guide id="4" pos="3770">
          <p15:clr>
            <a:srgbClr val="F26B43"/>
          </p15:clr>
        </p15:guide>
        <p15:guide id="5" orient="horz" pos="1000">
          <p15:clr>
            <a:srgbClr val="F26B43"/>
          </p15:clr>
        </p15:guide>
        <p15:guide id="6" orient="horz" pos="3584">
          <p15:clr>
            <a:srgbClr val="F26B43"/>
          </p15:clr>
        </p15:guide>
        <p15:guide id="7" pos="3909">
          <p15:clr>
            <a:srgbClr val="F26B43"/>
          </p15:clr>
        </p15:guide>
        <p15:guide id="8" pos="7392">
          <p15:clr>
            <a:srgbClr val="F26B43"/>
          </p15:clr>
        </p15:guide>
        <p15:guide id="10" pos="576">
          <p15:clr>
            <a:srgbClr val="F26B43"/>
          </p15:clr>
        </p15:guide>
        <p15:guide id="11" pos="6384">
          <p15:clr>
            <a:srgbClr val="F26B43"/>
          </p15:clr>
        </p15:guide>
        <p15:guide id="12" orient="horz" pos="456">
          <p15:clr>
            <a:srgbClr val="F26B43"/>
          </p15:clr>
        </p15:guide>
        <p15:guide id="13" orient="horz" pos="69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2" y="6238560"/>
            <a:ext cx="12198050"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
        <p:nvSpPr>
          <p:cNvPr id="5" name="Text Placeholder 4">
            <a:extLst>
              <a:ext uri="{FF2B5EF4-FFF2-40B4-BE49-F238E27FC236}">
                <a16:creationId xmlns:a16="http://schemas.microsoft.com/office/drawing/2014/main" id="{C38614F4-5F07-3818-414A-7F174ECCEE21}"/>
              </a:ext>
            </a:extLst>
          </p:cNvPr>
          <p:cNvSpPr txBox="1">
            <a:spLocks/>
          </p:cNvSpPr>
          <p:nvPr userDrawn="1"/>
        </p:nvSpPr>
        <p:spPr>
          <a:xfrm>
            <a:off x="3324404" y="6271847"/>
            <a:ext cx="5852160" cy="281354"/>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Joyce O’Shaughnessy, MD, Texas Oncology, Sarah Cannon Research Institute</a:t>
            </a:r>
            <a:endParaRPr lang="en-US" dirty="0"/>
          </a:p>
        </p:txBody>
      </p:sp>
    </p:spTree>
    <p:extLst>
      <p:ext uri="{BB962C8B-B14F-4D97-AF65-F5344CB8AC3E}">
        <p14:creationId xmlns:p14="http://schemas.microsoft.com/office/powerpoint/2010/main" val="2993753490"/>
      </p:ext>
    </p:extLst>
  </p:cSld>
  <p:clrMap bg1="lt1" tx1="dk1" bg2="lt2" tx2="dk2" accent1="accent1" accent2="accent2" accent3="accent3" accent4="accent4" accent5="accent5" accent6="accent6" hlink="hlink" folHlink="folHlink"/>
  <p:sldLayoutIdLst>
    <p:sldLayoutId id="2147484444" r:id="rId1"/>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5200" y="384000"/>
            <a:ext cx="11001600" cy="960000"/>
          </a:xfrm>
          <a:prstGeom prst="rect">
            <a:avLst/>
          </a:prstGeom>
        </p:spPr>
        <p:txBody>
          <a:bodyPr vert="horz" lIns="0" tIns="0" rIns="0" bIns="0" rtlCol="0" anchor="t" anchorCtr="0">
            <a:noAutofit/>
          </a:bodyPr>
          <a:lstStyle/>
          <a:p>
            <a:r>
              <a:rPr lang="en-US" noProof="0"/>
              <a:t>Click to edit Master title style</a:t>
            </a:r>
          </a:p>
        </p:txBody>
      </p:sp>
      <p:sp>
        <p:nvSpPr>
          <p:cNvPr id="3" name="Text Placeholder 2"/>
          <p:cNvSpPr>
            <a:spLocks noGrp="1"/>
          </p:cNvSpPr>
          <p:nvPr>
            <p:ph type="body" idx="1"/>
          </p:nvPr>
        </p:nvSpPr>
        <p:spPr>
          <a:xfrm>
            <a:off x="835201" y="2197303"/>
            <a:ext cx="11007067" cy="4162656"/>
          </a:xfrm>
          <a:prstGeom prst="rect">
            <a:avLst/>
          </a:prstGeom>
        </p:spPr>
        <p:txBody>
          <a:bodyPr vert="horz" lIns="0" tIns="0" rIns="0" bIns="0" rtlCol="0" anchor="t" anchorCtr="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2"/>
          </p:nvPr>
        </p:nvSpPr>
        <p:spPr>
          <a:xfrm rot="-5400000">
            <a:off x="26499" y="5773573"/>
            <a:ext cx="576000" cy="144000"/>
          </a:xfrm>
          <a:prstGeom prst="rect">
            <a:avLst/>
          </a:prstGeom>
        </p:spPr>
        <p:txBody>
          <a:bodyPr vert="horz" lIns="0" tIns="0" rIns="0" bIns="0" rtlCol="0" anchor="t" anchorCtr="0">
            <a:noAutofit/>
          </a:bodyPr>
          <a:lstStyle>
            <a:lvl1pPr algn="l">
              <a:lnSpc>
                <a:spcPct val="100000"/>
              </a:lnSpc>
              <a:spcBef>
                <a:spcPts val="0"/>
              </a:spcBef>
              <a:defRPr sz="800" b="0">
                <a:solidFill>
                  <a:schemeClr val="tx1"/>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rot="-5400000">
            <a:off x="-850724" y="4327489"/>
            <a:ext cx="2330445" cy="144000"/>
          </a:xfrm>
          <a:prstGeom prst="rect">
            <a:avLst/>
          </a:prstGeom>
        </p:spPr>
        <p:txBody>
          <a:bodyPr vert="horz" lIns="0" tIns="0" rIns="0" bIns="0" rtlCol="0" anchor="t" anchorCtr="0">
            <a:noAutofit/>
          </a:bodyPr>
          <a:lstStyle>
            <a:lvl1pPr algn="l">
              <a:lnSpc>
                <a:spcPct val="100000"/>
              </a:lnSpc>
              <a:spcBef>
                <a:spcPts val="0"/>
              </a:spcBef>
              <a:defRPr sz="800" b="0">
                <a:solidFill>
                  <a:schemeClr val="tx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rot="-5400000">
            <a:off x="194499" y="6190393"/>
            <a:ext cx="240000" cy="144000"/>
          </a:xfrm>
          <a:prstGeom prst="rect">
            <a:avLst/>
          </a:prstGeom>
        </p:spPr>
        <p:txBody>
          <a:bodyPr vert="horz" lIns="0" tIns="0" rIns="0" bIns="0" rtlCol="0" anchor="t" anchorCtr="0">
            <a:noAutofit/>
          </a:bodyPr>
          <a:lstStyle>
            <a:lvl1pPr algn="l">
              <a:lnSpc>
                <a:spcPct val="100000"/>
              </a:lnSpc>
              <a:spcBef>
                <a:spcPts val="0"/>
              </a:spcBef>
              <a:defRPr sz="800" b="1">
                <a:solidFill>
                  <a:schemeClr val="tx1"/>
                </a:solidFill>
                <a:latin typeface="Arial" panose="020B0604020202020204" pitchFamily="34" charset="0"/>
                <a:cs typeface="Arial" panose="020B0604020202020204" pitchFamily="34" charset="0"/>
              </a:defRPr>
            </a:lvl1pPr>
          </a:lstStyle>
          <a:p>
            <a:fld id="{7402B711-A71A-452E-950A-8AB93037233C}" type="slidenum">
              <a:rPr lang="en-US" smtClean="0"/>
              <a:pPr/>
              <a:t>‹#›</a:t>
            </a:fld>
            <a:endParaRPr lang="en-US" dirty="0"/>
          </a:p>
        </p:txBody>
      </p:sp>
      <p:grpSp>
        <p:nvGrpSpPr>
          <p:cNvPr id="7" name="Group 6">
            <a:extLst>
              <a:ext uri="{FF2B5EF4-FFF2-40B4-BE49-F238E27FC236}">
                <a16:creationId xmlns:a16="http://schemas.microsoft.com/office/drawing/2014/main" id="{3273E599-F341-E6FB-8FD8-3642C1C2C9F9}"/>
              </a:ext>
            </a:extLst>
          </p:cNvPr>
          <p:cNvGrpSpPr/>
          <p:nvPr userDrawn="1"/>
        </p:nvGrpSpPr>
        <p:grpSpPr>
          <a:xfrm>
            <a:off x="-297264" y="381000"/>
            <a:ext cx="180000" cy="5994400"/>
            <a:chOff x="-222948" y="285750"/>
            <a:chExt cx="135000" cy="4495800"/>
          </a:xfrm>
        </p:grpSpPr>
        <p:cxnSp>
          <p:nvCxnSpPr>
            <p:cNvPr id="8" name="Gerade Verbindung 26">
              <a:extLst>
                <a:ext uri="{FF2B5EF4-FFF2-40B4-BE49-F238E27FC236}">
                  <a16:creationId xmlns:a16="http://schemas.microsoft.com/office/drawing/2014/main" id="{F014380B-B247-3C19-55EC-29FE8AFA3398}"/>
                </a:ext>
              </a:extLst>
            </p:cNvPr>
            <p:cNvCxnSpPr/>
            <p:nvPr userDrawn="1"/>
          </p:nvCxnSpPr>
          <p:spPr>
            <a:xfrm rot="5400000">
              <a:off x="-155448" y="291275"/>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26">
              <a:extLst>
                <a:ext uri="{FF2B5EF4-FFF2-40B4-BE49-F238E27FC236}">
                  <a16:creationId xmlns:a16="http://schemas.microsoft.com/office/drawing/2014/main" id="{24E514B9-DF2A-C1C8-FDC3-9E9096DABE97}"/>
                </a:ext>
              </a:extLst>
            </p:cNvPr>
            <p:cNvCxnSpPr/>
            <p:nvPr userDrawn="1"/>
          </p:nvCxnSpPr>
          <p:spPr>
            <a:xfrm rot="5400000">
              <a:off x="-155448" y="218250"/>
              <a:ext cx="0" cy="135000"/>
            </a:xfrm>
            <a:prstGeom prst="line">
              <a:avLst/>
            </a:prstGeom>
            <a:ln w="12700">
              <a:solidFill>
                <a:srgbClr val="E22F00"/>
              </a:solidFill>
            </a:ln>
          </p:spPr>
          <p:style>
            <a:lnRef idx="1">
              <a:schemeClr val="accent1"/>
            </a:lnRef>
            <a:fillRef idx="0">
              <a:schemeClr val="accent1"/>
            </a:fillRef>
            <a:effectRef idx="0">
              <a:schemeClr val="accent1"/>
            </a:effectRef>
            <a:fontRef idx="minor">
              <a:schemeClr val="tx1"/>
            </a:fontRef>
          </p:style>
        </p:cxnSp>
        <p:cxnSp>
          <p:nvCxnSpPr>
            <p:cNvPr id="10" name="Gerade Verbindung 26">
              <a:extLst>
                <a:ext uri="{FF2B5EF4-FFF2-40B4-BE49-F238E27FC236}">
                  <a16:creationId xmlns:a16="http://schemas.microsoft.com/office/drawing/2014/main" id="{B51CEF24-ED73-F5F0-ABFC-270A3F0A0611}"/>
                </a:ext>
              </a:extLst>
            </p:cNvPr>
            <p:cNvCxnSpPr/>
            <p:nvPr userDrawn="1"/>
          </p:nvCxnSpPr>
          <p:spPr>
            <a:xfrm rot="5400000">
              <a:off x="-155448" y="107874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26">
              <a:extLst>
                <a:ext uri="{FF2B5EF4-FFF2-40B4-BE49-F238E27FC236}">
                  <a16:creationId xmlns:a16="http://schemas.microsoft.com/office/drawing/2014/main" id="{C74BFCDF-A0EC-6337-6BCA-2A3E2E433985}"/>
                </a:ext>
              </a:extLst>
            </p:cNvPr>
            <p:cNvCxnSpPr>
              <a:cxnSpLocks/>
            </p:cNvCxnSpPr>
            <p:nvPr userDrawn="1"/>
          </p:nvCxnSpPr>
          <p:spPr>
            <a:xfrm flipH="1">
              <a:off x="-222948" y="1647977"/>
              <a:ext cx="135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26">
              <a:extLst>
                <a:ext uri="{FF2B5EF4-FFF2-40B4-BE49-F238E27FC236}">
                  <a16:creationId xmlns:a16="http://schemas.microsoft.com/office/drawing/2014/main" id="{A2D5ED5D-B006-80EB-A2B3-BE728F5A395B}"/>
                </a:ext>
              </a:extLst>
            </p:cNvPr>
            <p:cNvCxnSpPr/>
            <p:nvPr userDrawn="1"/>
          </p:nvCxnSpPr>
          <p:spPr>
            <a:xfrm rot="5400000">
              <a:off x="-155448" y="4714050"/>
              <a:ext cx="0" cy="135000"/>
            </a:xfrm>
            <a:prstGeom prst="line">
              <a:avLst/>
            </a:prstGeom>
            <a:ln w="12700">
              <a:solidFill>
                <a:srgbClr val="E22F00"/>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B3FF41AF-C805-8322-2C4B-B3FCB75C8872}"/>
              </a:ext>
            </a:extLst>
          </p:cNvPr>
          <p:cNvGrpSpPr/>
          <p:nvPr userDrawn="1"/>
        </p:nvGrpSpPr>
        <p:grpSpPr>
          <a:xfrm>
            <a:off x="563419" y="-286175"/>
            <a:ext cx="11272983" cy="180000"/>
            <a:chOff x="422563" y="-214631"/>
            <a:chExt cx="8454737" cy="135000"/>
          </a:xfrm>
        </p:grpSpPr>
        <p:cxnSp>
          <p:nvCxnSpPr>
            <p:cNvPr id="14" name="Gerade Verbindung 26">
              <a:extLst>
                <a:ext uri="{FF2B5EF4-FFF2-40B4-BE49-F238E27FC236}">
                  <a16:creationId xmlns:a16="http://schemas.microsoft.com/office/drawing/2014/main" id="{D37C5A85-B31D-318E-4C07-8048D1DA5CCB}"/>
                </a:ext>
              </a:extLst>
            </p:cNvPr>
            <p:cNvCxnSpPr>
              <a:cxnSpLocks/>
            </p:cNvCxnSpPr>
            <p:nvPr userDrawn="1"/>
          </p:nvCxnSpPr>
          <p:spPr>
            <a:xfrm rot="10800000">
              <a:off x="422563"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26">
              <a:extLst>
                <a:ext uri="{FF2B5EF4-FFF2-40B4-BE49-F238E27FC236}">
                  <a16:creationId xmlns:a16="http://schemas.microsoft.com/office/drawing/2014/main" id="{2BCCFB81-69B7-8346-864E-5366735F10A3}"/>
                </a:ext>
              </a:extLst>
            </p:cNvPr>
            <p:cNvCxnSpPr>
              <a:cxnSpLocks/>
            </p:cNvCxnSpPr>
            <p:nvPr userDrawn="1"/>
          </p:nvCxnSpPr>
          <p:spPr>
            <a:xfrm rot="10800000">
              <a:off x="1778000"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26">
              <a:extLst>
                <a:ext uri="{FF2B5EF4-FFF2-40B4-BE49-F238E27FC236}">
                  <a16:creationId xmlns:a16="http://schemas.microsoft.com/office/drawing/2014/main" id="{02DBC1B0-E232-F552-FCDA-7F688C780E89}"/>
                </a:ext>
              </a:extLst>
            </p:cNvPr>
            <p:cNvCxnSpPr>
              <a:cxnSpLocks/>
            </p:cNvCxnSpPr>
            <p:nvPr userDrawn="1"/>
          </p:nvCxnSpPr>
          <p:spPr>
            <a:xfrm rot="10800000">
              <a:off x="2046288"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26">
              <a:extLst>
                <a:ext uri="{FF2B5EF4-FFF2-40B4-BE49-F238E27FC236}">
                  <a16:creationId xmlns:a16="http://schemas.microsoft.com/office/drawing/2014/main" id="{70E1CC2D-ED14-D1BB-B1B7-C6531FBAA8E3}"/>
                </a:ext>
              </a:extLst>
            </p:cNvPr>
            <p:cNvCxnSpPr>
              <a:cxnSpLocks/>
            </p:cNvCxnSpPr>
            <p:nvPr userDrawn="1"/>
          </p:nvCxnSpPr>
          <p:spPr>
            <a:xfrm rot="10800000">
              <a:off x="3189288"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26">
              <a:extLst>
                <a:ext uri="{FF2B5EF4-FFF2-40B4-BE49-F238E27FC236}">
                  <a16:creationId xmlns:a16="http://schemas.microsoft.com/office/drawing/2014/main" id="{2E3DA46C-93D2-C6AA-777D-BC9A57D56244}"/>
                </a:ext>
              </a:extLst>
            </p:cNvPr>
            <p:cNvCxnSpPr>
              <a:cxnSpLocks/>
            </p:cNvCxnSpPr>
            <p:nvPr userDrawn="1"/>
          </p:nvCxnSpPr>
          <p:spPr>
            <a:xfrm rot="10800000">
              <a:off x="346392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26">
              <a:extLst>
                <a:ext uri="{FF2B5EF4-FFF2-40B4-BE49-F238E27FC236}">
                  <a16:creationId xmlns:a16="http://schemas.microsoft.com/office/drawing/2014/main" id="{6496A83B-264C-4A56-AF51-D67E8050388A}"/>
                </a:ext>
              </a:extLst>
            </p:cNvPr>
            <p:cNvCxnSpPr>
              <a:cxnSpLocks/>
            </p:cNvCxnSpPr>
            <p:nvPr userDrawn="1"/>
          </p:nvCxnSpPr>
          <p:spPr>
            <a:xfrm flipV="1">
              <a:off x="461327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6">
              <a:extLst>
                <a:ext uri="{FF2B5EF4-FFF2-40B4-BE49-F238E27FC236}">
                  <a16:creationId xmlns:a16="http://schemas.microsoft.com/office/drawing/2014/main" id="{BC3615BB-F686-22B4-8074-AFE8EEB50D15}"/>
                </a:ext>
              </a:extLst>
            </p:cNvPr>
            <p:cNvCxnSpPr>
              <a:cxnSpLocks/>
            </p:cNvCxnSpPr>
            <p:nvPr userDrawn="1"/>
          </p:nvCxnSpPr>
          <p:spPr>
            <a:xfrm flipV="1">
              <a:off x="488990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6">
              <a:extLst>
                <a:ext uri="{FF2B5EF4-FFF2-40B4-BE49-F238E27FC236}">
                  <a16:creationId xmlns:a16="http://schemas.microsoft.com/office/drawing/2014/main" id="{E565313F-550C-6BF2-C3D9-5870EA0E21A0}"/>
                </a:ext>
              </a:extLst>
            </p:cNvPr>
            <p:cNvCxnSpPr>
              <a:cxnSpLocks/>
            </p:cNvCxnSpPr>
            <p:nvPr userDrawn="1"/>
          </p:nvCxnSpPr>
          <p:spPr>
            <a:xfrm flipV="1">
              <a:off x="6034629"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26">
              <a:extLst>
                <a:ext uri="{FF2B5EF4-FFF2-40B4-BE49-F238E27FC236}">
                  <a16:creationId xmlns:a16="http://schemas.microsoft.com/office/drawing/2014/main" id="{3DE5CFCC-50F7-2656-5FFC-DB7D7BBA546B}"/>
                </a:ext>
              </a:extLst>
            </p:cNvPr>
            <p:cNvCxnSpPr>
              <a:cxnSpLocks/>
            </p:cNvCxnSpPr>
            <p:nvPr userDrawn="1"/>
          </p:nvCxnSpPr>
          <p:spPr>
            <a:xfrm flipV="1">
              <a:off x="630872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26">
              <a:extLst>
                <a:ext uri="{FF2B5EF4-FFF2-40B4-BE49-F238E27FC236}">
                  <a16:creationId xmlns:a16="http://schemas.microsoft.com/office/drawing/2014/main" id="{E6EE0F70-9A94-FD21-2E37-02966DD51DE3}"/>
                </a:ext>
              </a:extLst>
            </p:cNvPr>
            <p:cNvCxnSpPr>
              <a:cxnSpLocks/>
            </p:cNvCxnSpPr>
            <p:nvPr userDrawn="1"/>
          </p:nvCxnSpPr>
          <p:spPr>
            <a:xfrm flipV="1">
              <a:off x="7457918"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6">
              <a:extLst>
                <a:ext uri="{FF2B5EF4-FFF2-40B4-BE49-F238E27FC236}">
                  <a16:creationId xmlns:a16="http://schemas.microsoft.com/office/drawing/2014/main" id="{BE912B43-2A12-0DCA-B73E-183B29EB1C84}"/>
                </a:ext>
              </a:extLst>
            </p:cNvPr>
            <p:cNvCxnSpPr>
              <a:cxnSpLocks/>
            </p:cNvCxnSpPr>
            <p:nvPr userDrawn="1"/>
          </p:nvCxnSpPr>
          <p:spPr>
            <a:xfrm flipV="1">
              <a:off x="7727950"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26">
              <a:extLst>
                <a:ext uri="{FF2B5EF4-FFF2-40B4-BE49-F238E27FC236}">
                  <a16:creationId xmlns:a16="http://schemas.microsoft.com/office/drawing/2014/main" id="{0E706BDE-1724-7727-C6AD-4A2BD7A453CA}"/>
                </a:ext>
              </a:extLst>
            </p:cNvPr>
            <p:cNvCxnSpPr>
              <a:cxnSpLocks/>
            </p:cNvCxnSpPr>
            <p:nvPr userDrawn="1"/>
          </p:nvCxnSpPr>
          <p:spPr>
            <a:xfrm flipV="1">
              <a:off x="8877300" y="-214631"/>
              <a:ext cx="0" cy="135000"/>
            </a:xfrm>
            <a:prstGeom prst="line">
              <a:avLst/>
            </a:prstGeom>
            <a:ln w="12700">
              <a:solidFill>
                <a:srgbClr val="E22F00"/>
              </a:solidFill>
            </a:ln>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CA920068-3439-2042-AC33-0A6C3C13A815}"/>
                </a:ext>
              </a:extLst>
            </p:cNvPr>
            <p:cNvCxnSpPr>
              <a:cxnSpLocks/>
            </p:cNvCxnSpPr>
            <p:nvPr userDrawn="1"/>
          </p:nvCxnSpPr>
          <p:spPr>
            <a:xfrm rot="10800000">
              <a:off x="1338613"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26">
              <a:extLst>
                <a:ext uri="{FF2B5EF4-FFF2-40B4-BE49-F238E27FC236}">
                  <a16:creationId xmlns:a16="http://schemas.microsoft.com/office/drawing/2014/main" id="{32A354DE-EB23-DFB0-CAC3-B79DEC59A0D5}"/>
                </a:ext>
              </a:extLst>
            </p:cNvPr>
            <p:cNvCxnSpPr>
              <a:cxnSpLocks/>
            </p:cNvCxnSpPr>
            <p:nvPr userDrawn="1"/>
          </p:nvCxnSpPr>
          <p:spPr>
            <a:xfrm rot="10800000">
              <a:off x="1071419"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6">
              <a:extLst>
                <a:ext uri="{FF2B5EF4-FFF2-40B4-BE49-F238E27FC236}">
                  <a16:creationId xmlns:a16="http://schemas.microsoft.com/office/drawing/2014/main" id="{CA82FE88-E7BD-339F-BDE7-11775A9B5740}"/>
                </a:ext>
              </a:extLst>
            </p:cNvPr>
            <p:cNvCxnSpPr>
              <a:cxnSpLocks/>
            </p:cNvCxnSpPr>
            <p:nvPr userDrawn="1"/>
          </p:nvCxnSpPr>
          <p:spPr>
            <a:xfrm flipV="1">
              <a:off x="4179826"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26">
              <a:extLst>
                <a:ext uri="{FF2B5EF4-FFF2-40B4-BE49-F238E27FC236}">
                  <a16:creationId xmlns:a16="http://schemas.microsoft.com/office/drawing/2014/main" id="{B4FECB16-7243-EDDF-2826-64FAABD12948}"/>
                </a:ext>
              </a:extLst>
            </p:cNvPr>
            <p:cNvCxnSpPr>
              <a:cxnSpLocks/>
            </p:cNvCxnSpPr>
            <p:nvPr userDrawn="1"/>
          </p:nvCxnSpPr>
          <p:spPr>
            <a:xfrm flipV="1">
              <a:off x="3912631"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26">
              <a:extLst>
                <a:ext uri="{FF2B5EF4-FFF2-40B4-BE49-F238E27FC236}">
                  <a16:creationId xmlns:a16="http://schemas.microsoft.com/office/drawing/2014/main" id="{CAC5BE04-A659-E55A-42E5-6BB6F4B03043}"/>
                </a:ext>
              </a:extLst>
            </p:cNvPr>
            <p:cNvCxnSpPr>
              <a:cxnSpLocks/>
            </p:cNvCxnSpPr>
            <p:nvPr userDrawn="1"/>
          </p:nvCxnSpPr>
          <p:spPr>
            <a:xfrm flipV="1">
              <a:off x="2755900"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26">
              <a:extLst>
                <a:ext uri="{FF2B5EF4-FFF2-40B4-BE49-F238E27FC236}">
                  <a16:creationId xmlns:a16="http://schemas.microsoft.com/office/drawing/2014/main" id="{692773A5-9797-1BC9-F6AD-D876002A60B7}"/>
                </a:ext>
              </a:extLst>
            </p:cNvPr>
            <p:cNvCxnSpPr>
              <a:cxnSpLocks/>
            </p:cNvCxnSpPr>
            <p:nvPr userDrawn="1"/>
          </p:nvCxnSpPr>
          <p:spPr>
            <a:xfrm flipV="1">
              <a:off x="2484169"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26">
              <a:extLst>
                <a:ext uri="{FF2B5EF4-FFF2-40B4-BE49-F238E27FC236}">
                  <a16:creationId xmlns:a16="http://schemas.microsoft.com/office/drawing/2014/main" id="{54CD8802-F1C0-5E48-1CD9-C8DBBB84A954}"/>
                </a:ext>
              </a:extLst>
            </p:cNvPr>
            <p:cNvCxnSpPr>
              <a:cxnSpLocks/>
            </p:cNvCxnSpPr>
            <p:nvPr userDrawn="1"/>
          </p:nvCxnSpPr>
          <p:spPr>
            <a:xfrm flipV="1">
              <a:off x="5329292"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26">
              <a:extLst>
                <a:ext uri="{FF2B5EF4-FFF2-40B4-BE49-F238E27FC236}">
                  <a16:creationId xmlns:a16="http://schemas.microsoft.com/office/drawing/2014/main" id="{D830314D-3F6A-911E-3D98-3FAE0FBEF756}"/>
                </a:ext>
              </a:extLst>
            </p:cNvPr>
            <p:cNvCxnSpPr>
              <a:cxnSpLocks/>
            </p:cNvCxnSpPr>
            <p:nvPr userDrawn="1"/>
          </p:nvCxnSpPr>
          <p:spPr>
            <a:xfrm flipV="1">
              <a:off x="5594350"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26">
              <a:extLst>
                <a:ext uri="{FF2B5EF4-FFF2-40B4-BE49-F238E27FC236}">
                  <a16:creationId xmlns:a16="http://schemas.microsoft.com/office/drawing/2014/main" id="{2B343094-6903-DDB2-8A38-61CCCC353AE2}"/>
                </a:ext>
              </a:extLst>
            </p:cNvPr>
            <p:cNvCxnSpPr>
              <a:cxnSpLocks/>
            </p:cNvCxnSpPr>
            <p:nvPr userDrawn="1"/>
          </p:nvCxnSpPr>
          <p:spPr>
            <a:xfrm flipV="1">
              <a:off x="6748112"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26">
              <a:extLst>
                <a:ext uri="{FF2B5EF4-FFF2-40B4-BE49-F238E27FC236}">
                  <a16:creationId xmlns:a16="http://schemas.microsoft.com/office/drawing/2014/main" id="{E3072879-DD66-EFA7-DE91-B8480A7A7347}"/>
                </a:ext>
              </a:extLst>
            </p:cNvPr>
            <p:cNvCxnSpPr>
              <a:cxnSpLocks/>
            </p:cNvCxnSpPr>
            <p:nvPr userDrawn="1"/>
          </p:nvCxnSpPr>
          <p:spPr>
            <a:xfrm flipV="1">
              <a:off x="702124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6">
              <a:extLst>
                <a:ext uri="{FF2B5EF4-FFF2-40B4-BE49-F238E27FC236}">
                  <a16:creationId xmlns:a16="http://schemas.microsoft.com/office/drawing/2014/main" id="{18E72BE0-36F8-DE29-64CD-2DA8F6E198B0}"/>
                </a:ext>
              </a:extLst>
            </p:cNvPr>
            <p:cNvCxnSpPr>
              <a:cxnSpLocks/>
            </p:cNvCxnSpPr>
            <p:nvPr userDrawn="1"/>
          </p:nvCxnSpPr>
          <p:spPr>
            <a:xfrm flipV="1">
              <a:off x="8172793"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21528C26-4EF5-5468-0B3C-5EB341B98BBF}"/>
                </a:ext>
              </a:extLst>
            </p:cNvPr>
            <p:cNvCxnSpPr>
              <a:cxnSpLocks/>
            </p:cNvCxnSpPr>
            <p:nvPr userDrawn="1"/>
          </p:nvCxnSpPr>
          <p:spPr>
            <a:xfrm flipV="1">
              <a:off x="8437581"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6897DD67-8625-5463-9D0F-68B102E27470}"/>
                </a:ext>
              </a:extLst>
            </p:cNvPr>
            <p:cNvCxnSpPr>
              <a:cxnSpLocks/>
            </p:cNvCxnSpPr>
            <p:nvPr userDrawn="1"/>
          </p:nvCxnSpPr>
          <p:spPr>
            <a:xfrm rot="10800000">
              <a:off x="628650" y="-214631"/>
              <a:ext cx="0" cy="135000"/>
            </a:xfrm>
            <a:prstGeom prst="line">
              <a:avLst/>
            </a:prstGeom>
            <a:ln w="12700">
              <a:solidFill>
                <a:srgbClr val="E22F00"/>
              </a:solidFill>
            </a:ln>
          </p:spPr>
          <p:style>
            <a:lnRef idx="1">
              <a:schemeClr val="accent1"/>
            </a:lnRef>
            <a:fillRef idx="0">
              <a:schemeClr val="accent1"/>
            </a:fillRef>
            <a:effectRef idx="0">
              <a:schemeClr val="accent1"/>
            </a:effectRef>
            <a:fontRef idx="minor">
              <a:schemeClr val="tx1"/>
            </a:fontRef>
          </p:style>
        </p:cxnSp>
        <p:cxnSp>
          <p:nvCxnSpPr>
            <p:cNvPr id="70" name="Gerade Verbindung 26">
              <a:extLst>
                <a:ext uri="{FF2B5EF4-FFF2-40B4-BE49-F238E27FC236}">
                  <a16:creationId xmlns:a16="http://schemas.microsoft.com/office/drawing/2014/main" id="{88807430-15C5-C677-A7DF-CCE08D8FB9BB}"/>
                </a:ext>
              </a:extLst>
            </p:cNvPr>
            <p:cNvCxnSpPr>
              <a:cxnSpLocks/>
            </p:cNvCxnSpPr>
            <p:nvPr userDrawn="1"/>
          </p:nvCxnSpPr>
          <p:spPr>
            <a:xfrm flipV="1">
              <a:off x="4752975" y="-214631"/>
              <a:ext cx="0" cy="135000"/>
            </a:xfrm>
            <a:prstGeom prst="line">
              <a:avLst/>
            </a:prstGeom>
            <a:ln>
              <a:solidFill>
                <a:srgbClr val="E22F00"/>
              </a:solidFill>
            </a:ln>
          </p:spPr>
          <p:style>
            <a:lnRef idx="1">
              <a:schemeClr val="accent1"/>
            </a:lnRef>
            <a:fillRef idx="0">
              <a:schemeClr val="accent1"/>
            </a:fillRef>
            <a:effectRef idx="0">
              <a:schemeClr val="accent1"/>
            </a:effectRef>
            <a:fontRef idx="minor">
              <a:schemeClr val="tx1"/>
            </a:fontRef>
          </p:style>
        </p:cxnSp>
      </p:grpSp>
      <p:cxnSp>
        <p:nvCxnSpPr>
          <p:cNvPr id="15" name="Gerade Verbindung 26">
            <a:extLst>
              <a:ext uri="{FF2B5EF4-FFF2-40B4-BE49-F238E27FC236}">
                <a16:creationId xmlns:a16="http://schemas.microsoft.com/office/drawing/2014/main" id="{3C309FA3-9C14-0523-9777-A9FC9B6CD9A4}"/>
              </a:ext>
            </a:extLst>
          </p:cNvPr>
          <p:cNvCxnSpPr>
            <a:cxnSpLocks/>
          </p:cNvCxnSpPr>
          <p:nvPr userDrawn="1"/>
        </p:nvCxnSpPr>
        <p:spPr>
          <a:xfrm flipH="1">
            <a:off x="-297264" y="2840115"/>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CFD1FEE1-241E-2FDD-2388-54B7FB943391}"/>
              </a:ext>
            </a:extLst>
          </p:cNvPr>
          <p:cNvCxnSpPr>
            <a:cxnSpLocks/>
          </p:cNvCxnSpPr>
          <p:nvPr userDrawn="1"/>
        </p:nvCxnSpPr>
        <p:spPr>
          <a:xfrm flipH="1">
            <a:off x="-293241" y="3235779"/>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2F8A83F3-9470-A305-4C13-4319CB5A5D8A}"/>
              </a:ext>
            </a:extLst>
          </p:cNvPr>
          <p:cNvCxnSpPr>
            <a:cxnSpLocks/>
          </p:cNvCxnSpPr>
          <p:nvPr userDrawn="1"/>
        </p:nvCxnSpPr>
        <p:spPr>
          <a:xfrm flipH="1">
            <a:off x="-297264" y="3913112"/>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3C85B89D-43D8-6607-7698-D77E43AE413D}"/>
              </a:ext>
            </a:extLst>
          </p:cNvPr>
          <p:cNvCxnSpPr/>
          <p:nvPr userDrawn="1"/>
        </p:nvCxnSpPr>
        <p:spPr>
          <a:xfrm rot="5400000">
            <a:off x="-207264" y="449038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79A2B01F-B8BA-C6FA-7C0C-6A66F047A1EC}"/>
              </a:ext>
            </a:extLst>
          </p:cNvPr>
          <p:cNvCxnSpPr>
            <a:cxnSpLocks/>
          </p:cNvCxnSpPr>
          <p:nvPr userDrawn="1"/>
        </p:nvCxnSpPr>
        <p:spPr>
          <a:xfrm flipH="1">
            <a:off x="-297264" y="2561167"/>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 Verbindung 26">
            <a:extLst>
              <a:ext uri="{FF2B5EF4-FFF2-40B4-BE49-F238E27FC236}">
                <a16:creationId xmlns:a16="http://schemas.microsoft.com/office/drawing/2014/main" id="{74A7CD2C-DFD7-CADD-D9E8-A1378CD79141}"/>
              </a:ext>
            </a:extLst>
          </p:cNvPr>
          <p:cNvCxnSpPr>
            <a:cxnSpLocks/>
          </p:cNvCxnSpPr>
          <p:nvPr userDrawn="1"/>
        </p:nvCxnSpPr>
        <p:spPr>
          <a:xfrm flipH="1">
            <a:off x="-297264" y="4288367"/>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 Verbindung 26">
            <a:extLst>
              <a:ext uri="{FF2B5EF4-FFF2-40B4-BE49-F238E27FC236}">
                <a16:creationId xmlns:a16="http://schemas.microsoft.com/office/drawing/2014/main" id="{4F6A8E1D-C553-223E-FD75-6B9897D018BA}"/>
              </a:ext>
            </a:extLst>
          </p:cNvPr>
          <p:cNvCxnSpPr/>
          <p:nvPr userDrawn="1"/>
        </p:nvCxnSpPr>
        <p:spPr>
          <a:xfrm rot="5400000">
            <a:off x="-207264" y="1262852"/>
            <a:ext cx="0" cy="18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86BC5DDB-3141-5D2A-E345-34F745D61A04}"/>
              </a:ext>
            </a:extLst>
          </p:cNvPr>
          <p:cNvCxnSpPr>
            <a:cxnSpLocks/>
          </p:cNvCxnSpPr>
          <p:nvPr userDrawn="1"/>
        </p:nvCxnSpPr>
        <p:spPr>
          <a:xfrm rot="5400000">
            <a:off x="-203241" y="5600572"/>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16D806CC-EAEE-54D4-2790-1BE7A40A9FB6}"/>
              </a:ext>
            </a:extLst>
          </p:cNvPr>
          <p:cNvCxnSpPr>
            <a:cxnSpLocks/>
          </p:cNvCxnSpPr>
          <p:nvPr userDrawn="1"/>
        </p:nvCxnSpPr>
        <p:spPr>
          <a:xfrm rot="5400000">
            <a:off x="-203241" y="5239737"/>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0ED6559F-11C0-4A54-B8F8-E61A2BA3351F}"/>
              </a:ext>
            </a:extLst>
          </p:cNvPr>
          <p:cNvCxnSpPr>
            <a:cxnSpLocks/>
          </p:cNvCxnSpPr>
          <p:nvPr userDrawn="1"/>
        </p:nvCxnSpPr>
        <p:spPr>
          <a:xfrm rot="5400000">
            <a:off x="-203241" y="3519416"/>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5698546"/>
      </p:ext>
    </p:extLst>
  </p:cSld>
  <p:clrMap bg1="lt1" tx1="dk1" bg2="lt2" tx2="dk2" accent1="accent1" accent2="accent2" accent3="accent3" accent4="accent4" accent5="accent5" accent6="accent6" hlink="hlink" folHlink="folHlink"/>
  <p:sldLayoutIdLst>
    <p:sldLayoutId id="2147484488" r:id="rId1"/>
    <p:sldLayoutId id="2147484489" r:id="rId2"/>
    <p:sldLayoutId id="2147484490" r:id="rId3"/>
    <p:sldLayoutId id="2147484491" r:id="rId4"/>
    <p:sldLayoutId id="2147484492" r:id="rId5"/>
    <p:sldLayoutId id="2147484493" r:id="rId6"/>
    <p:sldLayoutId id="2147484494" r:id="rId7"/>
    <p:sldLayoutId id="2147484495" r:id="rId8"/>
    <p:sldLayoutId id="2147484496" r:id="rId9"/>
    <p:sldLayoutId id="2147484497" r:id="rId10"/>
    <p:sldLayoutId id="2147484498" r:id="rId11"/>
    <p:sldLayoutId id="2147484499" r:id="rId12"/>
    <p:sldLayoutId id="2147484500" r:id="rId13"/>
    <p:sldLayoutId id="2147484501" r:id="rId14"/>
    <p:sldLayoutId id="2147484502" r:id="rId15"/>
    <p:sldLayoutId id="2147484503" r:id="rId16"/>
    <p:sldLayoutId id="2147484504" r:id="rId17"/>
    <p:sldLayoutId id="2147484505" r:id="rId18"/>
    <p:sldLayoutId id="2147484506" r:id="rId19"/>
    <p:sldLayoutId id="2147484507" r:id="rId20"/>
    <p:sldLayoutId id="2147484508" r:id="rId21"/>
    <p:sldLayoutId id="2147484509" r:id="rId22"/>
    <p:sldLayoutId id="2147484510" r:id="rId23"/>
    <p:sldLayoutId id="2147484511" r:id="rId24"/>
    <p:sldLayoutId id="2147484512" r:id="rId25"/>
    <p:sldLayoutId id="2147484513" r:id="rId26"/>
    <p:sldLayoutId id="2147484514" r:id="rId27"/>
    <p:sldLayoutId id="2147484515" r:id="rId28"/>
    <p:sldLayoutId id="2147484516" r:id="rId29"/>
    <p:sldLayoutId id="2147484517" r:id="rId30"/>
    <p:sldLayoutId id="2147484518" r:id="rId31"/>
    <p:sldLayoutId id="2147484607" r:id="rId32"/>
  </p:sldLayoutIdLst>
  <p:hf sldNum="0" hdr="0" ftr="0" dt="0"/>
  <p:txStyles>
    <p:titleStyle>
      <a:lvl1pPr marL="0" marR="0" indent="0" algn="l" defTabSz="914354" rtl="0" eaLnBrk="1" fontAlgn="auto" latinLnBrk="0" hangingPunct="1">
        <a:lnSpc>
          <a:spcPct val="100000"/>
        </a:lnSpc>
        <a:spcBef>
          <a:spcPts val="0"/>
        </a:spcBef>
        <a:spcAft>
          <a:spcPts val="0"/>
        </a:spcAft>
        <a:buClrTx/>
        <a:buSzTx/>
        <a:buFontTx/>
        <a:buNone/>
        <a:tabLst/>
        <a:defRPr sz="2933" kern="1200">
          <a:solidFill>
            <a:schemeClr val="tx1"/>
          </a:solidFill>
          <a:latin typeface="+mj-lt"/>
          <a:ea typeface="+mj-ea"/>
          <a:cs typeface="Arial" panose="020B0604020202020204" pitchFamily="34" charset="0"/>
        </a:defRPr>
      </a:lvl1pPr>
    </p:titleStyle>
    <p:bodyStyle>
      <a:lvl1pPr marL="0" indent="0" algn="l" defTabSz="231637" rtl="0" eaLnBrk="1" latinLnBrk="0" hangingPunct="1">
        <a:lnSpc>
          <a:spcPct val="100000"/>
        </a:lnSpc>
        <a:spcBef>
          <a:spcPts val="0"/>
        </a:spcBef>
        <a:spcAft>
          <a:spcPts val="800"/>
        </a:spcAft>
        <a:buFont typeface="Arial" panose="020B0604020202020204" pitchFamily="34" charset="0"/>
        <a:buNone/>
        <a:tabLst>
          <a:tab pos="231637" algn="l"/>
          <a:tab pos="463272" algn="l"/>
          <a:tab pos="694909" algn="l"/>
          <a:tab pos="926546" algn="l"/>
        </a:tabLst>
        <a:defRPr sz="1867" kern="1200">
          <a:solidFill>
            <a:schemeClr val="tx2"/>
          </a:solidFill>
          <a:latin typeface="+mn-lt"/>
          <a:ea typeface="+mn-ea"/>
          <a:cs typeface="Arial" panose="020B0604020202020204" pitchFamily="34" charset="0"/>
        </a:defRPr>
      </a:lvl1pPr>
      <a:lvl2pPr marL="230389" indent="-230389" algn="l" defTabSz="231637" rtl="0" eaLnBrk="1" latinLnBrk="0" hangingPunct="1">
        <a:lnSpc>
          <a:spcPct val="100000"/>
        </a:lnSpc>
        <a:spcBef>
          <a:spcPts val="0"/>
        </a:spcBef>
        <a:spcAft>
          <a:spcPts val="800"/>
        </a:spcAft>
        <a:buFont typeface="Arial" panose="020B0604020202020204" pitchFamily="34" charset="0"/>
        <a:buChar char="•"/>
        <a:tabLst>
          <a:tab pos="231637" algn="l"/>
          <a:tab pos="463272" algn="l"/>
          <a:tab pos="694909" algn="l"/>
          <a:tab pos="926546" algn="l"/>
        </a:tabLst>
        <a:defRPr sz="1867" kern="1200">
          <a:solidFill>
            <a:schemeClr val="tx2"/>
          </a:solidFill>
          <a:latin typeface="+mn-lt"/>
          <a:ea typeface="+mn-ea"/>
          <a:cs typeface="Arial" panose="020B0604020202020204" pitchFamily="34" charset="0"/>
        </a:defRPr>
      </a:lvl2pPr>
      <a:lvl3pPr marL="460776" indent="-230389" algn="l" defTabSz="231637" rtl="0" eaLnBrk="1" latinLnBrk="0" hangingPunct="1">
        <a:lnSpc>
          <a:spcPct val="100000"/>
        </a:lnSpc>
        <a:spcBef>
          <a:spcPts val="0"/>
        </a:spcBef>
        <a:spcAft>
          <a:spcPts val="800"/>
        </a:spcAft>
        <a:buFont typeface="Symbol" panose="05050102010706020507" pitchFamily="18" charset="2"/>
        <a:buChar char=""/>
        <a:tabLst>
          <a:tab pos="231637" algn="l"/>
          <a:tab pos="463272" algn="l"/>
          <a:tab pos="694909" algn="l"/>
          <a:tab pos="926546" algn="l"/>
        </a:tabLst>
        <a:defRPr sz="1867" kern="1200">
          <a:solidFill>
            <a:schemeClr val="tx2"/>
          </a:solidFill>
          <a:latin typeface="+mn-lt"/>
          <a:ea typeface="+mn-ea"/>
          <a:cs typeface="Arial" panose="020B0604020202020204" pitchFamily="34" charset="0"/>
        </a:defRPr>
      </a:lvl3pPr>
      <a:lvl4pPr marL="691165" indent="-230389" algn="l" defTabSz="231637" rtl="0" eaLnBrk="1" latinLnBrk="0" hangingPunct="1">
        <a:lnSpc>
          <a:spcPct val="100000"/>
        </a:lnSpc>
        <a:spcBef>
          <a:spcPts val="0"/>
        </a:spcBef>
        <a:spcAft>
          <a:spcPts val="800"/>
        </a:spcAft>
        <a:buFont typeface="Arial" panose="020B0604020202020204" pitchFamily="34" charset="0"/>
        <a:buChar char="•"/>
        <a:tabLst>
          <a:tab pos="231637" algn="l"/>
          <a:tab pos="463272" algn="l"/>
          <a:tab pos="694909" algn="l"/>
          <a:tab pos="926546" algn="l"/>
        </a:tabLst>
        <a:defRPr sz="1867" kern="1200">
          <a:solidFill>
            <a:schemeClr val="tx2"/>
          </a:solidFill>
          <a:latin typeface="+mn-lt"/>
          <a:ea typeface="+mn-ea"/>
          <a:cs typeface="Arial" panose="020B0604020202020204" pitchFamily="34" charset="0"/>
        </a:defRPr>
      </a:lvl4pPr>
      <a:lvl5pPr marL="921554" indent="-230389" algn="l" defTabSz="231637" rtl="0" eaLnBrk="1" latinLnBrk="0" hangingPunct="1">
        <a:lnSpc>
          <a:spcPct val="100000"/>
        </a:lnSpc>
        <a:spcBef>
          <a:spcPts val="0"/>
        </a:spcBef>
        <a:spcAft>
          <a:spcPts val="800"/>
        </a:spcAft>
        <a:buFont typeface="Symbol" panose="05050102010706020507" pitchFamily="18" charset="2"/>
        <a:buChar char=""/>
        <a:tabLst>
          <a:tab pos="231637" algn="l"/>
          <a:tab pos="463272" algn="l"/>
          <a:tab pos="694909" algn="l"/>
          <a:tab pos="926546" algn="l"/>
        </a:tabLst>
        <a:defRPr sz="1867" kern="1200">
          <a:solidFill>
            <a:schemeClr val="tx2"/>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12">
          <p15:clr>
            <a:srgbClr val="F26B43"/>
          </p15:clr>
        </p15:guide>
        <p15:guide id="2" pos="264">
          <p15:clr>
            <a:srgbClr val="A4A3A4"/>
          </p15:clr>
        </p15:guide>
        <p15:guide id="3" pos="396">
          <p15:clr>
            <a:srgbClr val="F26B43"/>
          </p15:clr>
        </p15:guide>
        <p15:guide id="4" pos="674">
          <p15:clr>
            <a:srgbClr val="547EBF"/>
          </p15:clr>
        </p15:guide>
        <p15:guide id="5" pos="842">
          <p15:clr>
            <a:srgbClr val="547EBF"/>
          </p15:clr>
        </p15:guide>
        <p15:guide id="6" pos="1120">
          <p15:clr>
            <a:srgbClr val="547EBF"/>
          </p15:clr>
        </p15:guide>
        <p15:guide id="7" pos="1288">
          <p15:clr>
            <a:srgbClr val="547EBF"/>
          </p15:clr>
        </p15:guide>
        <p15:guide id="8" pos="1564">
          <p15:clr>
            <a:srgbClr val="547EBF"/>
          </p15:clr>
        </p15:guide>
        <p15:guide id="9" pos="1736">
          <p15:clr>
            <a:srgbClr val="547EBF"/>
          </p15:clr>
        </p15:guide>
        <p15:guide id="10" pos="2008">
          <p15:clr>
            <a:srgbClr val="547EBF"/>
          </p15:clr>
        </p15:guide>
        <p15:guide id="11" pos="2182">
          <p15:clr>
            <a:srgbClr val="547EBF"/>
          </p15:clr>
        </p15:guide>
        <p15:guide id="12" orient="horz" pos="180">
          <p15:clr>
            <a:srgbClr val="F26B43"/>
          </p15:clr>
        </p15:guide>
        <p15:guide id="13" orient="horz" pos="226">
          <p15:clr>
            <a:srgbClr val="A4A3A4"/>
          </p15:clr>
        </p15:guide>
        <p15:guide id="14" orient="horz" pos="722">
          <p15:clr>
            <a:srgbClr val="A4A3A4"/>
          </p15:clr>
        </p15:guide>
        <p15:guide id="15" orient="horz" pos="1038">
          <p15:clr>
            <a:srgbClr val="A4A3A4"/>
          </p15:clr>
        </p15:guide>
        <p15:guide id="16" pos="2464">
          <p15:clr>
            <a:srgbClr val="547EBF"/>
          </p15:clr>
        </p15:guide>
        <p15:guide id="17" pos="2631">
          <p15:clr>
            <a:srgbClr val="547EBF"/>
          </p15:clr>
        </p15:guide>
        <p15:guide id="18" pos="2906">
          <p15:clr>
            <a:srgbClr val="547EBF"/>
          </p15:clr>
        </p15:guide>
        <p15:guide id="19" pos="3080">
          <p15:clr>
            <a:srgbClr val="547EBF"/>
          </p15:clr>
        </p15:guide>
        <p15:guide id="20" pos="3356">
          <p15:clr>
            <a:srgbClr val="547EBF"/>
          </p15:clr>
        </p15:guide>
        <p15:guide id="21" pos="3522">
          <p15:clr>
            <a:srgbClr val="547EBF"/>
          </p15:clr>
        </p15:guide>
        <p15:guide id="22" pos="3800">
          <p15:clr>
            <a:srgbClr val="547EBF"/>
          </p15:clr>
        </p15:guide>
        <p15:guide id="23" pos="3973">
          <p15:clr>
            <a:srgbClr val="547EBF"/>
          </p15:clr>
        </p15:guide>
        <p15:guide id="24" pos="5591">
          <p15:clr>
            <a:srgbClr val="F26B43"/>
          </p15:clr>
        </p15:guide>
        <p15:guide id="25" pos="4249">
          <p15:clr>
            <a:srgbClr val="547EBF"/>
          </p15:clr>
        </p15:guide>
        <p15:guide id="26" pos="4422">
          <p15:clr>
            <a:srgbClr val="547EBF"/>
          </p15:clr>
        </p15:guide>
        <p15:guide id="27" pos="4698">
          <p15:clr>
            <a:srgbClr val="547EBF"/>
          </p15:clr>
        </p15:guide>
        <p15:guide id="28" pos="4867">
          <p15:clr>
            <a:srgbClr val="547EBF"/>
          </p15:clr>
        </p15:guide>
        <p15:guide id="29" pos="5148">
          <p15:clr>
            <a:srgbClr val="547EBF"/>
          </p15:clr>
        </p15:guide>
        <p15:guide id="30" pos="5314">
          <p15:clr>
            <a:srgbClr val="547EBF"/>
          </p15:clr>
        </p15:guide>
        <p15:guide id="31" pos="2994">
          <p15:clr>
            <a:srgbClr val="A4A3A4"/>
          </p15:clr>
        </p15:guide>
        <p15:guide id="32" orient="horz" pos="1341">
          <p15:clr>
            <a:srgbClr val="A4A3A4"/>
          </p15:clr>
        </p15:guide>
        <p15:guide id="33" orient="horz" pos="1528">
          <p15:clr>
            <a:srgbClr val="A4A3A4"/>
          </p15:clr>
        </p15:guide>
        <p15:guide id="34" orient="horz" pos="1847">
          <p15:clr>
            <a:srgbClr val="A4A3A4"/>
          </p15:clr>
        </p15:guide>
        <p15:guide id="35" orient="horz" pos="2162">
          <p15:clr>
            <a:srgbClr val="A4A3A4"/>
          </p15:clr>
        </p15:guide>
        <p15:guide id="36" orient="horz" pos="1210">
          <p15:clr>
            <a:srgbClr val="A4A3A4"/>
          </p15:clr>
        </p15:guide>
        <p15:guide id="37" orient="horz" pos="2026">
          <p15:clr>
            <a:srgbClr val="A4A3A4"/>
          </p15:clr>
        </p15:guide>
        <p15:guide id="38" orient="horz" pos="636">
          <p15:clr>
            <a:srgbClr val="A4A3A4"/>
          </p15:clr>
        </p15:guide>
        <p15:guide id="39" orient="horz" pos="1701">
          <p15:clr>
            <a:srgbClr val="A4A3A4"/>
          </p15:clr>
        </p15:guide>
        <p15:guide id="40" orient="horz" pos="2518">
          <p15:clr>
            <a:srgbClr val="A4A3A4"/>
          </p15:clr>
        </p15:guide>
        <p15:guide id="41" orient="horz" pos="2689">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486807A-3EA4-70B2-B5BA-792BCDB4B6DE}"/>
              </a:ext>
            </a:extLst>
          </p:cNvPr>
          <p:cNvGraphicFramePr>
            <a:graphicFrameLocks noChangeAspect="1"/>
          </p:cNvGraphicFramePr>
          <p:nvPr userDrawn="1">
            <p:custDataLst>
              <p:tags r:id="rId28"/>
            </p:custDataLst>
            <p:extLst>
              <p:ext uri="{D42A27DB-BD31-4B8C-83A1-F6EECF244321}">
                <p14:modId xmlns:p14="http://schemas.microsoft.com/office/powerpoint/2010/main" val="15315125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9" imgW="416" imgH="415" progId="TCLayout.ActiveDocument.1">
                  <p:embed/>
                </p:oleObj>
              </mc:Choice>
              <mc:Fallback>
                <p:oleObj name="think-cell Slide" r:id="rId29" imgW="416" imgH="415" progId="TCLayout.ActiveDocument.1">
                  <p:embed/>
                  <p:pic>
                    <p:nvPicPr>
                      <p:cNvPr id="3" name="think-cell data - do not delete" hidden="1">
                        <a:extLst>
                          <a:ext uri="{FF2B5EF4-FFF2-40B4-BE49-F238E27FC236}">
                            <a16:creationId xmlns:a16="http://schemas.microsoft.com/office/drawing/2014/main" id="{C486807A-3EA4-70B2-B5BA-792BCDB4B6DE}"/>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5161D60B-8439-5345-91A2-C635EFBE8968}"/>
              </a:ext>
            </a:extLst>
          </p:cNvPr>
          <p:cNvPicPr>
            <a:picLocks noChangeAspect="1"/>
          </p:cNvPicPr>
          <p:nvPr userDrawn="1"/>
        </p:nvPicPr>
        <p:blipFill>
          <a:blip r:embed="rId31"/>
          <a:stretch>
            <a:fillRect/>
          </a:stretch>
        </p:blipFill>
        <p:spPr>
          <a:xfrm>
            <a:off x="0" y="6149291"/>
            <a:ext cx="12192000" cy="717176"/>
          </a:xfrm>
          <a:prstGeom prst="rect">
            <a:avLst/>
          </a:prstGeom>
        </p:spPr>
      </p:pic>
      <p:sp>
        <p:nvSpPr>
          <p:cNvPr id="2" name="TextBox 1">
            <a:extLst>
              <a:ext uri="{FF2B5EF4-FFF2-40B4-BE49-F238E27FC236}">
                <a16:creationId xmlns:a16="http://schemas.microsoft.com/office/drawing/2014/main" id="{A17BDE36-0D7F-4040-AA82-59F36AB7A1FB}"/>
              </a:ext>
            </a:extLst>
          </p:cNvPr>
          <p:cNvSpPr txBox="1"/>
          <p:nvPr userDrawn="1"/>
        </p:nvSpPr>
        <p:spPr>
          <a:xfrm>
            <a:off x="9199984" y="6356350"/>
            <a:ext cx="2513848" cy="276999"/>
          </a:xfrm>
          <a:prstGeom prst="rect">
            <a:avLst/>
          </a:prstGeom>
          <a:noFill/>
        </p:spPr>
        <p:txBody>
          <a:bodyPr wrap="square" rtlCol="0">
            <a:spAutoFit/>
          </a:bodyPr>
          <a:lstStyle/>
          <a:p>
            <a:pPr algn="r"/>
            <a:fld id="{858E04BE-65A9-A145-A0EB-EB6CD2880A85}" type="slidenum">
              <a:rPr lang="en-US" sz="1200" smtClean="0">
                <a:solidFill>
                  <a:schemeClr val="bg1"/>
                </a:solidFill>
              </a:rPr>
              <a:t>‹#›</a:t>
            </a:fld>
            <a:endParaRPr lang="en-US" sz="1200" dirty="0">
              <a:solidFill>
                <a:schemeClr val="bg1"/>
              </a:solidFill>
            </a:endParaRPr>
          </a:p>
        </p:txBody>
      </p:sp>
      <p:cxnSp>
        <p:nvCxnSpPr>
          <p:cNvPr id="7" name="Straight Connector 6">
            <a:extLst>
              <a:ext uri="{FF2B5EF4-FFF2-40B4-BE49-F238E27FC236}">
                <a16:creationId xmlns:a16="http://schemas.microsoft.com/office/drawing/2014/main" id="{BC3A267F-7145-4C40-864D-56A2817D8070}"/>
              </a:ext>
            </a:extLst>
          </p:cNvPr>
          <p:cNvCxnSpPr/>
          <p:nvPr userDrawn="1"/>
        </p:nvCxnSpPr>
        <p:spPr>
          <a:xfrm>
            <a:off x="3388658" y="6298689"/>
            <a:ext cx="0" cy="406375"/>
          </a:xfrm>
          <a:prstGeom prst="line">
            <a:avLst/>
          </a:prstGeom>
          <a:ln w="190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C62C609-52AB-FF43-9E0B-2C9BC0E3F2A6}"/>
              </a:ext>
            </a:extLst>
          </p:cNvPr>
          <p:cNvPicPr>
            <a:picLocks noChangeAspect="1"/>
          </p:cNvPicPr>
          <p:nvPr userDrawn="1"/>
        </p:nvPicPr>
        <p:blipFill>
          <a:blip r:embed="rId32"/>
          <a:stretch>
            <a:fillRect/>
          </a:stretch>
        </p:blipFill>
        <p:spPr>
          <a:xfrm>
            <a:off x="3460317" y="6189047"/>
            <a:ext cx="2510853" cy="624019"/>
          </a:xfrm>
          <a:prstGeom prst="rect">
            <a:avLst/>
          </a:prstGeom>
        </p:spPr>
      </p:pic>
    </p:spTree>
    <p:extLst>
      <p:ext uri="{BB962C8B-B14F-4D97-AF65-F5344CB8AC3E}">
        <p14:creationId xmlns:p14="http://schemas.microsoft.com/office/powerpoint/2010/main" val="783433308"/>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 id="2147484814" r:id="rId10"/>
    <p:sldLayoutId id="2147484815" r:id="rId11"/>
    <p:sldLayoutId id="2147484816" r:id="rId12"/>
    <p:sldLayoutId id="2147484817" r:id="rId13"/>
    <p:sldLayoutId id="2147484818" r:id="rId14"/>
    <p:sldLayoutId id="2147484819" r:id="rId15"/>
    <p:sldLayoutId id="2147484820" r:id="rId16"/>
    <p:sldLayoutId id="2147484821" r:id="rId17"/>
    <p:sldLayoutId id="2147484822" r:id="rId18"/>
    <p:sldLayoutId id="2147484823" r:id="rId19"/>
    <p:sldLayoutId id="2147484824" r:id="rId20"/>
    <p:sldLayoutId id="2147484825" r:id="rId21"/>
    <p:sldLayoutId id="2147484826" r:id="rId22"/>
    <p:sldLayoutId id="2147484827" r:id="rId23"/>
    <p:sldLayoutId id="2147484828" r:id="rId24"/>
    <p:sldLayoutId id="2147484829" r:id="rId25"/>
    <p:sldLayoutId id="2147484830"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66.xml"/><Relationship Id="rId5" Type="http://schemas.openxmlformats.org/officeDocument/2006/relationships/image" Target="../media/image42.png"/><Relationship Id="rId4" Type="http://schemas.openxmlformats.org/officeDocument/2006/relationships/image" Target="../media/image4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4.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74.xml"/></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1.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9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2.xml"/></Relationships>
</file>

<file path=ppt/slides/_rels/slide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7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91.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91.xml"/><Relationship Id="rId4" Type="http://schemas.openxmlformats.org/officeDocument/2006/relationships/image" Target="../media/image53.jpg"/></Relationships>
</file>

<file path=ppt/slides/_rels/slide2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9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1.xml"/><Relationship Id="rId1" Type="http://schemas.openxmlformats.org/officeDocument/2006/relationships/tags" Target="../tags/tag4.xml"/><Relationship Id="rId5" Type="http://schemas.openxmlformats.org/officeDocument/2006/relationships/image" Target="../media/image33.emf"/><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1.xml"/></Relationships>
</file>

<file path=ppt/slides/_rels/slide31.xml.rels><?xml version="1.0" encoding="UTF-8" standalone="yes"?>
<Relationships xmlns="http://schemas.openxmlformats.org/package/2006/relationships"><Relationship Id="rId2" Type="http://schemas.openxmlformats.org/officeDocument/2006/relationships/image" Target="../media/image55.tif"/><Relationship Id="rId1" Type="http://schemas.openxmlformats.org/officeDocument/2006/relationships/slideLayout" Target="../slideLayouts/slideLayout191.xml"/></Relationships>
</file>

<file path=ppt/slides/_rels/slide32.xml.rels><?xml version="1.0" encoding="UTF-8" standalone="yes"?>
<Relationships xmlns="http://schemas.openxmlformats.org/package/2006/relationships"><Relationship Id="rId2" Type="http://schemas.openxmlformats.org/officeDocument/2006/relationships/image" Target="../media/image56.tif"/><Relationship Id="rId1" Type="http://schemas.openxmlformats.org/officeDocument/2006/relationships/slideLayout" Target="../slideLayouts/slideLayout19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1.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91.xml"/><Relationship Id="rId6" Type="http://schemas.openxmlformats.org/officeDocument/2006/relationships/image" Target="../media/image55.tif"/><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91.xml"/><Relationship Id="rId6" Type="http://schemas.openxmlformats.org/officeDocument/2006/relationships/image" Target="../media/image61.png"/><Relationship Id="rId5" Type="http://schemas.openxmlformats.org/officeDocument/2006/relationships/image" Target="../media/image55.tif"/><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191.xml"/><Relationship Id="rId5" Type="http://schemas.openxmlformats.org/officeDocument/2006/relationships/image" Target="../media/image55.tif"/><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91.xml"/><Relationship Id="rId4" Type="http://schemas.openxmlformats.org/officeDocument/2006/relationships/image" Target="../media/image64.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4.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4.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90.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90.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0.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9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9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4.xml"/></Relationships>
</file>

<file path=ppt/slides/_rels/slide5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19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5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0.xml"/><Relationship Id="rId1" Type="http://schemas.openxmlformats.org/officeDocument/2006/relationships/slideLayout" Target="../slideLayouts/slideLayout19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1.xml"/></Relationships>
</file>

<file path=ppt/slides/_rels/slide5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32.xml"/><Relationship Id="rId1" Type="http://schemas.openxmlformats.org/officeDocument/2006/relationships/slideLayout" Target="../slideLayouts/slideLayout19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1.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4.xml"/><Relationship Id="rId1" Type="http://schemas.openxmlformats.org/officeDocument/2006/relationships/slideLayout" Target="../slideLayouts/slideLayout191.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5.xml"/><Relationship Id="rId1" Type="http://schemas.openxmlformats.org/officeDocument/2006/relationships/slideLayout" Target="../slideLayouts/slideLayout19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4.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6.xml"/><Relationship Id="rId1" Type="http://schemas.openxmlformats.org/officeDocument/2006/relationships/slideLayout" Target="../slideLayouts/slideLayout19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9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1.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91.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91.xml"/></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9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4.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95.xml"/><Relationship Id="rId5" Type="http://schemas.openxmlformats.org/officeDocument/2006/relationships/image" Target="../media/image47.PNG"/><Relationship Id="rId4" Type="http://schemas.openxmlformats.org/officeDocument/2006/relationships/image" Target="../media/image46.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9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9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9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92.xml"/></Relationships>
</file>

<file path=ppt/slides/_rels/slide8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192.xml"/><Relationship Id="rId4" Type="http://schemas.openxmlformats.org/officeDocument/2006/relationships/image" Target="../media/image8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9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93.xml"/></Relationships>
</file>

<file path=ppt/slides/_rels/slide9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8.xml"/><Relationship Id="rId1" Type="http://schemas.openxmlformats.org/officeDocument/2006/relationships/slideLayout" Target="../slideLayouts/slideLayout19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EDA3E-AB6E-FBBC-4F2B-FE1E68735A75}"/>
            </a:ext>
          </a:extLst>
        </p:cNvPr>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7E851D54-1DE5-DA08-76AC-686310A18A7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576" r="5576"/>
          <a:stretch/>
        </p:blipFill>
        <p:spPr/>
      </p:pic>
      <p:pic>
        <p:nvPicPr>
          <p:cNvPr id="9" name="Picture 8" descr="A black and blue gradient&#10;&#10;Description automatically generated">
            <a:extLst>
              <a:ext uri="{FF2B5EF4-FFF2-40B4-BE49-F238E27FC236}">
                <a16:creationId xmlns:a16="http://schemas.microsoft.com/office/drawing/2014/main" id="{A9C1461C-09D7-08D9-9695-8DA478B7F9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409" y="1154321"/>
            <a:ext cx="7380864" cy="4665876"/>
          </a:xfrm>
          <a:prstGeom prst="rect">
            <a:avLst/>
          </a:prstGeom>
        </p:spPr>
      </p:pic>
      <p:sp>
        <p:nvSpPr>
          <p:cNvPr id="3" name="Title 2">
            <a:extLst>
              <a:ext uri="{FF2B5EF4-FFF2-40B4-BE49-F238E27FC236}">
                <a16:creationId xmlns:a16="http://schemas.microsoft.com/office/drawing/2014/main" id="{BA5146C1-1BD7-74F9-8050-D01D8CEAA270}"/>
              </a:ext>
            </a:extLst>
          </p:cNvPr>
          <p:cNvSpPr>
            <a:spLocks noGrp="1"/>
          </p:cNvSpPr>
          <p:nvPr>
            <p:ph type="ctrTitle"/>
          </p:nvPr>
        </p:nvSpPr>
        <p:spPr>
          <a:xfrm>
            <a:off x="850901" y="1384301"/>
            <a:ext cx="6607175" cy="2218267"/>
          </a:xfrm>
        </p:spPr>
        <p:txBody>
          <a:bodyPr>
            <a:normAutofit fontScale="90000"/>
          </a:bodyPr>
          <a:lstStyle/>
          <a:p>
            <a:r>
              <a:rPr lang="en-US" dirty="0">
                <a:latin typeface="Arial" panose="020B0604020202020204" pitchFamily="34" charset="0"/>
                <a:cs typeface="Arial" panose="020B0604020202020204" pitchFamily="34" charset="0"/>
              </a:rPr>
              <a:t>Best of San Antonio Breast Cancer</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4" name="Subtitle 3">
            <a:extLst>
              <a:ext uri="{FF2B5EF4-FFF2-40B4-BE49-F238E27FC236}">
                <a16:creationId xmlns:a16="http://schemas.microsoft.com/office/drawing/2014/main" id="{D654CEEE-9697-EA47-F093-E0983FC67E02}"/>
              </a:ext>
            </a:extLst>
          </p:cNvPr>
          <p:cNvSpPr>
            <a:spLocks noGrp="1"/>
          </p:cNvSpPr>
          <p:nvPr>
            <p:ph type="subTitle" idx="1"/>
          </p:nvPr>
        </p:nvSpPr>
        <p:spPr>
          <a:xfrm>
            <a:off x="850901" y="3832550"/>
            <a:ext cx="3711575" cy="1052681"/>
          </a:xfrm>
        </p:spPr>
        <p:txBody>
          <a:bodyPr>
            <a:normAutofit/>
          </a:bodyPr>
          <a:lstStyle/>
          <a:p>
            <a:r>
              <a:rPr lang="en-US" sz="2800" b="0" dirty="0">
                <a:latin typeface="Arial" panose="020B0604020202020204" pitchFamily="34" charset="0"/>
                <a:cs typeface="Arial" panose="020B0604020202020204" pitchFamily="34" charset="0"/>
              </a:rPr>
              <a:t>January 25, 2025</a:t>
            </a:r>
          </a:p>
        </p:txBody>
      </p:sp>
      <p:pic>
        <p:nvPicPr>
          <p:cNvPr id="7" name="Picture 6" descr="A white circle with a black background&#10;&#10;Description automatically generated">
            <a:extLst>
              <a:ext uri="{FF2B5EF4-FFF2-40B4-BE49-F238E27FC236}">
                <a16:creationId xmlns:a16="http://schemas.microsoft.com/office/drawing/2014/main" id="{EC0655CC-6253-1C84-8D7C-70C3A66FAA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575" y="406742"/>
            <a:ext cx="1527175" cy="218385"/>
          </a:xfrm>
          <a:prstGeom prst="rect">
            <a:avLst/>
          </a:prstGeom>
        </p:spPr>
      </p:pic>
    </p:spTree>
    <p:extLst>
      <p:ext uri="{BB962C8B-B14F-4D97-AF65-F5344CB8AC3E}">
        <p14:creationId xmlns:p14="http://schemas.microsoft.com/office/powerpoint/2010/main" val="167557773"/>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24A931-24DB-D79F-CA31-10857F2ACEE6}"/>
              </a:ext>
            </a:extLst>
          </p:cNvPr>
          <p:cNvSpPr>
            <a:spLocks noGrp="1"/>
          </p:cNvSpPr>
          <p:nvPr>
            <p:ph type="body" sz="quarter" idx="11"/>
          </p:nvPr>
        </p:nvSpPr>
        <p:spPr>
          <a:xfrm>
            <a:off x="512749" y="1288378"/>
            <a:ext cx="10830165" cy="3583660"/>
          </a:xfrm>
        </p:spPr>
        <p:txBody>
          <a:bodyPr>
            <a:normAutofit fontScale="62500" lnSpcReduction="20000"/>
          </a:bodyPr>
          <a:lstStyle/>
          <a:p>
            <a:r>
              <a:rPr lang="en-US" sz="3800" b="1" dirty="0">
                <a:solidFill>
                  <a:srgbClr val="000000"/>
                </a:solidFill>
                <a:effectLst/>
                <a:ea typeface="Aptos" panose="020B0004020202020204" pitchFamily="34" charset="0"/>
                <a:cs typeface="Aptos" panose="020B0004020202020204" pitchFamily="34" charset="0"/>
              </a:rPr>
              <a:t>PS12-09:</a:t>
            </a:r>
            <a:r>
              <a:rPr lang="en-US" sz="3800" dirty="0">
                <a:solidFill>
                  <a:srgbClr val="000000"/>
                </a:solidFill>
                <a:effectLst/>
                <a:ea typeface="Aptos" panose="020B0004020202020204" pitchFamily="34" charset="0"/>
                <a:cs typeface="Aptos" panose="020B0004020202020204" pitchFamily="34" charset="0"/>
              </a:rPr>
              <a:t> Neoadjuvant pembrolizumab or placebo plus chemotherapy followed by adjuvant pembrolizumab or placebo for high-risk, early-stage triple-negative breast cancer: Overall survival and subgroup results from the phase 3 KEYNOTE-522 study</a:t>
            </a:r>
          </a:p>
          <a:p>
            <a:endParaRPr lang="en-US" sz="3800" dirty="0">
              <a:solidFill>
                <a:srgbClr val="000000"/>
              </a:solidFill>
              <a:ea typeface="Aptos" panose="020B0004020202020204" pitchFamily="34" charset="0"/>
              <a:cs typeface="Aptos" panose="020B0004020202020204" pitchFamily="34" charset="0"/>
            </a:endParaRPr>
          </a:p>
          <a:p>
            <a:pPr marL="0" indent="0">
              <a:buNone/>
            </a:pPr>
            <a:r>
              <a:rPr lang="en-US" sz="3800" dirty="0">
                <a:solidFill>
                  <a:srgbClr val="000000"/>
                </a:solidFill>
                <a:effectLst/>
                <a:ea typeface="Aptos" panose="020B0004020202020204" pitchFamily="34" charset="0"/>
                <a:cs typeface="Aptos" panose="020B0004020202020204" pitchFamily="34" charset="0"/>
              </a:rPr>
              <a:t>        R. Dent et al.</a:t>
            </a:r>
            <a:endParaRPr lang="en-US" sz="3800" dirty="0">
              <a:effectLst/>
              <a:ea typeface="Aptos" panose="020B0004020202020204" pitchFamily="34" charset="0"/>
              <a:cs typeface="Aptos" panose="020B0004020202020204" pitchFamily="34" charset="0"/>
            </a:endParaRPr>
          </a:p>
          <a:p>
            <a:endParaRPr lang="en-US" dirty="0"/>
          </a:p>
        </p:txBody>
      </p:sp>
    </p:spTree>
    <p:extLst>
      <p:ext uri="{BB962C8B-B14F-4D97-AF65-F5344CB8AC3E}">
        <p14:creationId xmlns:p14="http://schemas.microsoft.com/office/powerpoint/2010/main" val="660957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5D1FF-DA5E-182D-80DD-69ECD1F85A8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FDE127F-86A4-C7A4-E283-1F280A6E5AD6}"/>
              </a:ext>
            </a:extLst>
          </p:cNvPr>
          <p:cNvPicPr>
            <a:picLocks noChangeAspect="1"/>
          </p:cNvPicPr>
          <p:nvPr/>
        </p:nvPicPr>
        <p:blipFill>
          <a:blip r:embed="rId3"/>
          <a:stretch>
            <a:fillRect/>
          </a:stretch>
        </p:blipFill>
        <p:spPr>
          <a:xfrm>
            <a:off x="814388" y="0"/>
            <a:ext cx="9982200" cy="5647206"/>
          </a:xfrm>
          <a:prstGeom prst="rect">
            <a:avLst/>
          </a:prstGeom>
        </p:spPr>
      </p:pic>
      <p:sp>
        <p:nvSpPr>
          <p:cNvPr id="6" name="TextBox 5">
            <a:extLst>
              <a:ext uri="{FF2B5EF4-FFF2-40B4-BE49-F238E27FC236}">
                <a16:creationId xmlns:a16="http://schemas.microsoft.com/office/drawing/2014/main" id="{C5D9A74B-AC89-FBFB-24CE-7488CE8E3582}"/>
              </a:ext>
            </a:extLst>
          </p:cNvPr>
          <p:cNvSpPr txBox="1"/>
          <p:nvPr/>
        </p:nvSpPr>
        <p:spPr>
          <a:xfrm>
            <a:off x="8933641" y="5776119"/>
            <a:ext cx="3086911"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Dent R et al, SABCS 2024</a:t>
            </a:r>
          </a:p>
        </p:txBody>
      </p:sp>
    </p:spTree>
    <p:extLst>
      <p:ext uri="{BB962C8B-B14F-4D97-AF65-F5344CB8AC3E}">
        <p14:creationId xmlns:p14="http://schemas.microsoft.com/office/powerpoint/2010/main" val="1641106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of a number of numbers and a number of numbers&#10;&#10;Description automatically generated with medium confidence">
            <a:extLst>
              <a:ext uri="{FF2B5EF4-FFF2-40B4-BE49-F238E27FC236}">
                <a16:creationId xmlns:a16="http://schemas.microsoft.com/office/drawing/2014/main" id="{820C7ECE-AE12-F4B8-41F8-3C6C7B0C7F8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52207" y="2146157"/>
            <a:ext cx="11890737" cy="2671805"/>
          </a:xfrm>
        </p:spPr>
      </p:pic>
      <p:sp>
        <p:nvSpPr>
          <p:cNvPr id="3" name="Title 2">
            <a:extLst>
              <a:ext uri="{FF2B5EF4-FFF2-40B4-BE49-F238E27FC236}">
                <a16:creationId xmlns:a16="http://schemas.microsoft.com/office/drawing/2014/main" id="{ED4BF6B2-493F-A6D4-FD05-91D279374D38}"/>
              </a:ext>
            </a:extLst>
          </p:cNvPr>
          <p:cNvSpPr>
            <a:spLocks noGrp="1"/>
          </p:cNvSpPr>
          <p:nvPr>
            <p:ph type="title"/>
          </p:nvPr>
        </p:nvSpPr>
        <p:spPr>
          <a:xfrm>
            <a:off x="507999" y="55312"/>
            <a:ext cx="11208513" cy="949648"/>
          </a:xfrm>
        </p:spPr>
        <p:txBody>
          <a:bodyPr>
            <a:normAutofit/>
          </a:bodyPr>
          <a:lstStyle/>
          <a:p>
            <a:pPr algn="ctr"/>
            <a:r>
              <a:rPr lang="en-US" sz="4000" b="1" dirty="0">
                <a:solidFill>
                  <a:srgbClr val="002060"/>
                </a:solidFill>
              </a:rPr>
              <a:t>OS by PD-L1 Expression</a:t>
            </a:r>
          </a:p>
        </p:txBody>
      </p:sp>
      <p:sp>
        <p:nvSpPr>
          <p:cNvPr id="2" name="TextBox 1">
            <a:extLst>
              <a:ext uri="{FF2B5EF4-FFF2-40B4-BE49-F238E27FC236}">
                <a16:creationId xmlns:a16="http://schemas.microsoft.com/office/drawing/2014/main" id="{69ED30F3-CBD7-169B-532E-249A16942838}"/>
              </a:ext>
            </a:extLst>
          </p:cNvPr>
          <p:cNvSpPr txBox="1"/>
          <p:nvPr/>
        </p:nvSpPr>
        <p:spPr>
          <a:xfrm>
            <a:off x="507999" y="5806644"/>
            <a:ext cx="11357585" cy="666977"/>
          </a:xfrm>
          <a:prstGeom prst="rect">
            <a:avLst/>
          </a:prstGeom>
          <a:solidFill>
            <a:schemeClr val="tx2"/>
          </a:solidFill>
        </p:spPr>
        <p:txBody>
          <a:bodyPr wrap="square" rtlCol="0">
            <a:spAutoFit/>
          </a:bodyPr>
          <a:lstStyle/>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OS benefit seen in both PD-L1 negative and positive with similar relative risk reduction</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Worse overall outcomes in PD-L1 negative patients but with larger absolute benefit</a:t>
            </a:r>
          </a:p>
        </p:txBody>
      </p:sp>
      <p:sp>
        <p:nvSpPr>
          <p:cNvPr id="4" name="TextBox 3">
            <a:extLst>
              <a:ext uri="{FF2B5EF4-FFF2-40B4-BE49-F238E27FC236}">
                <a16:creationId xmlns:a16="http://schemas.microsoft.com/office/drawing/2014/main" id="{AB1B6D0C-D2BC-B649-C265-D9AB130FA7D8}"/>
              </a:ext>
            </a:extLst>
          </p:cNvPr>
          <p:cNvSpPr txBox="1"/>
          <p:nvPr/>
        </p:nvSpPr>
        <p:spPr>
          <a:xfrm>
            <a:off x="8930186" y="5317590"/>
            <a:ext cx="3086911"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Dent R et al, SABCS 2024</a:t>
            </a:r>
          </a:p>
        </p:txBody>
      </p:sp>
      <p:sp>
        <p:nvSpPr>
          <p:cNvPr id="6" name="Rectangle 5">
            <a:extLst>
              <a:ext uri="{FF2B5EF4-FFF2-40B4-BE49-F238E27FC236}">
                <a16:creationId xmlns:a16="http://schemas.microsoft.com/office/drawing/2014/main" id="{B27CCC07-840E-9B4F-CFC2-D7448F63DFD8}"/>
              </a:ext>
            </a:extLst>
          </p:cNvPr>
          <p:cNvSpPr/>
          <p:nvPr/>
        </p:nvSpPr>
        <p:spPr>
          <a:xfrm>
            <a:off x="9831109" y="67772"/>
            <a:ext cx="2185988" cy="1087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7A8DE717-38B7-742A-B92C-472983B0604A}"/>
              </a:ext>
            </a:extLst>
          </p:cNvPr>
          <p:cNvSpPr/>
          <p:nvPr/>
        </p:nvSpPr>
        <p:spPr>
          <a:xfrm>
            <a:off x="0" y="6541537"/>
            <a:ext cx="12192000" cy="3164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24744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94B91E2-2A36-E5C5-CA3F-AE009642FD43}"/>
              </a:ext>
            </a:extLst>
          </p:cNvPr>
          <p:cNvPicPr>
            <a:picLocks noGrp="1" noChangeAspect="1"/>
          </p:cNvPicPr>
          <p:nvPr>
            <p:ph idx="1"/>
          </p:nvPr>
        </p:nvPicPr>
        <p:blipFill rotWithShape="1">
          <a:blip r:embed="rId2"/>
          <a:srcRect l="24416" t="65274" r="29797" b="6268"/>
          <a:stretch/>
        </p:blipFill>
        <p:spPr>
          <a:xfrm>
            <a:off x="628134" y="1782676"/>
            <a:ext cx="10935731" cy="4602170"/>
          </a:xfrm>
        </p:spPr>
      </p:pic>
      <p:sp>
        <p:nvSpPr>
          <p:cNvPr id="6" name="Title 2">
            <a:extLst>
              <a:ext uri="{FF2B5EF4-FFF2-40B4-BE49-F238E27FC236}">
                <a16:creationId xmlns:a16="http://schemas.microsoft.com/office/drawing/2014/main" id="{EC5F7361-9039-0BA2-29AB-B19538973F75}"/>
              </a:ext>
            </a:extLst>
          </p:cNvPr>
          <p:cNvSpPr>
            <a:spLocks noGrp="1"/>
          </p:cNvSpPr>
          <p:nvPr>
            <p:ph type="title"/>
          </p:nvPr>
        </p:nvSpPr>
        <p:spPr>
          <a:xfrm>
            <a:off x="507999" y="220618"/>
            <a:ext cx="11208513" cy="784341"/>
          </a:xfrm>
        </p:spPr>
        <p:txBody>
          <a:bodyPr>
            <a:normAutofit/>
          </a:bodyPr>
          <a:lstStyle/>
          <a:p>
            <a:pPr algn="ctr"/>
            <a:r>
              <a:rPr lang="en-US" sz="4000" b="1" dirty="0">
                <a:solidFill>
                  <a:srgbClr val="002060"/>
                </a:solidFill>
                <a:latin typeface="Arial" panose="020B0604020202020204" pitchFamily="34" charset="0"/>
                <a:cs typeface="Arial" panose="020B0604020202020204" pitchFamily="34" charset="0"/>
              </a:rPr>
              <a:t>OS by Stage and Nodal Status</a:t>
            </a:r>
          </a:p>
        </p:txBody>
      </p:sp>
      <p:pic>
        <p:nvPicPr>
          <p:cNvPr id="4" name="Picture 3" descr="A graph of different numbers and a number of objects&#10;&#10;Description automatically generated with medium confidence">
            <a:extLst>
              <a:ext uri="{FF2B5EF4-FFF2-40B4-BE49-F238E27FC236}">
                <a16:creationId xmlns:a16="http://schemas.microsoft.com/office/drawing/2014/main" id="{87283A70-EECD-1A14-CC76-DB46E1854068}"/>
              </a:ext>
            </a:extLst>
          </p:cNvPr>
          <p:cNvPicPr>
            <a:picLocks noChangeAspect="1"/>
          </p:cNvPicPr>
          <p:nvPr/>
        </p:nvPicPr>
        <p:blipFill>
          <a:blip r:embed="rId3"/>
          <a:stretch>
            <a:fillRect/>
          </a:stretch>
        </p:blipFill>
        <p:spPr>
          <a:xfrm>
            <a:off x="628134" y="794098"/>
            <a:ext cx="11088378" cy="5058942"/>
          </a:xfrm>
          <a:prstGeom prst="rect">
            <a:avLst/>
          </a:prstGeom>
        </p:spPr>
      </p:pic>
      <p:sp>
        <p:nvSpPr>
          <p:cNvPr id="17" name="TextBox 16">
            <a:extLst>
              <a:ext uri="{FF2B5EF4-FFF2-40B4-BE49-F238E27FC236}">
                <a16:creationId xmlns:a16="http://schemas.microsoft.com/office/drawing/2014/main" id="{B22F77BC-2CB5-0457-764F-E4CC308A43BB}"/>
              </a:ext>
            </a:extLst>
          </p:cNvPr>
          <p:cNvSpPr txBox="1"/>
          <p:nvPr/>
        </p:nvSpPr>
        <p:spPr>
          <a:xfrm>
            <a:off x="8962215" y="5791263"/>
            <a:ext cx="3086911"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Dent R et al, SABCS 2024</a:t>
            </a:r>
          </a:p>
        </p:txBody>
      </p:sp>
    </p:spTree>
    <p:extLst>
      <p:ext uri="{BB962C8B-B14F-4D97-AF65-F5344CB8AC3E}">
        <p14:creationId xmlns:p14="http://schemas.microsoft.com/office/powerpoint/2010/main" val="4251371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F4368EC-1087-BCCE-41B5-48D410B51831}"/>
              </a:ext>
            </a:extLst>
          </p:cNvPr>
          <p:cNvSpPr>
            <a:spLocks noGrp="1"/>
          </p:cNvSpPr>
          <p:nvPr>
            <p:ph type="title"/>
          </p:nvPr>
        </p:nvSpPr>
        <p:spPr>
          <a:xfrm>
            <a:off x="1306951" y="317071"/>
            <a:ext cx="9401243" cy="611616"/>
          </a:xfrm>
        </p:spPr>
        <p:txBody>
          <a:bodyPr>
            <a:noAutofit/>
          </a:bodyPr>
          <a:lstStyle/>
          <a:p>
            <a:pPr algn="ctr"/>
            <a:br>
              <a:rPr lang="en-US" sz="4000" b="1" dirty="0"/>
            </a:br>
            <a:r>
              <a:rPr lang="en-US" sz="4000" b="1" dirty="0">
                <a:solidFill>
                  <a:srgbClr val="002060"/>
                </a:solidFill>
              </a:rPr>
              <a:t>KN-522 Biomarker Analysis</a:t>
            </a:r>
          </a:p>
        </p:txBody>
      </p:sp>
      <p:graphicFrame>
        <p:nvGraphicFramePr>
          <p:cNvPr id="7" name="Table 6">
            <a:extLst>
              <a:ext uri="{FF2B5EF4-FFF2-40B4-BE49-F238E27FC236}">
                <a16:creationId xmlns:a16="http://schemas.microsoft.com/office/drawing/2014/main" id="{B7705F77-8E0D-D030-E106-64E5CBB65662}"/>
              </a:ext>
            </a:extLst>
          </p:cNvPr>
          <p:cNvGraphicFramePr>
            <a:graphicFrameLocks noGrp="1"/>
          </p:cNvGraphicFramePr>
          <p:nvPr/>
        </p:nvGraphicFramePr>
        <p:xfrm>
          <a:off x="1800225" y="1652953"/>
          <a:ext cx="8414697" cy="4276360"/>
        </p:xfrm>
        <a:graphic>
          <a:graphicData uri="http://schemas.openxmlformats.org/drawingml/2006/table">
            <a:tbl>
              <a:tblPr firstRow="1" bandRow="1">
                <a:tableStyleId>{5C22544A-7EE6-4342-B048-85BDC9FD1C3A}</a:tableStyleId>
              </a:tblPr>
              <a:tblGrid>
                <a:gridCol w="1817619">
                  <a:extLst>
                    <a:ext uri="{9D8B030D-6E8A-4147-A177-3AD203B41FA5}">
                      <a16:colId xmlns:a16="http://schemas.microsoft.com/office/drawing/2014/main" val="1493545041"/>
                    </a:ext>
                  </a:extLst>
                </a:gridCol>
                <a:gridCol w="1449320">
                  <a:extLst>
                    <a:ext uri="{9D8B030D-6E8A-4147-A177-3AD203B41FA5}">
                      <a16:colId xmlns:a16="http://schemas.microsoft.com/office/drawing/2014/main" val="364533688"/>
                    </a:ext>
                  </a:extLst>
                </a:gridCol>
                <a:gridCol w="1710098">
                  <a:extLst>
                    <a:ext uri="{9D8B030D-6E8A-4147-A177-3AD203B41FA5}">
                      <a16:colId xmlns:a16="http://schemas.microsoft.com/office/drawing/2014/main" val="2163168246"/>
                    </a:ext>
                  </a:extLst>
                </a:gridCol>
                <a:gridCol w="1640936">
                  <a:extLst>
                    <a:ext uri="{9D8B030D-6E8A-4147-A177-3AD203B41FA5}">
                      <a16:colId xmlns:a16="http://schemas.microsoft.com/office/drawing/2014/main" val="929546413"/>
                    </a:ext>
                  </a:extLst>
                </a:gridCol>
                <a:gridCol w="1796724">
                  <a:extLst>
                    <a:ext uri="{9D8B030D-6E8A-4147-A177-3AD203B41FA5}">
                      <a16:colId xmlns:a16="http://schemas.microsoft.com/office/drawing/2014/main" val="86280688"/>
                    </a:ext>
                  </a:extLst>
                </a:gridCol>
              </a:tblGrid>
              <a:tr h="388760">
                <a:tc>
                  <a:txBody>
                    <a:bodyPr/>
                    <a:lstStyle/>
                    <a:p>
                      <a:r>
                        <a:rPr lang="en-US" sz="1400" dirty="0">
                          <a:latin typeface="Arial" panose="020B0604020202020204" pitchFamily="34" charset="0"/>
                          <a:cs typeface="Arial" panose="020B0604020202020204" pitchFamily="34" charset="0"/>
                        </a:rPr>
                        <a:t>Biomarker</a:t>
                      </a:r>
                    </a:p>
                  </a:txBody>
                  <a:tcPr marL="121920" marR="121920" marT="60960" marB="60960"/>
                </a:tc>
                <a:tc gridSpan="2">
                  <a:txBody>
                    <a:bodyPr/>
                    <a:lstStyle/>
                    <a:p>
                      <a:pPr algn="ctr"/>
                      <a:r>
                        <a:rPr lang="en-US" sz="1400" dirty="0">
                          <a:latin typeface="Arial" panose="020B0604020202020204" pitchFamily="34" charset="0"/>
                          <a:cs typeface="Arial" panose="020B0604020202020204" pitchFamily="34" charset="0"/>
                        </a:rPr>
                        <a:t>Pembrolizumab + chemo</a:t>
                      </a:r>
                    </a:p>
                  </a:txBody>
                  <a:tcPr marL="121920" marR="121920" marT="60960" marB="60960"/>
                </a:tc>
                <a:tc hMerge="1">
                  <a:txBody>
                    <a:bodyPr/>
                    <a:lstStyle/>
                    <a:p>
                      <a:endParaRPr lang="en-US" dirty="0"/>
                    </a:p>
                  </a:txBody>
                  <a:tcPr/>
                </a:tc>
                <a:tc gridSpan="2">
                  <a:txBody>
                    <a:bodyPr/>
                    <a:lstStyle/>
                    <a:p>
                      <a:pPr algn="ctr"/>
                      <a:r>
                        <a:rPr lang="en-US" sz="1400" dirty="0">
                          <a:latin typeface="Arial" panose="020B0604020202020204" pitchFamily="34" charset="0"/>
                          <a:cs typeface="Arial" panose="020B0604020202020204" pitchFamily="34" charset="0"/>
                        </a:rPr>
                        <a:t>Chemo alone</a:t>
                      </a:r>
                    </a:p>
                  </a:txBody>
                  <a:tcPr marL="121920" marR="121920" marT="60960" marB="60960"/>
                </a:tc>
                <a:tc hMerge="1">
                  <a:txBody>
                    <a:bodyPr/>
                    <a:lstStyle/>
                    <a:p>
                      <a:endParaRPr lang="en-US" dirty="0"/>
                    </a:p>
                  </a:txBody>
                  <a:tcPr/>
                </a:tc>
                <a:extLst>
                  <a:ext uri="{0D108BD9-81ED-4DB2-BD59-A6C34878D82A}">
                    <a16:rowId xmlns:a16="http://schemas.microsoft.com/office/drawing/2014/main" val="3861846817"/>
                  </a:ext>
                </a:extLst>
              </a:tr>
              <a:tr h="388760">
                <a:tc>
                  <a:txBody>
                    <a:bodyPr/>
                    <a:lstStyle/>
                    <a:p>
                      <a:endParaRPr lang="en-US" sz="1400">
                        <a:latin typeface="Arial" panose="020B0604020202020204" pitchFamily="34" charset="0"/>
                        <a:cs typeface="Arial" panose="020B0604020202020204" pitchFamily="34" charset="0"/>
                      </a:endParaRPr>
                    </a:p>
                  </a:txBody>
                  <a:tcPr marL="121920" marR="121920" marT="60960" marB="60960"/>
                </a:tc>
                <a:tc>
                  <a:txBody>
                    <a:bodyPr/>
                    <a:lstStyle/>
                    <a:p>
                      <a:pPr algn="ctr"/>
                      <a:r>
                        <a:rPr lang="en-US" sz="1400" b="1" dirty="0" err="1">
                          <a:latin typeface="Arial" panose="020B0604020202020204" pitchFamily="34" charset="0"/>
                          <a:cs typeface="Arial" panose="020B0604020202020204" pitchFamily="34" charset="0"/>
                        </a:rPr>
                        <a:t>pCR</a:t>
                      </a:r>
                      <a:endParaRPr lang="en-US" sz="1400" b="1" dirty="0">
                        <a:latin typeface="Arial" panose="020B0604020202020204" pitchFamily="34" charset="0"/>
                        <a:cs typeface="Arial" panose="020B0604020202020204" pitchFamily="34" charset="0"/>
                      </a:endParaRPr>
                    </a:p>
                  </a:txBody>
                  <a:tcPr marL="121920" marR="121920" marT="60960" marB="60960"/>
                </a:tc>
                <a:tc>
                  <a:txBody>
                    <a:bodyPr/>
                    <a:lstStyle/>
                    <a:p>
                      <a:pPr algn="ctr"/>
                      <a:r>
                        <a:rPr lang="en-US" sz="1400" b="1" dirty="0">
                          <a:latin typeface="Arial" panose="020B0604020202020204" pitchFamily="34" charset="0"/>
                          <a:cs typeface="Arial" panose="020B0604020202020204" pitchFamily="34" charset="0"/>
                        </a:rPr>
                        <a:t>EFS</a:t>
                      </a:r>
                    </a:p>
                  </a:txBody>
                  <a:tcPr marL="121920" marR="121920" marT="60960" marB="60960"/>
                </a:tc>
                <a:tc>
                  <a:txBody>
                    <a:bodyPr/>
                    <a:lstStyle/>
                    <a:p>
                      <a:pPr algn="ctr"/>
                      <a:r>
                        <a:rPr lang="en-US" sz="1400" b="1" dirty="0" err="1">
                          <a:latin typeface="Arial" panose="020B0604020202020204" pitchFamily="34" charset="0"/>
                          <a:cs typeface="Arial" panose="020B0604020202020204" pitchFamily="34" charset="0"/>
                        </a:rPr>
                        <a:t>pCR</a:t>
                      </a:r>
                      <a:endParaRPr lang="en-US" sz="1400" b="1" dirty="0">
                        <a:latin typeface="Arial" panose="020B0604020202020204" pitchFamily="34" charset="0"/>
                        <a:cs typeface="Arial" panose="020B0604020202020204" pitchFamily="34" charset="0"/>
                      </a:endParaRPr>
                    </a:p>
                  </a:txBody>
                  <a:tcPr marL="121920" marR="121920" marT="60960" marB="60960"/>
                </a:tc>
                <a:tc>
                  <a:txBody>
                    <a:bodyPr/>
                    <a:lstStyle/>
                    <a:p>
                      <a:pPr algn="ctr"/>
                      <a:r>
                        <a:rPr lang="en-US" sz="1400" b="1" dirty="0">
                          <a:latin typeface="Arial" panose="020B0604020202020204" pitchFamily="34" charset="0"/>
                          <a:cs typeface="Arial" panose="020B0604020202020204" pitchFamily="34" charset="0"/>
                        </a:rPr>
                        <a:t>EFS</a:t>
                      </a:r>
                    </a:p>
                  </a:txBody>
                  <a:tcPr marL="121920" marR="121920" marT="60960" marB="60960"/>
                </a:tc>
                <a:extLst>
                  <a:ext uri="{0D108BD9-81ED-4DB2-BD59-A6C34878D82A}">
                    <a16:rowId xmlns:a16="http://schemas.microsoft.com/office/drawing/2014/main" val="2385400998"/>
                  </a:ext>
                </a:extLst>
              </a:tr>
              <a:tr h="388760">
                <a:tc>
                  <a:txBody>
                    <a:bodyPr/>
                    <a:lstStyle/>
                    <a:p>
                      <a:r>
                        <a:rPr lang="en-US" sz="1400" dirty="0" err="1">
                          <a:latin typeface="Arial" panose="020B0604020202020204" pitchFamily="34" charset="0"/>
                          <a:cs typeface="Arial" panose="020B0604020202020204" pitchFamily="34" charset="0"/>
                        </a:rPr>
                        <a:t>Tcell</a:t>
                      </a:r>
                      <a:r>
                        <a:rPr lang="en-US" sz="1400" baseline="-25000" dirty="0" err="1">
                          <a:latin typeface="Arial" panose="020B0604020202020204" pitchFamily="34" charset="0"/>
                          <a:cs typeface="Arial" panose="020B0604020202020204" pitchFamily="34" charset="0"/>
                        </a:rPr>
                        <a:t>inf</a:t>
                      </a:r>
                      <a:r>
                        <a:rPr lang="en-US" sz="1400" dirty="0" err="1">
                          <a:latin typeface="Arial" panose="020B0604020202020204" pitchFamily="34" charset="0"/>
                          <a:cs typeface="Arial" panose="020B0604020202020204" pitchFamily="34" charset="0"/>
                        </a:rPr>
                        <a:t>GEP</a:t>
                      </a:r>
                      <a:endParaRPr lang="en-US" sz="1400" dirty="0">
                        <a:latin typeface="Arial" panose="020B0604020202020204" pitchFamily="34" charset="0"/>
                        <a:cs typeface="Arial" panose="020B0604020202020204" pitchFamily="34" charset="0"/>
                      </a:endParaRP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a:t>
                      </a:r>
                    </a:p>
                  </a:txBody>
                  <a:tcPr marL="121920" marR="121920" marT="60960" marB="60960"/>
                </a:tc>
                <a:extLst>
                  <a:ext uri="{0D108BD9-81ED-4DB2-BD59-A6C34878D82A}">
                    <a16:rowId xmlns:a16="http://schemas.microsoft.com/office/drawing/2014/main" val="2694934728"/>
                  </a:ext>
                </a:extLst>
              </a:tr>
              <a:tr h="388760">
                <a:tc>
                  <a:txBody>
                    <a:bodyPr/>
                    <a:lstStyle/>
                    <a:p>
                      <a:r>
                        <a:rPr lang="en-US" sz="1400" dirty="0">
                          <a:latin typeface="Arial" panose="020B0604020202020204" pitchFamily="34" charset="0"/>
                          <a:cs typeface="Arial" panose="020B0604020202020204" pitchFamily="34" charset="0"/>
                        </a:rPr>
                        <a:t>TMB</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ns</a:t>
                      </a:r>
                    </a:p>
                  </a:txBody>
                  <a:tcPr marL="121920" marR="121920" marT="60960" marB="60960"/>
                </a:tc>
                <a:extLst>
                  <a:ext uri="{0D108BD9-81ED-4DB2-BD59-A6C34878D82A}">
                    <a16:rowId xmlns:a16="http://schemas.microsoft.com/office/drawing/2014/main" val="1270063769"/>
                  </a:ext>
                </a:extLst>
              </a:tr>
              <a:tr h="388760">
                <a:tc>
                  <a:txBody>
                    <a:bodyPr/>
                    <a:lstStyle/>
                    <a:p>
                      <a:r>
                        <a:rPr lang="en-US" sz="1400" dirty="0">
                          <a:solidFill>
                            <a:srgbClr val="FF0000"/>
                          </a:solidFill>
                          <a:latin typeface="Arial" panose="020B0604020202020204" pitchFamily="34" charset="0"/>
                          <a:cs typeface="Arial" panose="020B0604020202020204" pitchFamily="34" charset="0"/>
                        </a:rPr>
                        <a:t>EMT/</a:t>
                      </a:r>
                      <a:r>
                        <a:rPr lang="en-US" sz="1400" dirty="0" err="1">
                          <a:solidFill>
                            <a:srgbClr val="FF0000"/>
                          </a:solidFill>
                          <a:latin typeface="Arial" panose="020B0604020202020204" pitchFamily="34" charset="0"/>
                          <a:cs typeface="Arial" panose="020B0604020202020204" pitchFamily="34" charset="0"/>
                        </a:rPr>
                        <a:t>TGFb</a:t>
                      </a:r>
                      <a:endParaRPr lang="en-US" sz="1400" dirty="0">
                        <a:solidFill>
                          <a:srgbClr val="FF0000"/>
                        </a:solidFill>
                        <a:latin typeface="Arial" panose="020B0604020202020204" pitchFamily="34" charset="0"/>
                        <a:cs typeface="Arial" panose="020B0604020202020204" pitchFamily="34" charset="0"/>
                      </a:endParaRP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ns</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ns</a:t>
                      </a:r>
                    </a:p>
                  </a:txBody>
                  <a:tcPr marL="121920" marR="121920" marT="60960" marB="60960"/>
                </a:tc>
                <a:extLst>
                  <a:ext uri="{0D108BD9-81ED-4DB2-BD59-A6C34878D82A}">
                    <a16:rowId xmlns:a16="http://schemas.microsoft.com/office/drawing/2014/main" val="3818038524"/>
                  </a:ext>
                </a:extLst>
              </a:tr>
              <a:tr h="388760">
                <a:tc>
                  <a:txBody>
                    <a:bodyPr/>
                    <a:lstStyle/>
                    <a:p>
                      <a:r>
                        <a:rPr lang="en-US" sz="1400" dirty="0">
                          <a:latin typeface="Arial" panose="020B0604020202020204" pitchFamily="34" charset="0"/>
                          <a:cs typeface="Arial" panose="020B0604020202020204" pitchFamily="34" charset="0"/>
                        </a:rPr>
                        <a:t>Glycolysis</a:t>
                      </a:r>
                    </a:p>
                  </a:txBody>
                  <a:tcPr marL="121920" marR="121920" marT="60960" marB="6096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ns</a:t>
                      </a:r>
                    </a:p>
                  </a:txBody>
                  <a:tcPr marL="121920" marR="121920" marT="60960" marB="6096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ns</a:t>
                      </a:r>
                    </a:p>
                  </a:txBody>
                  <a:tcPr marL="121920" marR="121920" marT="60960" marB="60960"/>
                </a:tc>
                <a:extLst>
                  <a:ext uri="{0D108BD9-81ED-4DB2-BD59-A6C34878D82A}">
                    <a16:rowId xmlns:a16="http://schemas.microsoft.com/office/drawing/2014/main" val="1620477206"/>
                  </a:ext>
                </a:extLst>
              </a:tr>
              <a:tr h="388760">
                <a:tc>
                  <a:txBody>
                    <a:bodyPr/>
                    <a:lstStyle/>
                    <a:p>
                      <a:r>
                        <a:rPr lang="en-US" sz="1400" dirty="0">
                          <a:latin typeface="Arial" panose="020B0604020202020204" pitchFamily="34" charset="0"/>
                          <a:cs typeface="Arial" panose="020B0604020202020204" pitchFamily="34" charset="0"/>
                        </a:rPr>
                        <a:t>Hypoxia</a:t>
                      </a:r>
                    </a:p>
                  </a:txBody>
                  <a:tcPr marL="121920" marR="121920" marT="60960" marB="6096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ns</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ns</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ns</a:t>
                      </a:r>
                    </a:p>
                  </a:txBody>
                  <a:tcPr marL="121920" marR="121920" marT="60960" marB="60960"/>
                </a:tc>
                <a:extLst>
                  <a:ext uri="{0D108BD9-81ED-4DB2-BD59-A6C34878D82A}">
                    <a16:rowId xmlns:a16="http://schemas.microsoft.com/office/drawing/2014/main" val="247217592"/>
                  </a:ext>
                </a:extLst>
              </a:tr>
              <a:tr h="388760">
                <a:tc>
                  <a:txBody>
                    <a:bodyPr/>
                    <a:lstStyle/>
                    <a:p>
                      <a:r>
                        <a:rPr lang="en-US" sz="1400" dirty="0">
                          <a:latin typeface="Arial" panose="020B0604020202020204" pitchFamily="34" charset="0"/>
                          <a:cs typeface="Arial" panose="020B0604020202020204" pitchFamily="34" charset="0"/>
                        </a:rPr>
                        <a:t>MYC</a:t>
                      </a:r>
                    </a:p>
                  </a:txBody>
                  <a:tcPr marL="121920" marR="121920" marT="60960" marB="6096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ns</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ns</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ns</a:t>
                      </a:r>
                    </a:p>
                  </a:txBody>
                  <a:tcPr marL="121920" marR="121920" marT="60960" marB="60960"/>
                </a:tc>
                <a:extLst>
                  <a:ext uri="{0D108BD9-81ED-4DB2-BD59-A6C34878D82A}">
                    <a16:rowId xmlns:a16="http://schemas.microsoft.com/office/drawing/2014/main" val="3647069886"/>
                  </a:ext>
                </a:extLst>
              </a:tr>
              <a:tr h="388760">
                <a:tc>
                  <a:txBody>
                    <a:bodyPr/>
                    <a:lstStyle/>
                    <a:p>
                      <a:r>
                        <a:rPr lang="en-US" sz="1400" dirty="0">
                          <a:latin typeface="Arial" panose="020B0604020202020204" pitchFamily="34" charset="0"/>
                          <a:cs typeface="Arial" panose="020B0604020202020204" pitchFamily="34" charset="0"/>
                        </a:rPr>
                        <a:t>Proliferation</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ns</a:t>
                      </a:r>
                    </a:p>
                  </a:txBody>
                  <a:tcPr marL="121920" marR="121920" marT="60960" marB="60960"/>
                </a:tc>
                <a:extLst>
                  <a:ext uri="{0D108BD9-81ED-4DB2-BD59-A6C34878D82A}">
                    <a16:rowId xmlns:a16="http://schemas.microsoft.com/office/drawing/2014/main" val="3580359386"/>
                  </a:ext>
                </a:extLst>
              </a:tr>
              <a:tr h="388760">
                <a:tc>
                  <a:txBody>
                    <a:bodyPr/>
                    <a:lstStyle/>
                    <a:p>
                      <a:r>
                        <a:rPr lang="en-US" sz="1400" dirty="0">
                          <a:latin typeface="Arial" panose="020B0604020202020204" pitchFamily="34" charset="0"/>
                          <a:cs typeface="Arial" panose="020B0604020202020204" pitchFamily="34" charset="0"/>
                        </a:rPr>
                        <a:t>PTEN loss</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ns</a:t>
                      </a:r>
                    </a:p>
                  </a:txBody>
                  <a:tcPr marL="121920" marR="121920" marT="60960" marB="60960"/>
                </a:tc>
                <a:extLst>
                  <a:ext uri="{0D108BD9-81ED-4DB2-BD59-A6C34878D82A}">
                    <a16:rowId xmlns:a16="http://schemas.microsoft.com/office/drawing/2014/main" val="3203771477"/>
                  </a:ext>
                </a:extLst>
              </a:tr>
              <a:tr h="388760">
                <a:tc>
                  <a:txBody>
                    <a:bodyPr/>
                    <a:lstStyle/>
                    <a:p>
                      <a:r>
                        <a:rPr lang="en-US" sz="1400" dirty="0">
                          <a:latin typeface="Arial" panose="020B0604020202020204" pitchFamily="34" charset="0"/>
                          <a:cs typeface="Arial" panose="020B0604020202020204" pitchFamily="34" charset="0"/>
                        </a:rPr>
                        <a:t>HRD status</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ns</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a:t>
                      </a:r>
                    </a:p>
                  </a:txBody>
                  <a:tcPr marL="121920" marR="121920" marT="60960" marB="60960"/>
                </a:tc>
                <a:tc>
                  <a:txBody>
                    <a:bodyPr/>
                    <a:lstStyle/>
                    <a:p>
                      <a:pPr algn="ctr"/>
                      <a:r>
                        <a:rPr lang="en-US" sz="1400" dirty="0">
                          <a:latin typeface="Arial" panose="020B0604020202020204" pitchFamily="34" charset="0"/>
                          <a:cs typeface="Arial" panose="020B0604020202020204" pitchFamily="34" charset="0"/>
                        </a:rPr>
                        <a:t>ns</a:t>
                      </a:r>
                    </a:p>
                  </a:txBody>
                  <a:tcPr marL="121920" marR="121920" marT="60960" marB="60960"/>
                </a:tc>
                <a:extLst>
                  <a:ext uri="{0D108BD9-81ED-4DB2-BD59-A6C34878D82A}">
                    <a16:rowId xmlns:a16="http://schemas.microsoft.com/office/drawing/2014/main" val="2821939293"/>
                  </a:ext>
                </a:extLst>
              </a:tr>
            </a:tbl>
          </a:graphicData>
        </a:graphic>
      </p:graphicFrame>
      <p:sp>
        <p:nvSpPr>
          <p:cNvPr id="2" name="TextBox 1">
            <a:extLst>
              <a:ext uri="{FF2B5EF4-FFF2-40B4-BE49-F238E27FC236}">
                <a16:creationId xmlns:a16="http://schemas.microsoft.com/office/drawing/2014/main" id="{7BE66C08-F560-E256-97FE-8F4256E433E6}"/>
              </a:ext>
            </a:extLst>
          </p:cNvPr>
          <p:cNvSpPr txBox="1"/>
          <p:nvPr/>
        </p:nvSpPr>
        <p:spPr>
          <a:xfrm>
            <a:off x="8414951" y="6202679"/>
            <a:ext cx="3777049"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O’Shaughnessy J et al, SABCS 2024</a:t>
            </a:r>
          </a:p>
        </p:txBody>
      </p:sp>
      <p:sp>
        <p:nvSpPr>
          <p:cNvPr id="3" name="Rectangle 2">
            <a:extLst>
              <a:ext uri="{FF2B5EF4-FFF2-40B4-BE49-F238E27FC236}">
                <a16:creationId xmlns:a16="http://schemas.microsoft.com/office/drawing/2014/main" id="{84120B4E-8EC2-A228-00B5-0E4B9CE02DE2}"/>
              </a:ext>
            </a:extLst>
          </p:cNvPr>
          <p:cNvSpPr/>
          <p:nvPr/>
        </p:nvSpPr>
        <p:spPr>
          <a:xfrm>
            <a:off x="9831109" y="67772"/>
            <a:ext cx="2185988" cy="1087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749A30FE-E015-8C7C-E09E-7DABE8F22E62}"/>
              </a:ext>
            </a:extLst>
          </p:cNvPr>
          <p:cNvSpPr/>
          <p:nvPr/>
        </p:nvSpPr>
        <p:spPr>
          <a:xfrm>
            <a:off x="0" y="6541537"/>
            <a:ext cx="12192000" cy="3164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74609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3E3DC08-96C9-A0BA-7ADF-6FF66324CAC0}"/>
              </a:ext>
            </a:extLst>
          </p:cNvPr>
          <p:cNvSpPr>
            <a:spLocks noGrp="1"/>
          </p:cNvSpPr>
          <p:nvPr>
            <p:ph idx="1"/>
          </p:nvPr>
        </p:nvSpPr>
        <p:spPr>
          <a:xfrm>
            <a:off x="377825" y="1692536"/>
            <a:ext cx="11436348" cy="4548007"/>
          </a:xfrm>
        </p:spPr>
        <p:txBody>
          <a:bodyPr>
            <a:normAutofit/>
          </a:bodyPr>
          <a:lstStyle/>
          <a:p>
            <a:pPr lvl="1">
              <a:spcBef>
                <a:spcPts val="600"/>
              </a:spcBef>
              <a:spcAft>
                <a:spcPts val="600"/>
              </a:spcAft>
            </a:pPr>
            <a:r>
              <a:rPr lang="en-US" dirty="0"/>
              <a:t>Several biomarkers (including </a:t>
            </a:r>
            <a:r>
              <a:rPr lang="en-US" dirty="0" err="1"/>
              <a:t>Tcell</a:t>
            </a:r>
            <a:r>
              <a:rPr lang="en-US" baseline="-25000" dirty="0" err="1"/>
              <a:t>inf</a:t>
            </a:r>
            <a:r>
              <a:rPr lang="en-US" dirty="0" err="1"/>
              <a:t>GEP</a:t>
            </a:r>
            <a:r>
              <a:rPr lang="en-US" dirty="0"/>
              <a:t>) were positively prognostic for </a:t>
            </a:r>
            <a:r>
              <a:rPr lang="en-US" dirty="0" err="1"/>
              <a:t>pCR</a:t>
            </a:r>
            <a:r>
              <a:rPr lang="en-US" dirty="0"/>
              <a:t> and/or EFS, but not predictive of benefit from </a:t>
            </a:r>
            <a:r>
              <a:rPr lang="en-US" dirty="0" err="1"/>
              <a:t>pembro</a:t>
            </a:r>
            <a:endParaRPr lang="en-US" dirty="0"/>
          </a:p>
          <a:p>
            <a:pPr lvl="1">
              <a:spcBef>
                <a:spcPts val="600"/>
              </a:spcBef>
              <a:spcAft>
                <a:spcPts val="600"/>
              </a:spcAft>
            </a:pPr>
            <a:r>
              <a:rPr lang="en-US" dirty="0"/>
              <a:t>Higher TMB was associated with improved EFS in the </a:t>
            </a:r>
            <a:r>
              <a:rPr lang="en-US" dirty="0" err="1"/>
              <a:t>pembro</a:t>
            </a:r>
            <a:r>
              <a:rPr lang="en-US" dirty="0"/>
              <a:t> + chemo arm but not the placebo + chemo arm; but there were few patients with high TMB in this TNBC population</a:t>
            </a:r>
          </a:p>
          <a:p>
            <a:pPr lvl="1">
              <a:spcBef>
                <a:spcPts val="600"/>
              </a:spcBef>
              <a:spcAft>
                <a:spcPts val="600"/>
              </a:spcAft>
            </a:pPr>
            <a:r>
              <a:rPr lang="en-US" dirty="0" err="1"/>
              <a:t>Pembro</a:t>
            </a:r>
            <a:r>
              <a:rPr lang="en-US" dirty="0"/>
              <a:t> + chemo had an efficacy advantage vs chemo alone in subgroups defined by a variety of potential biomarkers, including </a:t>
            </a:r>
            <a:r>
              <a:rPr lang="en-US" dirty="0" err="1"/>
              <a:t>Tcell</a:t>
            </a:r>
            <a:r>
              <a:rPr lang="en-US" baseline="-25000" dirty="0" err="1"/>
              <a:t>inf</a:t>
            </a:r>
            <a:r>
              <a:rPr lang="en-US" dirty="0" err="1"/>
              <a:t>GEP</a:t>
            </a:r>
            <a:r>
              <a:rPr lang="en-US" dirty="0"/>
              <a:t>, TMB, </a:t>
            </a:r>
            <a:br>
              <a:rPr lang="en-US" dirty="0"/>
            </a:br>
            <a:r>
              <a:rPr lang="en-US" dirty="0"/>
              <a:t>TNBC molecular subtypes, HRD status, and non-</a:t>
            </a:r>
            <a:r>
              <a:rPr lang="en-US" dirty="0" err="1"/>
              <a:t>Tcell</a:t>
            </a:r>
            <a:r>
              <a:rPr lang="en-US" baseline="-25000" dirty="0" err="1"/>
              <a:t>inf</a:t>
            </a:r>
            <a:r>
              <a:rPr lang="en-US" dirty="0" err="1"/>
              <a:t>GEP</a:t>
            </a:r>
            <a:r>
              <a:rPr lang="en-US" dirty="0"/>
              <a:t> consensus signatures</a:t>
            </a:r>
          </a:p>
        </p:txBody>
      </p:sp>
      <p:sp>
        <p:nvSpPr>
          <p:cNvPr id="8" name="Title 7">
            <a:extLst>
              <a:ext uri="{FF2B5EF4-FFF2-40B4-BE49-F238E27FC236}">
                <a16:creationId xmlns:a16="http://schemas.microsoft.com/office/drawing/2014/main" id="{7B5500ED-D74F-CA76-2F65-853F1558A6F6}"/>
              </a:ext>
            </a:extLst>
          </p:cNvPr>
          <p:cNvSpPr>
            <a:spLocks noGrp="1"/>
          </p:cNvSpPr>
          <p:nvPr>
            <p:ph type="title"/>
          </p:nvPr>
        </p:nvSpPr>
        <p:spPr/>
        <p:txBody>
          <a:bodyPr>
            <a:normAutofit/>
          </a:bodyPr>
          <a:lstStyle/>
          <a:p>
            <a:r>
              <a:rPr lang="en-US" sz="3100" dirty="0"/>
              <a:t>A prespecified, exploratory analysis of KEYNOTE-522 found that:</a:t>
            </a:r>
            <a:endParaRPr lang="en-US" dirty="0"/>
          </a:p>
        </p:txBody>
      </p:sp>
      <p:sp>
        <p:nvSpPr>
          <p:cNvPr id="10" name="Text Placeholder 9">
            <a:extLst>
              <a:ext uri="{FF2B5EF4-FFF2-40B4-BE49-F238E27FC236}">
                <a16:creationId xmlns:a16="http://schemas.microsoft.com/office/drawing/2014/main" id="{172EE76E-D7EF-D1C8-5579-7A3E6E814A19}"/>
              </a:ext>
            </a:extLst>
          </p:cNvPr>
          <p:cNvSpPr>
            <a:spLocks noGrp="1"/>
          </p:cNvSpPr>
          <p:nvPr>
            <p:ph type="body" sz="quarter" idx="15"/>
          </p:nvPr>
        </p:nvSpPr>
        <p:spPr>
          <a:xfrm>
            <a:off x="6762750" y="-1"/>
            <a:ext cx="5429250" cy="252239"/>
          </a:xfrm>
        </p:spPr>
        <p:txBody>
          <a:bodyPr/>
          <a:lstStyle/>
          <a:p>
            <a:r>
              <a:rPr lang="en-US" dirty="0"/>
              <a:t>San Antonio Breast Cancer Symposium (SABCS), December 10–13, 2024</a:t>
            </a:r>
          </a:p>
          <a:p>
            <a:endParaRPr lang="en-US" dirty="0"/>
          </a:p>
        </p:txBody>
      </p:sp>
      <p:sp>
        <p:nvSpPr>
          <p:cNvPr id="2" name="Rectangle 1">
            <a:extLst>
              <a:ext uri="{FF2B5EF4-FFF2-40B4-BE49-F238E27FC236}">
                <a16:creationId xmlns:a16="http://schemas.microsoft.com/office/drawing/2014/main" id="{BC1DFA9E-6C1A-DD1A-80DF-5C2C498AC44A}"/>
              </a:ext>
            </a:extLst>
          </p:cNvPr>
          <p:cNvSpPr/>
          <p:nvPr/>
        </p:nvSpPr>
        <p:spPr>
          <a:xfrm>
            <a:off x="0" y="22743"/>
            <a:ext cx="12192000" cy="3164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60E6BECC-E541-E497-2B83-EBC5151268C0}"/>
              </a:ext>
            </a:extLst>
          </p:cNvPr>
          <p:cNvSpPr txBox="1"/>
          <p:nvPr/>
        </p:nvSpPr>
        <p:spPr>
          <a:xfrm>
            <a:off x="8272076" y="5759767"/>
            <a:ext cx="3777049"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O’Shaughnessy J et al, SABCS 2024</a:t>
            </a:r>
          </a:p>
        </p:txBody>
      </p:sp>
    </p:spTree>
    <p:extLst>
      <p:ext uri="{BB962C8B-B14F-4D97-AF65-F5344CB8AC3E}">
        <p14:creationId xmlns:p14="http://schemas.microsoft.com/office/powerpoint/2010/main" val="862502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B2754-619C-8FA7-A3A6-474F10E33D0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54F70AB-2494-6061-C2B4-98AE58A0F1A7}"/>
              </a:ext>
            </a:extLst>
          </p:cNvPr>
          <p:cNvSpPr>
            <a:spLocks noGrp="1"/>
          </p:cNvSpPr>
          <p:nvPr>
            <p:ph type="body" sz="quarter" idx="11"/>
          </p:nvPr>
        </p:nvSpPr>
        <p:spPr>
          <a:xfrm>
            <a:off x="304679" y="953956"/>
            <a:ext cx="11668368" cy="5576113"/>
          </a:xfrm>
        </p:spPr>
        <p:txBody>
          <a:bodyPr>
            <a:normAutofit fontScale="70000" lnSpcReduction="20000"/>
          </a:bodyPr>
          <a:lstStyle/>
          <a:p>
            <a:pPr marL="0" marR="0" indent="0">
              <a:lnSpc>
                <a:spcPct val="120000"/>
              </a:lnSpc>
              <a:spcBef>
                <a:spcPts val="0"/>
              </a:spcBef>
              <a:buNone/>
            </a:pPr>
            <a:endParaRPr lang="en-US" sz="2700" b="1" dirty="0">
              <a:solidFill>
                <a:srgbClr val="000000"/>
              </a:solidFill>
              <a:effectLst/>
              <a:ea typeface="Aptos" panose="020B0004020202020204" pitchFamily="34" charset="0"/>
              <a:cs typeface="Aptos" panose="020B0004020202020204" pitchFamily="34" charset="0"/>
            </a:endParaRPr>
          </a:p>
          <a:p>
            <a:pPr marL="457200" lvl="1" indent="-457200">
              <a:lnSpc>
                <a:spcPct val="120000"/>
              </a:lnSpc>
              <a:spcBef>
                <a:spcPts val="0"/>
              </a:spcBef>
              <a:spcAft>
                <a:spcPts val="600"/>
              </a:spcAft>
            </a:pPr>
            <a:r>
              <a:rPr lang="en-US" sz="2900" b="1" u="sng" dirty="0">
                <a:solidFill>
                  <a:srgbClr val="000000"/>
                </a:solidFill>
                <a:effectLst/>
                <a:ea typeface="Aptos" panose="020B0004020202020204" pitchFamily="34" charset="0"/>
                <a:cs typeface="Aptos" panose="020B0004020202020204" pitchFamily="34" charset="0"/>
              </a:rPr>
              <a:t>TNBC Early Stage</a:t>
            </a:r>
          </a:p>
          <a:p>
            <a:pPr marL="0" lvl="1" indent="0">
              <a:lnSpc>
                <a:spcPct val="120000"/>
              </a:lnSpc>
              <a:spcBef>
                <a:spcPts val="0"/>
              </a:spcBef>
              <a:spcAft>
                <a:spcPts val="600"/>
              </a:spcAft>
              <a:buNone/>
            </a:pPr>
            <a:endParaRPr lang="en-US" sz="1400" b="1" u="sng" dirty="0">
              <a:solidFill>
                <a:srgbClr val="000000"/>
              </a:solidFill>
              <a:effectLs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ea typeface="Aptos" panose="020B0004020202020204" pitchFamily="34" charset="0"/>
                <a:cs typeface="Aptos" panose="020B0004020202020204" pitchFamily="34" charset="0"/>
              </a:rPr>
              <a:t>PS12-09:</a:t>
            </a:r>
            <a:r>
              <a:rPr lang="en-US" sz="2700" dirty="0">
                <a:solidFill>
                  <a:srgbClr val="000000"/>
                </a:solidFill>
                <a:effectLst/>
                <a:ea typeface="Aptos" panose="020B0004020202020204" pitchFamily="34" charset="0"/>
                <a:cs typeface="Aptos" panose="020B0004020202020204" pitchFamily="34" charset="0"/>
              </a:rPr>
              <a:t> Neoadjuvant pembrolizumab or placebo plus chemotherapy followed by adjuvant pembrolizumab or placebo for high-risk, early-stage </a:t>
            </a:r>
            <a:r>
              <a:rPr lang="en-US" sz="2700" dirty="0">
                <a:solidFill>
                  <a:srgbClr val="000000"/>
                </a:solidFill>
                <a:ea typeface="Aptos" panose="020B0004020202020204" pitchFamily="34" charset="0"/>
                <a:cs typeface="Aptos" panose="020B0004020202020204" pitchFamily="34" charset="0"/>
              </a:rPr>
              <a:t>TNBC</a:t>
            </a:r>
            <a:r>
              <a:rPr lang="en-US" sz="2700" dirty="0">
                <a:solidFill>
                  <a:srgbClr val="000000"/>
                </a:solidFill>
                <a:effectLst/>
                <a:ea typeface="Aptos" panose="020B0004020202020204" pitchFamily="34" charset="0"/>
                <a:cs typeface="Aptos" panose="020B0004020202020204" pitchFamily="34" charset="0"/>
              </a:rPr>
              <a:t>: Overall survival and subgroup results from the phase 3 </a:t>
            </a:r>
            <a:r>
              <a:rPr lang="en-US" sz="2700" b="1" dirty="0">
                <a:solidFill>
                  <a:srgbClr val="000000"/>
                </a:solidFill>
                <a:effectLst/>
                <a:ea typeface="Aptos" panose="020B0004020202020204" pitchFamily="34" charset="0"/>
                <a:cs typeface="Aptos" panose="020B0004020202020204" pitchFamily="34" charset="0"/>
              </a:rPr>
              <a:t>KEYNOTE-522 </a:t>
            </a:r>
            <a:r>
              <a:rPr lang="en-US" sz="2700" dirty="0">
                <a:solidFill>
                  <a:srgbClr val="000000"/>
                </a:solidFill>
                <a:effectLst/>
                <a:ea typeface="Aptos" panose="020B0004020202020204" pitchFamily="34" charset="0"/>
                <a:cs typeface="Aptos" panose="020B0004020202020204" pitchFamily="34" charset="0"/>
              </a:rPr>
              <a:t>study</a:t>
            </a:r>
            <a:endParaRPr lang="en-US" sz="2700" dirty="0">
              <a:effectLs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highlight>
                  <a:srgbClr val="FFFF00"/>
                </a:highlight>
                <a:ea typeface="Aptos" panose="020B0004020202020204" pitchFamily="34" charset="0"/>
                <a:cs typeface="Aptos" panose="020B0004020202020204" pitchFamily="34" charset="0"/>
              </a:rPr>
              <a:t>GS3-05:</a:t>
            </a:r>
            <a:r>
              <a:rPr lang="en-US" sz="2700" dirty="0">
                <a:solidFill>
                  <a:srgbClr val="000000"/>
                </a:solidFill>
                <a:effectLst/>
                <a:highlight>
                  <a:srgbClr val="FFFF00"/>
                </a:highlight>
                <a:ea typeface="Aptos" panose="020B0004020202020204" pitchFamily="34" charset="0"/>
                <a:cs typeface="Aptos" panose="020B0004020202020204" pitchFamily="34" charset="0"/>
              </a:rPr>
              <a:t> </a:t>
            </a:r>
            <a:r>
              <a:rPr lang="en-US" sz="2700" b="1" dirty="0">
                <a:solidFill>
                  <a:srgbClr val="000000"/>
                </a:solidFill>
                <a:effectLst/>
                <a:highlight>
                  <a:srgbClr val="FFFF00"/>
                </a:highlight>
                <a:ea typeface="Aptos" panose="020B0004020202020204" pitchFamily="34" charset="0"/>
                <a:cs typeface="Aptos" panose="020B0004020202020204" pitchFamily="34" charset="0"/>
              </a:rPr>
              <a:t>NSABP B-59/GBG-96-GeparDouze</a:t>
            </a:r>
            <a:r>
              <a:rPr lang="en-US" sz="2700" dirty="0">
                <a:solidFill>
                  <a:srgbClr val="000000"/>
                </a:solidFill>
                <a:effectLst/>
                <a:highlight>
                  <a:srgbClr val="FFFF00"/>
                </a:highlight>
                <a:ea typeface="Aptos" panose="020B0004020202020204" pitchFamily="34" charset="0"/>
                <a:cs typeface="Aptos" panose="020B0004020202020204" pitchFamily="34" charset="0"/>
              </a:rPr>
              <a:t>: A randomized double-blind phase III clinical trial of neoadjuvant chemotherapy with atezolizumab or placebo followed by adjuvant atezolizumab or placebo in patients with Stage II and III </a:t>
            </a:r>
            <a:r>
              <a:rPr lang="en-US" sz="2700" dirty="0">
                <a:solidFill>
                  <a:srgbClr val="000000"/>
                </a:solidFill>
                <a:highlight>
                  <a:srgbClr val="FFFF00"/>
                </a:highlight>
                <a:ea typeface="Aptos" panose="020B0004020202020204" pitchFamily="34" charset="0"/>
                <a:cs typeface="Aptos" panose="020B0004020202020204" pitchFamily="34" charset="0"/>
              </a:rPr>
              <a:t>TNBC</a:t>
            </a:r>
            <a:endParaRPr lang="en-US" sz="2700" dirty="0">
              <a:effectLst/>
              <a:highlight>
                <a:srgbClr val="FFFF00"/>
              </a:highligh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ea typeface="Aptos" panose="020B0004020202020204" pitchFamily="34" charset="0"/>
                <a:cs typeface="Aptos" panose="020B0004020202020204" pitchFamily="34" charset="0"/>
              </a:rPr>
              <a:t>GS3-06</a:t>
            </a:r>
            <a:r>
              <a:rPr lang="en-US" sz="2700" dirty="0">
                <a:solidFill>
                  <a:srgbClr val="000000"/>
                </a:solidFill>
                <a:effectLst/>
                <a:ea typeface="Aptos" panose="020B0004020202020204" pitchFamily="34" charset="0"/>
                <a:cs typeface="Aptos" panose="020B0004020202020204" pitchFamily="34" charset="0"/>
              </a:rPr>
              <a:t>: Neoadjuvant </a:t>
            </a:r>
            <a:r>
              <a:rPr lang="en-US" sz="2700" dirty="0" err="1">
                <a:solidFill>
                  <a:srgbClr val="000000"/>
                </a:solidFill>
                <a:effectLst/>
                <a:ea typeface="Aptos" panose="020B0004020202020204" pitchFamily="34" charset="0"/>
                <a:cs typeface="Aptos" panose="020B0004020202020204" pitchFamily="34" charset="0"/>
              </a:rPr>
              <a:t>camrelizumab</a:t>
            </a:r>
            <a:r>
              <a:rPr lang="en-US" sz="2700" dirty="0">
                <a:solidFill>
                  <a:srgbClr val="000000"/>
                </a:solidFill>
                <a:effectLst/>
                <a:ea typeface="Aptos" panose="020B0004020202020204" pitchFamily="34" charset="0"/>
                <a:cs typeface="Aptos" panose="020B0004020202020204" pitchFamily="34" charset="0"/>
              </a:rPr>
              <a:t> plus chemotherapy (chemo) for early or locally advanced TNBC: a randomized, double-blind, phase 3 trial</a:t>
            </a:r>
            <a:endParaRPr lang="en-US" sz="2700" dirty="0">
              <a:effectLs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ea typeface="Aptos" panose="020B0004020202020204" pitchFamily="34" charset="0"/>
                <a:cs typeface="Aptos" panose="020B0004020202020204" pitchFamily="34" charset="0"/>
              </a:rPr>
              <a:t>RF3-02</a:t>
            </a:r>
            <a:r>
              <a:rPr lang="en-US" sz="2700" dirty="0">
                <a:solidFill>
                  <a:srgbClr val="000000"/>
                </a:solidFill>
                <a:effectLst/>
                <a:ea typeface="Aptos" panose="020B0004020202020204" pitchFamily="34" charset="0"/>
                <a:cs typeface="Aptos" panose="020B0004020202020204" pitchFamily="34" charset="0"/>
              </a:rPr>
              <a:t>: Efficacy of adjuvant avelumab by PD-L1, tumor infiltrating lymphocytes and residual cancer burden in high-risk </a:t>
            </a:r>
            <a:r>
              <a:rPr lang="en-US" sz="2700" dirty="0">
                <a:solidFill>
                  <a:srgbClr val="000000"/>
                </a:solidFill>
                <a:ea typeface="Aptos" panose="020B0004020202020204" pitchFamily="34" charset="0"/>
                <a:cs typeface="Aptos" panose="020B0004020202020204" pitchFamily="34" charset="0"/>
              </a:rPr>
              <a:t>TNBC</a:t>
            </a:r>
            <a:r>
              <a:rPr lang="en-US" sz="2700" dirty="0">
                <a:solidFill>
                  <a:srgbClr val="000000"/>
                </a:solidFill>
                <a:effectLst/>
                <a:ea typeface="Aptos" panose="020B0004020202020204" pitchFamily="34" charset="0"/>
                <a:cs typeface="Aptos" panose="020B0004020202020204" pitchFamily="34" charset="0"/>
              </a:rPr>
              <a:t>: secondary and exploratory endpoints of the phase III </a:t>
            </a:r>
            <a:r>
              <a:rPr lang="en-US" sz="2700" b="1" dirty="0">
                <a:solidFill>
                  <a:srgbClr val="000000"/>
                </a:solidFill>
                <a:effectLst/>
                <a:ea typeface="Aptos" panose="020B0004020202020204" pitchFamily="34" charset="0"/>
                <a:cs typeface="Aptos" panose="020B0004020202020204" pitchFamily="34" charset="0"/>
              </a:rPr>
              <a:t>A-BRAVE</a:t>
            </a:r>
            <a:r>
              <a:rPr lang="en-US" sz="2700" dirty="0">
                <a:solidFill>
                  <a:srgbClr val="000000"/>
                </a:solidFill>
                <a:effectLst/>
                <a:ea typeface="Aptos" panose="020B0004020202020204" pitchFamily="34" charset="0"/>
                <a:cs typeface="Aptos" panose="020B0004020202020204" pitchFamily="34" charset="0"/>
              </a:rPr>
              <a:t> trial</a:t>
            </a:r>
            <a:endParaRPr lang="en-US" sz="2700" dirty="0">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ea typeface="Aptos" panose="020B0004020202020204" pitchFamily="34" charset="0"/>
                <a:cs typeface="Aptos" panose="020B0004020202020204" pitchFamily="34" charset="0"/>
              </a:rPr>
              <a:t>RF3-03</a:t>
            </a:r>
            <a:r>
              <a:rPr lang="en-US" sz="2700" dirty="0">
                <a:solidFill>
                  <a:srgbClr val="000000"/>
                </a:solidFill>
                <a:effectLst/>
                <a:ea typeface="Aptos" panose="020B0004020202020204" pitchFamily="34" charset="0"/>
                <a:cs typeface="Aptos" panose="020B0004020202020204" pitchFamily="34" charset="0"/>
              </a:rPr>
              <a:t>: Nivolumab + Ipilimumab (NIVO+IPI) compared to capecitabine for </a:t>
            </a:r>
            <a:r>
              <a:rPr lang="en-US" sz="2700" dirty="0">
                <a:solidFill>
                  <a:srgbClr val="000000"/>
                </a:solidFill>
                <a:ea typeface="Aptos" panose="020B0004020202020204" pitchFamily="34" charset="0"/>
                <a:cs typeface="Aptos" panose="020B0004020202020204" pitchFamily="34" charset="0"/>
              </a:rPr>
              <a:t>TNBC</a:t>
            </a:r>
            <a:r>
              <a:rPr lang="en-US" sz="2700" dirty="0">
                <a:solidFill>
                  <a:srgbClr val="000000"/>
                </a:solidFill>
                <a:effectLst/>
                <a:ea typeface="Aptos" panose="020B0004020202020204" pitchFamily="34" charset="0"/>
                <a:cs typeface="Aptos" panose="020B0004020202020204" pitchFamily="34" charset="0"/>
              </a:rPr>
              <a:t> patients with residual disease after neoadjuvant chemotherapy – Final results of </a:t>
            </a:r>
            <a:r>
              <a:rPr lang="en-US" sz="2700" b="1" dirty="0">
                <a:solidFill>
                  <a:srgbClr val="000000"/>
                </a:solidFill>
                <a:effectLst/>
                <a:ea typeface="Aptos" panose="020B0004020202020204" pitchFamily="34" charset="0"/>
                <a:cs typeface="Aptos" panose="020B0004020202020204" pitchFamily="34" charset="0"/>
              </a:rPr>
              <a:t>BreastImmune-03</a:t>
            </a:r>
            <a:r>
              <a:rPr lang="en-US" sz="2700" dirty="0">
                <a:solidFill>
                  <a:srgbClr val="000000"/>
                </a:solidFill>
                <a:effectLst/>
                <a:ea typeface="Aptos" panose="020B0004020202020204" pitchFamily="34" charset="0"/>
                <a:cs typeface="Aptos" panose="020B0004020202020204" pitchFamily="34" charset="0"/>
              </a:rPr>
              <a:t>, a multicenter randomized open-label phase II trial</a:t>
            </a:r>
          </a:p>
          <a:p>
            <a:pPr marL="0" lvl="1" indent="0">
              <a:lnSpc>
                <a:spcPct val="120000"/>
              </a:lnSpc>
              <a:spcBef>
                <a:spcPts val="0"/>
              </a:spcBef>
              <a:spcAft>
                <a:spcPts val="600"/>
              </a:spcAft>
              <a:buNone/>
            </a:pPr>
            <a:endParaRPr lang="en-US" sz="2700" dirty="0">
              <a:solidFill>
                <a:srgbClr val="000000"/>
              </a:solidFill>
              <a:effectLst/>
              <a:ea typeface="Aptos" panose="020B0004020202020204" pitchFamily="34" charset="0"/>
              <a:cs typeface="Aptos" panose="020B0004020202020204" pitchFamily="34" charset="0"/>
            </a:endParaRPr>
          </a:p>
          <a:p>
            <a:endParaRPr lang="en-US" dirty="0"/>
          </a:p>
        </p:txBody>
      </p:sp>
      <p:sp>
        <p:nvSpPr>
          <p:cNvPr id="3" name="Title 2">
            <a:extLst>
              <a:ext uri="{FF2B5EF4-FFF2-40B4-BE49-F238E27FC236}">
                <a16:creationId xmlns:a16="http://schemas.microsoft.com/office/drawing/2014/main" id="{DC7F3304-2DD9-F570-D03A-7F5EA5265E33}"/>
              </a:ext>
            </a:extLst>
          </p:cNvPr>
          <p:cNvSpPr>
            <a:spLocks noGrp="1"/>
          </p:cNvSpPr>
          <p:nvPr>
            <p:ph type="title"/>
          </p:nvPr>
        </p:nvSpPr>
        <p:spPr>
          <a:xfrm>
            <a:off x="436548" y="293933"/>
            <a:ext cx="10024622" cy="702300"/>
          </a:xfrm>
        </p:spPr>
        <p:txBody>
          <a:bodyPr/>
          <a:lstStyle/>
          <a:p>
            <a:r>
              <a:rPr lang="en-US" dirty="0"/>
              <a:t>Outline (1)</a:t>
            </a:r>
          </a:p>
        </p:txBody>
      </p:sp>
    </p:spTree>
    <p:extLst>
      <p:ext uri="{BB962C8B-B14F-4D97-AF65-F5344CB8AC3E}">
        <p14:creationId xmlns:p14="http://schemas.microsoft.com/office/powerpoint/2010/main" val="2217991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8466596-7480-2B4B-8FE1-4DEF74D9E377}"/>
              </a:ext>
            </a:extLst>
          </p:cNvPr>
          <p:cNvSpPr txBox="1">
            <a:spLocks/>
          </p:cNvSpPr>
          <p:nvPr/>
        </p:nvSpPr>
        <p:spPr>
          <a:xfrm>
            <a:off x="377109" y="1844787"/>
            <a:ext cx="11566815" cy="1733436"/>
          </a:xfrm>
          <a:prstGeom prst="rect">
            <a:avLst/>
          </a:prstGeom>
        </p:spPr>
        <p:txBody>
          <a:bodyPr anchor="t" anchorCtr="0">
            <a:noAutofit/>
          </a:bodyPr>
          <a:lstStyle>
            <a:lvl1pPr algn="l" defTabSz="457200" rtl="0" eaLnBrk="1" latinLnBrk="0" hangingPunct="1">
              <a:spcBef>
                <a:spcPct val="0"/>
              </a:spcBef>
              <a:buNone/>
              <a:defRPr sz="20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2667" b="0" i="0" u="none" strike="noStrike" kern="1200" cap="none" spc="0" normalizeH="0" baseline="0" noProof="0" dirty="0">
                <a:ln>
                  <a:noFill/>
                </a:ln>
                <a:solidFill>
                  <a:srgbClr val="1C232A">
                    <a:lumMod val="90000"/>
                    <a:lumOff val="10000"/>
                  </a:srgbClr>
                </a:solidFill>
                <a:effectLst/>
                <a:uLnTx/>
                <a:uFillTx/>
                <a:latin typeface="Montserrat SemiBold" panose="00000700000000000000" pitchFamily="2" charset="0"/>
                <a:ea typeface="+mj-ea"/>
                <a:cs typeface="+mj-cs"/>
              </a:rPr>
              <a:t>A randomized </a:t>
            </a:r>
            <a:r>
              <a:rPr kumimoji="0" lang="en-US" sz="2667" b="0" i="0" u="none" strike="noStrike" kern="1200" cap="none" spc="0" normalizeH="0" baseline="0" noProof="0" dirty="0">
                <a:ln>
                  <a:noFill/>
                </a:ln>
                <a:solidFill>
                  <a:srgbClr val="000000"/>
                </a:solidFill>
                <a:effectLst/>
                <a:uLnTx/>
                <a:uFillTx/>
                <a:latin typeface="Montserrat SemiBold" panose="00000700000000000000" pitchFamily="2" charset="0"/>
                <a:ea typeface="+mj-ea"/>
                <a:cs typeface="+mj-cs"/>
              </a:rPr>
              <a:t>double-blind </a:t>
            </a:r>
            <a:r>
              <a:rPr kumimoji="0" lang="en-US" sz="2667" b="0" i="0" u="none" strike="noStrike" kern="1200" cap="none" spc="0" normalizeH="0" baseline="0" noProof="0" dirty="0">
                <a:ln>
                  <a:noFill/>
                </a:ln>
                <a:solidFill>
                  <a:srgbClr val="1C232A">
                    <a:lumMod val="90000"/>
                    <a:lumOff val="10000"/>
                  </a:srgbClr>
                </a:solidFill>
                <a:effectLst/>
                <a:uLnTx/>
                <a:uFillTx/>
                <a:latin typeface="Montserrat SemiBold" panose="00000700000000000000" pitchFamily="2" charset="0"/>
                <a:ea typeface="+mj-ea"/>
                <a:cs typeface="+mj-cs"/>
              </a:rPr>
              <a:t>phase III clinical trial of neoadjuvant chemotherapy with atezolizumab or placebo followed by </a:t>
            </a:r>
          </a:p>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2667" b="0" i="0" u="none" strike="noStrike" kern="1200" cap="none" spc="0" normalizeH="0" baseline="0" noProof="0" dirty="0">
                <a:ln>
                  <a:noFill/>
                </a:ln>
                <a:solidFill>
                  <a:srgbClr val="1C232A">
                    <a:lumMod val="90000"/>
                    <a:lumOff val="10000"/>
                  </a:srgbClr>
                </a:solidFill>
                <a:effectLst/>
                <a:uLnTx/>
                <a:uFillTx/>
                <a:latin typeface="Montserrat SemiBold" panose="00000700000000000000" pitchFamily="2" charset="0"/>
                <a:ea typeface="+mj-ea"/>
                <a:cs typeface="+mj-cs"/>
              </a:rPr>
              <a:t>adjuvant atezolizumab or placebo in patients with </a:t>
            </a:r>
          </a:p>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2667" b="0" i="0" u="none" strike="noStrike" kern="1200" cap="none" spc="0" normalizeH="0" baseline="0" noProof="0" dirty="0">
                <a:ln>
                  <a:noFill/>
                </a:ln>
                <a:solidFill>
                  <a:srgbClr val="1C232A">
                    <a:lumMod val="90000"/>
                    <a:lumOff val="10000"/>
                  </a:srgbClr>
                </a:solidFill>
                <a:effectLst/>
                <a:uLnTx/>
                <a:uFillTx/>
                <a:latin typeface="Montserrat SemiBold" panose="00000700000000000000" pitchFamily="2" charset="0"/>
                <a:ea typeface="+mj-ea"/>
                <a:cs typeface="+mj-cs"/>
              </a:rPr>
              <a:t>Stage II and III triple-negative breast cancer</a:t>
            </a:r>
          </a:p>
        </p:txBody>
      </p:sp>
      <p:sp>
        <p:nvSpPr>
          <p:cNvPr id="7" name="Body">
            <a:extLst>
              <a:ext uri="{FF2B5EF4-FFF2-40B4-BE49-F238E27FC236}">
                <a16:creationId xmlns:a16="http://schemas.microsoft.com/office/drawing/2014/main" id="{D224545E-AD4F-6F46-AD29-A4D8E6D781B3}"/>
              </a:ext>
            </a:extLst>
          </p:cNvPr>
          <p:cNvSpPr txBox="1">
            <a:spLocks/>
          </p:cNvSpPr>
          <p:nvPr/>
        </p:nvSpPr>
        <p:spPr>
          <a:xfrm>
            <a:off x="284178" y="4313310"/>
            <a:ext cx="8656324" cy="454735"/>
          </a:xfrm>
          <a:prstGeom prst="rect">
            <a:avLst/>
          </a:prstGeom>
        </p:spPr>
        <p:txBody>
          <a:bodyPr>
            <a:noAutofit/>
          </a:bodyPr>
          <a:lstStyle>
            <a:lvl1pPr marL="342900" indent="-342900" algn="l" defTabSz="457200" rtl="0" eaLnBrk="1" latinLnBrk="0" hangingPunct="1">
              <a:spcBef>
                <a:spcPct val="20000"/>
              </a:spcBef>
              <a:buClr>
                <a:schemeClr val="accent1"/>
              </a:buClr>
              <a:buSzPct val="100000"/>
              <a:buFont typeface="Wingdings" charset="2"/>
              <a:buChar char="§"/>
              <a:defRPr sz="20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SzPct val="100000"/>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SzPct val="10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SzPct val="150000"/>
              <a:buFont typeface="Wingdings" charset="2"/>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SzPct val="150000"/>
              <a:buFont typeface="Wingdings"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
                <a:srgbClr val="F58A39"/>
              </a:buClr>
              <a:buSzPct val="100000"/>
              <a:buFont typeface="Wingdings" charset="2"/>
              <a:buNone/>
              <a:tabLst/>
              <a:defRPr/>
            </a:pPr>
            <a:r>
              <a:rPr kumimoji="0" lang="en-US" sz="1600" b="0" i="0" u="none" strike="noStrike" kern="1200" cap="none" spc="0" normalizeH="0" baseline="0" noProof="0" dirty="0">
                <a:ln>
                  <a:noFill/>
                </a:ln>
                <a:solidFill>
                  <a:srgbClr val="1C232A">
                    <a:lumMod val="75000"/>
                    <a:lumOff val="25000"/>
                  </a:srgbClr>
                </a:solidFill>
                <a:effectLst/>
                <a:uLnTx/>
                <a:uFillTx/>
                <a:latin typeface="Montserrat SemiBold" panose="00000700000000000000" pitchFamily="2" charset="0"/>
                <a:ea typeface="+mn-ea"/>
                <a:cs typeface="Arial" panose="020B0604020202020204" pitchFamily="34" charset="0"/>
              </a:rPr>
              <a:t>Charles E. Geyer, Jr, MD</a:t>
            </a:r>
          </a:p>
          <a:p>
            <a:pPr marL="0" marR="0" lvl="0" indent="0" algn="l" defTabSz="609585" rtl="0" eaLnBrk="1" fontAlgn="auto" latinLnBrk="0" hangingPunct="1">
              <a:lnSpc>
                <a:spcPct val="100000"/>
              </a:lnSpc>
              <a:spcBef>
                <a:spcPct val="20000"/>
              </a:spcBef>
              <a:spcAft>
                <a:spcPts val="0"/>
              </a:spcAft>
              <a:buClr>
                <a:srgbClr val="F58A39"/>
              </a:buClr>
              <a:buSzPct val="100000"/>
              <a:buFont typeface="Wingdings" charset="2"/>
              <a:buNone/>
              <a:tabLst/>
              <a:defRPr/>
            </a:pPr>
            <a:r>
              <a:rPr kumimoji="0" lang="en-US" sz="1600" b="0" i="0" u="none" strike="noStrike" kern="1200" cap="none" spc="0" normalizeH="0" baseline="0" noProof="0" dirty="0">
                <a:ln>
                  <a:noFill/>
                </a:ln>
                <a:solidFill>
                  <a:srgbClr val="1C232A">
                    <a:lumMod val="75000"/>
                    <a:lumOff val="25000"/>
                  </a:srgbClr>
                </a:solidFill>
                <a:effectLst/>
                <a:uLnTx/>
                <a:uFillTx/>
                <a:latin typeface="Montserrat SemiBold" panose="00000700000000000000" pitchFamily="2" charset="0"/>
                <a:ea typeface="+mn-ea"/>
                <a:cs typeface="Arial" panose="020B0604020202020204" pitchFamily="34" charset="0"/>
              </a:rPr>
              <a:t>NSABP Foundation, Inc.</a:t>
            </a:r>
          </a:p>
          <a:p>
            <a:pPr marL="0" marR="0" lvl="0" indent="0" algn="l" defTabSz="609585" rtl="0" eaLnBrk="1" fontAlgn="auto" latinLnBrk="0" hangingPunct="1">
              <a:lnSpc>
                <a:spcPct val="100000"/>
              </a:lnSpc>
              <a:spcBef>
                <a:spcPct val="20000"/>
              </a:spcBef>
              <a:spcAft>
                <a:spcPts val="0"/>
              </a:spcAft>
              <a:buClr>
                <a:srgbClr val="F58A39"/>
              </a:buClr>
              <a:buSzPct val="100000"/>
              <a:buFont typeface="Wingdings" charset="2"/>
              <a:buNone/>
              <a:tabLst/>
              <a:defRPr/>
            </a:pPr>
            <a:r>
              <a:rPr kumimoji="0" lang="en-US" sz="1600" b="0" i="0" u="none" strike="noStrike" kern="1200" cap="none" spc="0" normalizeH="0" baseline="0" noProof="0" dirty="0">
                <a:ln>
                  <a:noFill/>
                </a:ln>
                <a:solidFill>
                  <a:srgbClr val="1C232A">
                    <a:lumMod val="75000"/>
                    <a:lumOff val="25000"/>
                  </a:srgbClr>
                </a:solidFill>
                <a:effectLst/>
                <a:uLnTx/>
                <a:uFillTx/>
                <a:latin typeface="Montserrat SemiBold" panose="00000700000000000000" pitchFamily="2" charset="0"/>
                <a:ea typeface="+mn-ea"/>
                <a:cs typeface="Arial" panose="020B0604020202020204" pitchFamily="34" charset="0"/>
              </a:rPr>
              <a:t>UPMC Hillman Cancer Center, Pittsburgh, PA, USA</a:t>
            </a:r>
          </a:p>
        </p:txBody>
      </p:sp>
      <p:sp>
        <p:nvSpPr>
          <p:cNvPr id="3" name="Title">
            <a:extLst>
              <a:ext uri="{FF2B5EF4-FFF2-40B4-BE49-F238E27FC236}">
                <a16:creationId xmlns:a16="http://schemas.microsoft.com/office/drawing/2014/main" id="{E2B8711E-11BA-1669-701E-2E6116ED2FD8}"/>
              </a:ext>
            </a:extLst>
          </p:cNvPr>
          <p:cNvSpPr txBox="1">
            <a:spLocks/>
          </p:cNvSpPr>
          <p:nvPr/>
        </p:nvSpPr>
        <p:spPr>
          <a:xfrm>
            <a:off x="-1619793" y="2054766"/>
            <a:ext cx="2490652" cy="772820"/>
          </a:xfrm>
          <a:prstGeom prst="rect">
            <a:avLst/>
          </a:prstGeom>
        </p:spPr>
        <p:txBody>
          <a:bodyPr anchor="t" anchorCtr="0">
            <a:normAutofit/>
          </a:bodyPr>
          <a:lstStyle>
            <a:lvl1pPr algn="l" defTabSz="457200" rtl="0" eaLnBrk="1" latinLnBrk="0" hangingPunct="1">
              <a:spcBef>
                <a:spcPct val="0"/>
              </a:spcBef>
              <a:buNone/>
              <a:defRPr sz="20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endParaRPr kumimoji="0" lang="en-US" sz="3733" b="1" i="0" u="none" strike="noStrike" kern="1200" cap="none" spc="0" normalizeH="0" baseline="0" noProof="0" dirty="0">
              <a:ln>
                <a:noFill/>
              </a:ln>
              <a:solidFill>
                <a:srgbClr val="1C232A">
                  <a:lumMod val="50000"/>
                  <a:lumOff val="50000"/>
                </a:srgbClr>
              </a:solidFill>
              <a:effectLst/>
              <a:uLnTx/>
              <a:uFillTx/>
              <a:latin typeface="proxima-nova"/>
              <a:ea typeface="+mj-ea"/>
              <a:cs typeface="+mj-cs"/>
            </a:endParaRPr>
          </a:p>
        </p:txBody>
      </p:sp>
      <p:sp>
        <p:nvSpPr>
          <p:cNvPr id="4" name="Title">
            <a:extLst>
              <a:ext uri="{FF2B5EF4-FFF2-40B4-BE49-F238E27FC236}">
                <a16:creationId xmlns:a16="http://schemas.microsoft.com/office/drawing/2014/main" id="{A8D82CE4-E8D6-65CE-D0E6-30686C04F09A}"/>
              </a:ext>
            </a:extLst>
          </p:cNvPr>
          <p:cNvSpPr txBox="1">
            <a:spLocks/>
          </p:cNvSpPr>
          <p:nvPr/>
        </p:nvSpPr>
        <p:spPr>
          <a:xfrm>
            <a:off x="439615" y="1196606"/>
            <a:ext cx="11375276" cy="1574081"/>
          </a:xfrm>
          <a:prstGeom prst="rect">
            <a:avLst/>
          </a:prstGeom>
        </p:spPr>
        <p:txBody>
          <a:bodyPr anchor="t" anchorCtr="0">
            <a:normAutofit/>
          </a:bodyPr>
          <a:lstStyle>
            <a:lvl1pPr algn="l" defTabSz="457200" rtl="0" eaLnBrk="1" latinLnBrk="0" hangingPunct="1">
              <a:spcBef>
                <a:spcPct val="0"/>
              </a:spcBef>
              <a:buNone/>
              <a:defRPr sz="20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1C232A">
                    <a:lumMod val="50000"/>
                    <a:lumOff val="50000"/>
                  </a:srgbClr>
                </a:solidFill>
                <a:effectLst/>
                <a:uLnTx/>
                <a:uFillTx/>
                <a:latin typeface="Montserrat" panose="00000500000000000000" pitchFamily="2" charset="0"/>
                <a:ea typeface="+mj-ea"/>
                <a:cs typeface="+mj-cs"/>
              </a:rPr>
              <a:t>GS3-05 </a:t>
            </a:r>
            <a:r>
              <a:rPr kumimoji="0" lang="en-US" sz="3200" b="1" i="0" u="none" strike="noStrike" kern="1200" cap="none" spc="0" normalizeH="0" baseline="0" noProof="0" dirty="0">
                <a:ln>
                  <a:noFill/>
                </a:ln>
                <a:solidFill>
                  <a:srgbClr val="1C232A">
                    <a:lumMod val="75000"/>
                    <a:lumOff val="25000"/>
                  </a:srgbClr>
                </a:solidFill>
                <a:effectLst/>
                <a:uLnTx/>
                <a:uFillTx/>
                <a:latin typeface="Montserrat" panose="00000500000000000000" pitchFamily="2" charset="0"/>
                <a:ea typeface="+mj-ea"/>
                <a:cs typeface="+mj-cs"/>
              </a:rPr>
              <a:t>NSABP B-59/GBG-96-GeparDouze</a:t>
            </a:r>
            <a:r>
              <a:rPr kumimoji="0" lang="en-US" sz="3200" b="1" i="0" u="none" strike="noStrike" kern="1200" cap="none" spc="0" normalizeH="0" baseline="0" noProof="0" dirty="0">
                <a:ln>
                  <a:noFill/>
                </a:ln>
                <a:solidFill>
                  <a:srgbClr val="293E52"/>
                </a:solidFill>
                <a:effectLst/>
                <a:uLnTx/>
                <a:uFillTx/>
                <a:latin typeface="Montserrat" panose="00000500000000000000" pitchFamily="2" charset="0"/>
                <a:ea typeface="+mj-ea"/>
                <a:cs typeface="+mj-cs"/>
              </a:rPr>
              <a:t> </a:t>
            </a:r>
          </a:p>
        </p:txBody>
      </p:sp>
    </p:spTree>
    <p:extLst>
      <p:ext uri="{BB962C8B-B14F-4D97-AF65-F5344CB8AC3E}">
        <p14:creationId xmlns:p14="http://schemas.microsoft.com/office/powerpoint/2010/main" val="2762092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3"/>
          <p:cNvSpPr txBox="1">
            <a:spLocks noGrp="1"/>
          </p:cNvSpPr>
          <p:nvPr>
            <p:ph idx="1"/>
          </p:nvPr>
        </p:nvSpPr>
        <p:spPr>
          <a:xfrm>
            <a:off x="345845" y="1389421"/>
            <a:ext cx="11500311" cy="4525963"/>
          </a:xfrm>
          <a:prstGeom prst="rect">
            <a:avLst/>
          </a:prstGeom>
          <a:noFill/>
          <a:ln>
            <a:noFill/>
          </a:ln>
        </p:spPr>
        <p:txBody>
          <a:bodyPr spcFirstLastPara="1" wrap="square" lIns="121900" tIns="60933" rIns="121900" bIns="60933" anchor="t" anchorCtr="0">
            <a:noAutofit/>
          </a:bodyPr>
          <a:lstStyle/>
          <a:p>
            <a:pPr>
              <a:spcBef>
                <a:spcPts val="0"/>
              </a:spcBef>
              <a:buSzPts val="1600"/>
            </a:pPr>
            <a:r>
              <a:rPr lang="en-US" sz="2000" dirty="0">
                <a:latin typeface="Montserrat" panose="00000500000000000000" pitchFamily="2" charset="0"/>
                <a:ea typeface="Arial"/>
                <a:cs typeface="Arial"/>
                <a:sym typeface="Arial"/>
              </a:rPr>
              <a:t>Triple-negative breast cancer (TNBC) is an aggressive subtype with high tumor mutational burden and potential susceptibility to immune checkpoint inhibitors.</a:t>
            </a:r>
            <a:r>
              <a:rPr lang="en-US" sz="2000" baseline="30000" dirty="0">
                <a:latin typeface="Montserrat" panose="00000500000000000000" pitchFamily="2" charset="0"/>
                <a:ea typeface="Arial"/>
                <a:cs typeface="Arial"/>
                <a:sym typeface="Arial"/>
              </a:rPr>
              <a:t>1,2</a:t>
            </a:r>
          </a:p>
          <a:p>
            <a:pPr>
              <a:spcBef>
                <a:spcPts val="0"/>
              </a:spcBef>
              <a:buSzPts val="1600"/>
            </a:pPr>
            <a:endParaRPr sz="2000" dirty="0">
              <a:latin typeface="Montserrat" panose="00000500000000000000" pitchFamily="2" charset="0"/>
              <a:ea typeface="Arial"/>
              <a:cs typeface="Arial"/>
              <a:sym typeface="Arial"/>
            </a:endParaRPr>
          </a:p>
          <a:p>
            <a:pPr>
              <a:spcBef>
                <a:spcPts val="0"/>
              </a:spcBef>
              <a:buSzPts val="1600"/>
            </a:pPr>
            <a:r>
              <a:rPr lang="en-US" sz="2000" dirty="0">
                <a:latin typeface="Montserrat" panose="00000500000000000000" pitchFamily="2" charset="0"/>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Atezolizumab, an anti-PD-L1 antibody, improved the </a:t>
            </a:r>
            <a:r>
              <a:rPr lang="en-US" sz="2000" dirty="0">
                <a:latin typeface="Montserrat" panose="00000500000000000000" pitchFamily="2" charset="0"/>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pCR</a:t>
            </a:r>
            <a:r>
              <a:rPr lang="en-US" sz="2000" dirty="0">
                <a:latin typeface="Montserrat" panose="00000500000000000000" pitchFamily="2" charset="0"/>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 rate</a:t>
            </a:r>
            <a:r>
              <a:rPr lang="en-US" sz="2000" dirty="0">
                <a:latin typeface="Montserrat" panose="00000500000000000000" pitchFamily="2" charset="0"/>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 of early-stage TNBC when </a:t>
            </a:r>
            <a:r>
              <a:rPr lang="en-US" sz="2000" dirty="0">
                <a:latin typeface="Montserrat" panose="00000500000000000000" pitchFamily="2" charset="0"/>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added to neoadjuvant chemotherapy</a:t>
            </a:r>
            <a:r>
              <a:rPr lang="en-US" sz="2000" dirty="0">
                <a:latin typeface="Montserrat" panose="00000500000000000000" pitchFamily="2" charset="0"/>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 (IMpassion031) and significantly improved </a:t>
            </a:r>
            <a:r>
              <a:rPr lang="en-US" sz="2000" dirty="0">
                <a:latin typeface="Montserrat" panose="00000500000000000000" pitchFamily="2" charset="0"/>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PFS when added to chemotherapy in metastatic TNBC.</a:t>
            </a:r>
            <a:r>
              <a:rPr lang="en-US" sz="2000" baseline="30000" dirty="0">
                <a:latin typeface="Montserrat" panose="00000500000000000000" pitchFamily="2" charset="0"/>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3, 4</a:t>
            </a:r>
            <a:endParaRPr sz="2000" dirty="0">
              <a:latin typeface="Montserrat" panose="00000500000000000000" pitchFamily="2" charset="0"/>
              <a:ea typeface="Arial"/>
              <a:cs typeface="Arial"/>
              <a:sym typeface="Arial"/>
            </a:endParaRPr>
          </a:p>
          <a:p>
            <a:pPr indent="-389457">
              <a:spcBef>
                <a:spcPts val="0"/>
              </a:spcBef>
              <a:buSzPts val="800"/>
            </a:pPr>
            <a:endParaRPr sz="2000" dirty="0">
              <a:latin typeface="Montserrat" panose="00000500000000000000" pitchFamily="2" charset="0"/>
              <a:ea typeface="Arial"/>
              <a:cs typeface="Arial"/>
              <a:sym typeface="Arial"/>
            </a:endParaRPr>
          </a:p>
          <a:p>
            <a:pPr>
              <a:spcBef>
                <a:spcPts val="0"/>
              </a:spcBef>
              <a:buSzPts val="1600"/>
            </a:pPr>
            <a:r>
              <a:rPr lang="en-US" sz="2000" dirty="0">
                <a:latin typeface="Montserrat" panose="00000500000000000000" pitchFamily="2" charset="0"/>
                <a:ea typeface="Arial"/>
                <a:cs typeface="Arial"/>
                <a:sym typeface="Arial"/>
              </a:rPr>
              <a:t>Atezolizumab can be combined with standard chemotherapy with manageable toxicities.</a:t>
            </a:r>
            <a:r>
              <a:rPr lang="en-US" sz="2000" baseline="30000" dirty="0">
                <a:latin typeface="Montserrat" panose="00000500000000000000" pitchFamily="2" charset="0"/>
                <a:ea typeface="Arial"/>
                <a:cs typeface="Arial"/>
                <a:sym typeface="Arial"/>
              </a:rPr>
              <a:t>3,4,5</a:t>
            </a:r>
            <a:endParaRPr sz="2000" dirty="0">
              <a:latin typeface="Montserrat" panose="00000500000000000000" pitchFamily="2" charset="0"/>
            </a:endParaRPr>
          </a:p>
          <a:p>
            <a:pPr>
              <a:spcBef>
                <a:spcPts val="0"/>
              </a:spcBef>
              <a:buSzPts val="800"/>
            </a:pPr>
            <a:endParaRPr sz="2000" dirty="0">
              <a:latin typeface="Montserrat" panose="00000500000000000000" pitchFamily="2" charset="0"/>
              <a:ea typeface="Arial"/>
              <a:cs typeface="Arial"/>
              <a:sym typeface="Arial"/>
            </a:endParaRPr>
          </a:p>
          <a:p>
            <a:pPr>
              <a:spcBef>
                <a:spcPts val="0"/>
              </a:spcBef>
              <a:buSzPts val="1600"/>
            </a:pPr>
            <a:r>
              <a:rPr lang="en-US" sz="2000" dirty="0">
                <a:latin typeface="Montserrat" panose="00000500000000000000" pitchFamily="2" charset="0"/>
                <a:ea typeface="Arial"/>
                <a:cs typeface="Arial"/>
                <a:sym typeface="Arial"/>
              </a:rPr>
              <a:t>NSABP B-59/GBG-96-GeparDouze was </a:t>
            </a:r>
            <a:r>
              <a:rPr lang="en-US" sz="2000" dirty="0">
                <a:latin typeface="Montserrat" panose="00000500000000000000" pitchFamily="2" charset="0"/>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designed to determine</a:t>
            </a:r>
            <a:r>
              <a:rPr lang="en-US" sz="2000" dirty="0">
                <a:latin typeface="Montserrat" panose="00000500000000000000" pitchFamily="2" charset="0"/>
                <a:ea typeface="Arial"/>
                <a:cs typeface="Arial"/>
                <a:sym typeface="Arial"/>
              </a:rPr>
              <a:t> if the addition of atezolizumab to neoadjuvant chemotherapy would improve outcomes in stages II and III TNBC. </a:t>
            </a:r>
            <a:endParaRPr sz="2000" dirty="0">
              <a:latin typeface="Montserrat" panose="00000500000000000000" pitchFamily="2" charset="0"/>
            </a:endParaRPr>
          </a:p>
        </p:txBody>
      </p:sp>
      <p:sp>
        <p:nvSpPr>
          <p:cNvPr id="132" name="Google Shape;132;p3"/>
          <p:cNvSpPr txBox="1">
            <a:spLocks noGrp="1"/>
          </p:cNvSpPr>
          <p:nvPr>
            <p:ph type="title"/>
          </p:nvPr>
        </p:nvSpPr>
        <p:spPr>
          <a:prstGeom prst="rect">
            <a:avLst/>
          </a:prstGeom>
          <a:noFill/>
          <a:ln>
            <a:noFill/>
          </a:ln>
        </p:spPr>
        <p:txBody>
          <a:bodyPr spcFirstLastPara="1" wrap="square" lIns="121900" tIns="60933" rIns="121900" bIns="60933" anchor="b" anchorCtr="0">
            <a:noAutofit/>
          </a:bodyPr>
          <a:lstStyle/>
          <a:p>
            <a:pPr>
              <a:spcBef>
                <a:spcPts val="0"/>
              </a:spcBef>
              <a:buClr>
                <a:schemeClr val="dk1"/>
              </a:buClr>
              <a:buSzPts val="2600"/>
            </a:pPr>
            <a:r>
              <a:rPr lang="en-US" b="1" dirty="0"/>
              <a:t>Study Rationale</a:t>
            </a:r>
            <a:endParaRPr dirty="0"/>
          </a:p>
        </p:txBody>
      </p:sp>
      <p:sp>
        <p:nvSpPr>
          <p:cNvPr id="134" name="Google Shape;134;p3"/>
          <p:cNvSpPr txBox="1"/>
          <p:nvPr/>
        </p:nvSpPr>
        <p:spPr>
          <a:xfrm>
            <a:off x="447039" y="5949107"/>
            <a:ext cx="11500311" cy="533297"/>
          </a:xfrm>
          <a:prstGeom prst="rect">
            <a:avLst/>
          </a:prstGeom>
          <a:noFill/>
          <a:ln>
            <a:no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1000"/>
              <a:buFontTx/>
              <a:buNone/>
              <a:tabLst/>
              <a:defRPr/>
            </a:pPr>
            <a:r>
              <a:rPr kumimoji="0" lang="en-US" sz="1333" b="1" i="0" u="none" strike="noStrike" kern="0" cap="none" spc="0" normalizeH="0" baseline="30000" noProof="0" dirty="0">
                <a:ln>
                  <a:noFill/>
                </a:ln>
                <a:solidFill>
                  <a:srgbClr val="000000"/>
                </a:solidFill>
                <a:effectLst/>
                <a:uLnTx/>
                <a:uFillTx/>
                <a:latin typeface="Arial" panose="020B0604020202020204"/>
                <a:ea typeface="Calibri"/>
                <a:cs typeface="Calibri"/>
                <a:sym typeface="Calibri"/>
              </a:rPr>
              <a:t>1 </a:t>
            </a:r>
            <a:r>
              <a:rPr kumimoji="0" lang="en-US" sz="1333" b="1" i="0" u="none" strike="noStrike" kern="0" cap="none" spc="0" normalizeH="0" baseline="0" noProof="0" dirty="0">
                <a:ln>
                  <a:noFill/>
                </a:ln>
                <a:solidFill>
                  <a:srgbClr val="000000"/>
                </a:solidFill>
                <a:effectLst/>
                <a:uLnTx/>
                <a:uFillTx/>
                <a:latin typeface="Arial" panose="020B0604020202020204"/>
                <a:ea typeface="Calibri"/>
                <a:cs typeface="Calibri"/>
                <a:sym typeface="Calibri"/>
              </a:rPr>
              <a:t>Bianchini G, et al. </a:t>
            </a:r>
            <a:r>
              <a:rPr kumimoji="0" lang="en-US" sz="1333" b="1" i="1" u="none" strike="noStrike" kern="0" cap="none" spc="0" normalizeH="0" baseline="0" noProof="0" dirty="0">
                <a:ln>
                  <a:noFill/>
                </a:ln>
                <a:solidFill>
                  <a:srgbClr val="000000"/>
                </a:solidFill>
                <a:effectLst/>
                <a:uLnTx/>
                <a:uFillTx/>
                <a:latin typeface="Arial" panose="020B0604020202020204"/>
                <a:ea typeface="Calibri"/>
                <a:cs typeface="Calibri"/>
                <a:sym typeface="Calibri"/>
              </a:rPr>
              <a:t>Nat Rev Clin Oncol </a:t>
            </a:r>
            <a:r>
              <a:rPr kumimoji="0" lang="en-US" sz="1333" b="1" i="0" u="none" strike="noStrike" kern="0" cap="none" spc="0" normalizeH="0" baseline="0" noProof="0" dirty="0">
                <a:ln>
                  <a:noFill/>
                </a:ln>
                <a:solidFill>
                  <a:srgbClr val="000000"/>
                </a:solidFill>
                <a:effectLst/>
                <a:uLnTx/>
                <a:uFillTx/>
                <a:latin typeface="Arial" panose="020B0604020202020204"/>
                <a:ea typeface="Calibri"/>
                <a:cs typeface="Calibri"/>
                <a:sym typeface="Calibri"/>
              </a:rPr>
              <a:t>2016:13, 674-690.</a:t>
            </a:r>
            <a:r>
              <a:rPr kumimoji="0" lang="en-US" sz="1333" b="1" i="0" u="none" strike="noStrike" kern="0" cap="none" spc="0" normalizeH="0" baseline="30000" noProof="0" dirty="0">
                <a:ln>
                  <a:noFill/>
                </a:ln>
                <a:solidFill>
                  <a:srgbClr val="000000"/>
                </a:solidFill>
                <a:effectLst/>
                <a:uLnTx/>
                <a:uFillTx/>
                <a:latin typeface="Arial" panose="020B0604020202020204"/>
                <a:ea typeface="Calibri"/>
                <a:cs typeface="Calibri"/>
                <a:sym typeface="Calibri"/>
              </a:rPr>
              <a:t> 2 </a:t>
            </a:r>
            <a:r>
              <a:rPr kumimoji="0" lang="en-US" sz="1333" b="1" i="0" u="none" strike="noStrike" kern="0" cap="none" spc="0" normalizeH="0" baseline="0" noProof="0" dirty="0" err="1">
                <a:ln>
                  <a:noFill/>
                </a:ln>
                <a:solidFill>
                  <a:srgbClr val="000000"/>
                </a:solidFill>
                <a:effectLst/>
                <a:uLnTx/>
                <a:uFillTx/>
                <a:latin typeface="Arial" panose="020B0604020202020204"/>
                <a:ea typeface="Calibri"/>
                <a:cs typeface="Calibri"/>
                <a:sym typeface="Calibri"/>
              </a:rPr>
              <a:t>Ignatiadis</a:t>
            </a:r>
            <a:r>
              <a:rPr kumimoji="0" lang="en-US" sz="1333" b="1" i="0" u="none" strike="noStrike" kern="0" cap="none" spc="0" normalizeH="0" baseline="0" noProof="0" dirty="0">
                <a:ln>
                  <a:noFill/>
                </a:ln>
                <a:solidFill>
                  <a:srgbClr val="000000"/>
                </a:solidFill>
                <a:effectLst/>
                <a:uLnTx/>
                <a:uFillTx/>
                <a:latin typeface="Arial" panose="020B0604020202020204"/>
                <a:ea typeface="Calibri"/>
                <a:cs typeface="Calibri"/>
                <a:sym typeface="Calibri"/>
              </a:rPr>
              <a:t> M, et al. </a:t>
            </a:r>
            <a:r>
              <a:rPr kumimoji="0" lang="en-US" sz="1333" b="1" i="1" u="none" strike="noStrike" kern="0" cap="none" spc="0" normalizeH="0" baseline="0" noProof="0" dirty="0">
                <a:ln>
                  <a:noFill/>
                </a:ln>
                <a:solidFill>
                  <a:srgbClr val="000000"/>
                </a:solidFill>
                <a:effectLst/>
                <a:uLnTx/>
                <a:uFillTx/>
                <a:latin typeface="Arial" panose="020B0604020202020204"/>
                <a:ea typeface="Calibri"/>
                <a:cs typeface="Calibri"/>
                <a:sym typeface="Calibri"/>
              </a:rPr>
              <a:t>JCO</a:t>
            </a:r>
            <a:r>
              <a:rPr kumimoji="0" lang="en-US" sz="1333" b="1" i="0" u="none" strike="noStrike" kern="0" cap="none" spc="0" normalizeH="0" baseline="0" noProof="0" dirty="0">
                <a:ln>
                  <a:noFill/>
                </a:ln>
                <a:solidFill>
                  <a:srgbClr val="000000"/>
                </a:solidFill>
                <a:effectLst/>
                <a:uLnTx/>
                <a:uFillTx/>
                <a:latin typeface="Arial" panose="020B0604020202020204"/>
                <a:ea typeface="Calibri"/>
                <a:cs typeface="Calibri"/>
                <a:sym typeface="Calibri"/>
              </a:rPr>
              <a:t> 2012: 30;1996-2004.</a:t>
            </a:r>
            <a:r>
              <a:rPr kumimoji="0" lang="en-US" sz="1333" b="1" i="0" u="none" strike="noStrike" kern="0" cap="none" spc="0" normalizeH="0" baseline="30000" noProof="0" dirty="0">
                <a:ln>
                  <a:noFill/>
                </a:ln>
                <a:solidFill>
                  <a:srgbClr val="000000"/>
                </a:solidFill>
                <a:effectLst/>
                <a:uLnTx/>
                <a:uFillTx/>
                <a:latin typeface="Arial" panose="020B0604020202020204"/>
                <a:ea typeface="Calibri"/>
                <a:cs typeface="Calibri"/>
                <a:sym typeface="Calibri"/>
              </a:rPr>
              <a:t> 3 </a:t>
            </a:r>
            <a:r>
              <a:rPr kumimoji="0" lang="en-US" sz="1333" b="1" i="0" u="none" strike="noStrike" kern="0" cap="none" spc="0" normalizeH="0" baseline="0" noProof="0" dirty="0" err="1">
                <a:ln>
                  <a:noFill/>
                </a:ln>
                <a:solidFill>
                  <a:srgbClr val="000000"/>
                </a:solidFill>
                <a:effectLst/>
                <a:uLnTx/>
                <a:uFillTx/>
                <a:latin typeface="Arial" panose="020B0604020202020204"/>
                <a:ea typeface="Calibri"/>
                <a:cs typeface="Calibri"/>
                <a:sym typeface="Calibri"/>
              </a:rPr>
              <a:t>Mittendorf</a:t>
            </a:r>
            <a:r>
              <a:rPr kumimoji="0" lang="en-US" sz="1333" b="1" i="0" u="none" strike="noStrike" kern="0" cap="none" spc="0" normalizeH="0" baseline="0" noProof="0" dirty="0">
                <a:ln>
                  <a:noFill/>
                </a:ln>
                <a:solidFill>
                  <a:srgbClr val="000000"/>
                </a:solidFill>
                <a:effectLst/>
                <a:uLnTx/>
                <a:uFillTx/>
                <a:latin typeface="Arial" panose="020B0604020202020204"/>
                <a:ea typeface="Calibri"/>
                <a:cs typeface="Calibri"/>
                <a:sym typeface="Calibri"/>
              </a:rPr>
              <a:t> EA, et al.</a:t>
            </a:r>
            <a:r>
              <a:rPr kumimoji="0" lang="en-US" sz="1333" b="1" i="1" u="none" strike="noStrike" kern="0" cap="none" spc="0" normalizeH="0" baseline="0" noProof="0" dirty="0">
                <a:ln>
                  <a:noFill/>
                </a:ln>
                <a:solidFill>
                  <a:srgbClr val="000000"/>
                </a:solidFill>
                <a:effectLst/>
                <a:uLnTx/>
                <a:uFillTx/>
                <a:latin typeface="Arial" panose="020B0604020202020204"/>
                <a:ea typeface="Calibri"/>
                <a:cs typeface="Calibri"/>
                <a:sym typeface="Calibri"/>
              </a:rPr>
              <a:t> Lancet </a:t>
            </a:r>
            <a:r>
              <a:rPr kumimoji="0" lang="en-US" sz="1333" b="1" i="0" u="none" strike="noStrike" kern="0" cap="none" spc="0" normalizeH="0" baseline="0" noProof="0" dirty="0">
                <a:ln>
                  <a:noFill/>
                </a:ln>
                <a:solidFill>
                  <a:srgbClr val="000000"/>
                </a:solidFill>
                <a:effectLst/>
                <a:uLnTx/>
                <a:uFillTx/>
                <a:latin typeface="Arial" panose="020B0604020202020204"/>
                <a:ea typeface="Calibri"/>
                <a:cs typeface="Calibri"/>
                <a:sym typeface="Calibri"/>
              </a:rPr>
              <a:t>2020:396:1090-1100.</a:t>
            </a:r>
            <a:r>
              <a:rPr kumimoji="0" lang="en-US" sz="1333" b="1" i="0" u="none" strike="noStrike" kern="0" cap="none" spc="0" normalizeH="0" baseline="30000" noProof="0" dirty="0">
                <a:ln>
                  <a:noFill/>
                </a:ln>
                <a:solidFill>
                  <a:srgbClr val="000000"/>
                </a:solidFill>
                <a:effectLst/>
                <a:uLnTx/>
                <a:uFillTx/>
                <a:latin typeface="Arial" panose="020B0604020202020204"/>
                <a:ea typeface="Calibri"/>
                <a:cs typeface="Calibri"/>
                <a:sym typeface="Calibri"/>
              </a:rPr>
              <a:t> 4 </a:t>
            </a:r>
            <a:r>
              <a:rPr kumimoji="0" lang="en-US" sz="1333" b="1" i="0" u="none" strike="noStrike" kern="0" cap="none" spc="0" normalizeH="0" baseline="0" noProof="0" dirty="0">
                <a:ln>
                  <a:noFill/>
                </a:ln>
                <a:solidFill>
                  <a:srgbClr val="000000"/>
                </a:solidFill>
                <a:effectLst/>
                <a:uLnTx/>
                <a:uFillTx/>
                <a:latin typeface="Arial" panose="020B0604020202020204"/>
                <a:ea typeface="Calibri"/>
                <a:cs typeface="Calibri"/>
                <a:sym typeface="Calibri"/>
              </a:rPr>
              <a:t>Schmid P, et al. </a:t>
            </a:r>
            <a:r>
              <a:rPr kumimoji="0" lang="en-US" sz="1333" b="1" i="1" u="none" strike="noStrike" kern="0" cap="none" spc="0" normalizeH="0" baseline="0" noProof="0" dirty="0">
                <a:ln>
                  <a:noFill/>
                </a:ln>
                <a:solidFill>
                  <a:srgbClr val="000000"/>
                </a:solidFill>
                <a:effectLst/>
                <a:uLnTx/>
                <a:uFillTx/>
                <a:latin typeface="Arial" panose="020B0604020202020204"/>
                <a:ea typeface="Calibri"/>
                <a:cs typeface="Calibri"/>
                <a:sym typeface="Calibri"/>
              </a:rPr>
              <a:t>NEJM</a:t>
            </a:r>
            <a:r>
              <a:rPr kumimoji="0" lang="en-US" sz="1333" b="1" i="0" u="none" strike="noStrike" kern="0" cap="none" spc="0" normalizeH="0" baseline="0" noProof="0" dirty="0">
                <a:ln>
                  <a:noFill/>
                </a:ln>
                <a:solidFill>
                  <a:srgbClr val="000000"/>
                </a:solidFill>
                <a:effectLst/>
                <a:uLnTx/>
                <a:uFillTx/>
                <a:latin typeface="Arial" panose="020B0604020202020204"/>
                <a:ea typeface="Calibri"/>
                <a:cs typeface="Calibri"/>
                <a:sym typeface="Calibri"/>
              </a:rPr>
              <a:t> 2018:379;2108-2121. </a:t>
            </a:r>
            <a:r>
              <a:rPr kumimoji="0" lang="en-US" sz="1333" b="1" i="0" u="none" strike="noStrike" kern="0" cap="none" spc="0" normalizeH="0" baseline="30000" noProof="0" dirty="0">
                <a:ln>
                  <a:noFill/>
                </a:ln>
                <a:solidFill>
                  <a:srgbClr val="000000"/>
                </a:solidFill>
                <a:effectLst/>
                <a:uLnTx/>
                <a:uFillTx/>
                <a:latin typeface="Arial" panose="020B0604020202020204"/>
                <a:ea typeface="Calibri"/>
                <a:cs typeface="Calibri"/>
                <a:sym typeface="Calibri"/>
              </a:rPr>
              <a:t>5</a:t>
            </a:r>
            <a:r>
              <a:rPr kumimoji="0" lang="en-US" sz="1333" b="1" i="0" u="none" strike="noStrike" kern="0" cap="none" spc="0" normalizeH="0" baseline="0" noProof="0" dirty="0">
                <a:ln>
                  <a:noFill/>
                </a:ln>
                <a:solidFill>
                  <a:srgbClr val="000000"/>
                </a:solidFill>
                <a:effectLst/>
                <a:uLnTx/>
                <a:uFillTx/>
                <a:latin typeface="Arial" panose="020B0604020202020204"/>
                <a:ea typeface="Calibri"/>
                <a:cs typeface="Calibri"/>
                <a:sym typeface="Calibri"/>
              </a:rPr>
              <a:t>Schmid P, et al. </a:t>
            </a:r>
            <a:r>
              <a:rPr kumimoji="0" lang="en-US" sz="1333" b="1" i="1" u="none" strike="noStrike" kern="0" cap="none" spc="0" normalizeH="0" baseline="0" noProof="0" dirty="0">
                <a:ln>
                  <a:noFill/>
                </a:ln>
                <a:solidFill>
                  <a:srgbClr val="000000"/>
                </a:solidFill>
                <a:effectLst/>
                <a:uLnTx/>
                <a:uFillTx/>
                <a:latin typeface="Arial" panose="020B0604020202020204"/>
                <a:ea typeface="Calibri"/>
                <a:cs typeface="Calibri"/>
                <a:sym typeface="Calibri"/>
              </a:rPr>
              <a:t>Lancet</a:t>
            </a:r>
            <a:r>
              <a:rPr kumimoji="0" lang="en-US" sz="1333" b="1" i="0" u="none" strike="noStrike" kern="0" cap="none" spc="0" normalizeH="0" baseline="0" noProof="0" dirty="0">
                <a:ln>
                  <a:noFill/>
                </a:ln>
                <a:solidFill>
                  <a:srgbClr val="000000"/>
                </a:solidFill>
                <a:effectLst/>
                <a:uLnTx/>
                <a:uFillTx/>
                <a:latin typeface="Arial" panose="020B0604020202020204"/>
                <a:ea typeface="Calibri"/>
                <a:cs typeface="Calibri"/>
                <a:sym typeface="Calibri"/>
              </a:rPr>
              <a:t> 2020:21;44-59</a:t>
            </a:r>
            <a:r>
              <a:rPr kumimoji="0" lang="en-US" sz="1333" b="0" i="0" u="none" strike="noStrike" kern="0" cap="none" spc="0" normalizeH="0" baseline="0" noProof="0" dirty="0">
                <a:ln>
                  <a:noFill/>
                </a:ln>
                <a:solidFill>
                  <a:srgbClr val="000000"/>
                </a:solidFill>
                <a:effectLst/>
                <a:uLnTx/>
                <a:uFillTx/>
                <a:latin typeface="Arial" panose="020B0604020202020204"/>
                <a:ea typeface="Calibri"/>
                <a:cs typeface="Calibri"/>
                <a:sym typeface="Calibri"/>
              </a:rPr>
              <a:t>.</a:t>
            </a:r>
            <a:endParaRPr kumimoji="0" sz="1333" b="0" i="0" u="none" strike="noStrike" kern="0" cap="none" spc="0" normalizeH="0" baseline="0" noProof="0" dirty="0">
              <a:ln>
                <a:noFill/>
              </a:ln>
              <a:solidFill>
                <a:srgbClr val="000000"/>
              </a:solidFill>
              <a:effectLst/>
              <a:uLnTx/>
              <a:uFillTx/>
              <a:latin typeface="Arial" panose="020B0604020202020204"/>
              <a:ea typeface="+mn-ea"/>
              <a:cs typeface="Arial"/>
              <a:sym typeface="Arial"/>
            </a:endParaRPr>
          </a:p>
        </p:txBody>
      </p:sp>
      <p:sp>
        <p:nvSpPr>
          <p:cNvPr id="2" name="Rectangle 1">
            <a:extLst>
              <a:ext uri="{FF2B5EF4-FFF2-40B4-BE49-F238E27FC236}">
                <a16:creationId xmlns:a16="http://schemas.microsoft.com/office/drawing/2014/main" id="{10C15F80-D5F4-D216-0736-FCD27B20CEED}"/>
              </a:ext>
            </a:extLst>
          </p:cNvPr>
          <p:cNvSpPr/>
          <p:nvPr/>
        </p:nvSpPr>
        <p:spPr>
          <a:xfrm>
            <a:off x="0" y="6600824"/>
            <a:ext cx="12192000" cy="2571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6E589ADB-E89A-3A56-CC05-221A2336BBB8}"/>
              </a:ext>
            </a:extLst>
          </p:cNvPr>
          <p:cNvSpPr/>
          <p:nvPr/>
        </p:nvSpPr>
        <p:spPr>
          <a:xfrm>
            <a:off x="9886950" y="55312"/>
            <a:ext cx="2185988" cy="1087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4"/>
          <p:cNvSpPr txBox="1">
            <a:spLocks noGrp="1"/>
          </p:cNvSpPr>
          <p:nvPr>
            <p:ph type="title"/>
          </p:nvPr>
        </p:nvSpPr>
        <p:spPr>
          <a:xfrm>
            <a:off x="508000" y="55312"/>
            <a:ext cx="7737296" cy="949648"/>
          </a:xfrm>
          <a:prstGeom prst="rect">
            <a:avLst/>
          </a:prstGeom>
          <a:noFill/>
          <a:ln>
            <a:noFill/>
          </a:ln>
        </p:spPr>
        <p:txBody>
          <a:bodyPr spcFirstLastPara="1" wrap="square" lIns="121900" tIns="60933" rIns="121900" bIns="60933" anchor="b" anchorCtr="0">
            <a:noAutofit/>
          </a:bodyPr>
          <a:lstStyle/>
          <a:p>
            <a:r>
              <a:rPr lang="en-US" b="1" dirty="0">
                <a:solidFill>
                  <a:schemeClr val="tx1">
                    <a:lumMod val="75000"/>
                    <a:lumOff val="25000"/>
                  </a:schemeClr>
                </a:solidFill>
              </a:rPr>
              <a:t>Study Design (</a:t>
            </a:r>
            <a:r>
              <a:rPr lang="en-US" sz="3200" b="1" dirty="0" err="1">
                <a:solidFill>
                  <a:schemeClr val="tx1">
                    <a:lumMod val="75000"/>
                    <a:lumOff val="25000"/>
                  </a:schemeClr>
                </a:solidFill>
                <a:latin typeface="Montserrat" panose="00000500000000000000" pitchFamily="2" charset="0"/>
              </a:rPr>
              <a:t>GeparDouze</a:t>
            </a:r>
            <a:r>
              <a:rPr lang="en-US" sz="3200" b="1" dirty="0">
                <a:solidFill>
                  <a:schemeClr val="tx1">
                    <a:lumMod val="75000"/>
                    <a:lumOff val="25000"/>
                  </a:schemeClr>
                </a:solidFill>
                <a:latin typeface="Montserrat" panose="00000500000000000000" pitchFamily="2" charset="0"/>
              </a:rPr>
              <a:t>)</a:t>
            </a:r>
            <a:endParaRPr dirty="0">
              <a:solidFill>
                <a:schemeClr val="tx1">
                  <a:lumMod val="75000"/>
                  <a:lumOff val="25000"/>
                </a:schemeClr>
              </a:solidFill>
            </a:endParaRPr>
          </a:p>
        </p:txBody>
      </p:sp>
      <p:sp>
        <p:nvSpPr>
          <p:cNvPr id="137" name="Google Shape;137;p4"/>
          <p:cNvSpPr txBox="1"/>
          <p:nvPr/>
        </p:nvSpPr>
        <p:spPr>
          <a:xfrm>
            <a:off x="4413685" y="5043922"/>
            <a:ext cx="7705225" cy="1500869"/>
          </a:xfrm>
          <a:prstGeom prst="rect">
            <a:avLst/>
          </a:prstGeom>
          <a:noFill/>
          <a:ln>
            <a:noFill/>
          </a:ln>
        </p:spPr>
        <p:txBody>
          <a:bodyPr spcFirstLastPara="1" wrap="square" lIns="121900" tIns="60933" rIns="121900" bIns="60933" anchor="t" anchorCtr="0">
            <a:spAutoFit/>
          </a:bodyPr>
          <a:lstStyle/>
          <a:p>
            <a:pPr marL="463115" marR="0" lvl="0" indent="-463115" algn="l" defTabSz="1219170" rtl="0" eaLnBrk="1" fontAlgn="auto" latinLnBrk="0" hangingPunct="1">
              <a:lnSpc>
                <a:spcPct val="100000"/>
              </a:lnSpc>
              <a:spcBef>
                <a:spcPts val="0"/>
              </a:spcBef>
              <a:spcAft>
                <a:spcPts val="0"/>
              </a:spcAft>
              <a:buClr>
                <a:srgbClr val="48596B"/>
              </a:buClr>
              <a:buSzPts val="800"/>
              <a:buFontTx/>
              <a:buNone/>
              <a:tabLst/>
              <a:defRPr/>
            </a:pPr>
            <a:r>
              <a:rPr kumimoji="0" lang="en-US" sz="1067" b="1" i="0" u="none" strike="noStrike" kern="0" cap="none" spc="0" normalizeH="0" baseline="0" noProof="0" dirty="0">
                <a:ln>
                  <a:noFill/>
                </a:ln>
                <a:solidFill>
                  <a:srgbClr val="48596B"/>
                </a:solidFill>
                <a:effectLst/>
                <a:uLnTx/>
                <a:uFillTx/>
                <a:latin typeface="Arial"/>
                <a:ea typeface="Arial"/>
                <a:cs typeface="Arial"/>
                <a:sym typeface="Arial"/>
              </a:rPr>
              <a:t>#	</a:t>
            </a:r>
            <a:r>
              <a:rPr kumimoji="0" lang="en-US" sz="1067" b="1" i="0" u="sng" strike="noStrike" kern="0" cap="none" spc="0" normalizeH="0" baseline="0" noProof="0" dirty="0">
                <a:ln>
                  <a:noFill/>
                </a:ln>
                <a:solidFill>
                  <a:srgbClr val="48596B"/>
                </a:solidFill>
                <a:effectLst/>
                <a:uLnTx/>
                <a:uFillTx/>
                <a:latin typeface="Arial"/>
                <a:ea typeface="Arial"/>
                <a:cs typeface="Arial"/>
                <a:sym typeface="Arial"/>
              </a:rPr>
              <a:t>PD-L1 status was not available at randomization for 374 patients enrolled prior to amendments in July 2019</a:t>
            </a:r>
            <a:r>
              <a:rPr kumimoji="0" lang="en-US" sz="1067" b="1" i="0" u="none" strike="noStrike" kern="0" cap="none" spc="0" normalizeH="0" baseline="0" noProof="0" dirty="0">
                <a:ln>
                  <a:noFill/>
                </a:ln>
                <a:solidFill>
                  <a:srgbClr val="48596B"/>
                </a:solidFill>
                <a:effectLst/>
                <a:uLnTx/>
                <a:uFillTx/>
                <a:latin typeface="Arial"/>
                <a:ea typeface="Arial"/>
                <a:cs typeface="Arial"/>
                <a:sym typeface="Arial"/>
              </a:rPr>
              <a:t>.</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a:p>
            <a:pPr marL="463115" marR="0" lvl="0" indent="-463115" algn="l" defTabSz="1219170" rtl="0" eaLnBrk="1" fontAlgn="auto" latinLnBrk="0" hangingPunct="1">
              <a:lnSpc>
                <a:spcPct val="100000"/>
              </a:lnSpc>
              <a:spcBef>
                <a:spcPts val="133"/>
              </a:spcBef>
              <a:spcAft>
                <a:spcPts val="0"/>
              </a:spcAft>
              <a:buClr>
                <a:srgbClr val="48596B"/>
              </a:buClr>
              <a:buSzPts val="800"/>
              <a:buFontTx/>
              <a:buNone/>
              <a:tabLst/>
              <a:defRPr/>
            </a:pPr>
            <a:r>
              <a:rPr kumimoji="0" lang="en-US" sz="1067" b="1" i="0" u="none" strike="noStrike" kern="0" cap="none" spc="0" normalizeH="0" baseline="0" noProof="0" dirty="0">
                <a:ln>
                  <a:noFill/>
                </a:ln>
                <a:solidFill>
                  <a:srgbClr val="48596B"/>
                </a:solidFill>
                <a:effectLst/>
                <a:uLnTx/>
                <a:uFillTx/>
                <a:latin typeface="Arial"/>
                <a:ea typeface="Arial"/>
                <a:cs typeface="Arial"/>
                <a:sym typeface="Arial"/>
              </a:rPr>
              <a:t>*	Atezolizumab (</a:t>
            </a:r>
            <a:r>
              <a:rPr kumimoji="0" lang="en-US" sz="1067" b="1" i="0" u="none" strike="noStrike" kern="0" cap="none" spc="0" normalizeH="0" baseline="0" noProof="0" dirty="0" err="1">
                <a:ln>
                  <a:noFill/>
                </a:ln>
                <a:solidFill>
                  <a:srgbClr val="48596B"/>
                </a:solidFill>
                <a:effectLst/>
                <a:uLnTx/>
                <a:uFillTx/>
                <a:latin typeface="Arial"/>
                <a:ea typeface="Arial"/>
                <a:cs typeface="Arial"/>
                <a:sym typeface="Arial"/>
              </a:rPr>
              <a:t>atezo</a:t>
            </a:r>
            <a:r>
              <a:rPr kumimoji="0" lang="en-US" sz="1067" b="1" i="0" u="none" strike="noStrike" kern="0" cap="none" spc="0" normalizeH="0" baseline="0" noProof="0" dirty="0">
                <a:ln>
                  <a:noFill/>
                </a:ln>
                <a:solidFill>
                  <a:srgbClr val="48596B"/>
                </a:solidFill>
                <a:effectLst/>
                <a:uLnTx/>
                <a:uFillTx/>
                <a:latin typeface="Arial"/>
                <a:ea typeface="Arial"/>
                <a:cs typeface="Arial"/>
                <a:sym typeface="Arial"/>
              </a:rPr>
              <a:t>) 1200 mg or placebo IV Day 1 every 3 </a:t>
            </a:r>
            <a:r>
              <a:rPr kumimoji="0" lang="en-US" sz="1067" b="1" i="0" u="none" strike="noStrike" kern="0" cap="none" spc="0" normalizeH="0" baseline="0" noProof="0" dirty="0" err="1">
                <a:ln>
                  <a:noFill/>
                </a:ln>
                <a:solidFill>
                  <a:srgbClr val="48596B"/>
                </a:solidFill>
                <a:effectLst/>
                <a:uLnTx/>
                <a:uFillTx/>
                <a:latin typeface="Arial"/>
                <a:ea typeface="Arial"/>
                <a:cs typeface="Arial"/>
                <a:sym typeface="Arial"/>
              </a:rPr>
              <a:t>wks</a:t>
            </a:r>
            <a:r>
              <a:rPr kumimoji="0" lang="en-US" sz="1067" b="1" i="0" u="none" strike="noStrike" kern="0" cap="none" spc="0" normalizeH="0" baseline="0" noProof="0" dirty="0">
                <a:ln>
                  <a:noFill/>
                </a:ln>
                <a:solidFill>
                  <a:srgbClr val="48596B"/>
                </a:solidFill>
                <a:effectLst/>
                <a:uLnTx/>
                <a:uFillTx/>
                <a:latin typeface="Arial"/>
                <a:ea typeface="Arial"/>
                <a:cs typeface="Arial"/>
                <a:sym typeface="Arial"/>
              </a:rPr>
              <a:t> for 4 doses.</a:t>
            </a:r>
            <a:endParaRPr kumimoji="0" sz="1067" b="1" i="0" u="none" strike="noStrike" kern="0" cap="none" spc="0" normalizeH="0" baseline="0" noProof="0" dirty="0">
              <a:ln>
                <a:noFill/>
              </a:ln>
              <a:solidFill>
                <a:srgbClr val="48596B"/>
              </a:solidFill>
              <a:effectLst/>
              <a:uLnTx/>
              <a:uFillTx/>
              <a:latin typeface="Arial"/>
              <a:ea typeface="Arial"/>
              <a:cs typeface="Arial"/>
              <a:sym typeface="Arial"/>
            </a:endParaRPr>
          </a:p>
          <a:p>
            <a:pPr marL="463115" marR="0" lvl="0" indent="-463115" algn="l" defTabSz="1219170" rtl="0" eaLnBrk="1" fontAlgn="auto" latinLnBrk="0" hangingPunct="1">
              <a:lnSpc>
                <a:spcPct val="100000"/>
              </a:lnSpc>
              <a:spcBef>
                <a:spcPts val="133"/>
              </a:spcBef>
              <a:spcAft>
                <a:spcPts val="0"/>
              </a:spcAft>
              <a:buClr>
                <a:srgbClr val="48596B"/>
              </a:buClr>
              <a:buSzPts val="800"/>
              <a:buFontTx/>
              <a:buNone/>
              <a:tabLst/>
              <a:defRPr/>
            </a:pPr>
            <a:r>
              <a:rPr kumimoji="0" lang="en-US" sz="1067" b="1" i="0" u="none" strike="noStrike" kern="0" cap="none" spc="0" normalizeH="0" baseline="0" noProof="0" dirty="0">
                <a:ln>
                  <a:noFill/>
                </a:ln>
                <a:solidFill>
                  <a:srgbClr val="48596B"/>
                </a:solidFill>
                <a:effectLst/>
                <a:uLnTx/>
                <a:uFillTx/>
                <a:latin typeface="Arial"/>
                <a:ea typeface="Arial"/>
                <a:cs typeface="Arial"/>
                <a:sym typeface="Arial"/>
              </a:rPr>
              <a:t>† 	Paclitaxel 80 mg/m2 IV weekly x 12 doses (WP) + Carboplatin AUC of 5 IV Day 1 every 3 </a:t>
            </a:r>
            <a:r>
              <a:rPr kumimoji="0" lang="en-US" sz="1067" b="1" i="0" u="none" strike="noStrike" kern="0" cap="none" spc="0" normalizeH="0" baseline="0" noProof="0" dirty="0" err="1">
                <a:ln>
                  <a:noFill/>
                </a:ln>
                <a:solidFill>
                  <a:srgbClr val="48596B"/>
                </a:solidFill>
                <a:effectLst/>
                <a:uLnTx/>
                <a:uFillTx/>
                <a:latin typeface="Arial"/>
                <a:ea typeface="Arial"/>
                <a:cs typeface="Arial"/>
                <a:sym typeface="Arial"/>
              </a:rPr>
              <a:t>wks</a:t>
            </a:r>
            <a:r>
              <a:rPr kumimoji="0" lang="en-US" sz="1067" b="1" i="0" u="none" strike="noStrike" kern="0" cap="none" spc="0" normalizeH="0" baseline="0" noProof="0" dirty="0">
                <a:ln>
                  <a:noFill/>
                </a:ln>
                <a:solidFill>
                  <a:srgbClr val="48596B"/>
                </a:solidFill>
                <a:effectLst/>
                <a:uLnTx/>
                <a:uFillTx/>
                <a:latin typeface="Arial"/>
                <a:ea typeface="Arial"/>
                <a:cs typeface="Arial"/>
                <a:sym typeface="Arial"/>
              </a:rPr>
              <a:t> for 4 cycles.</a:t>
            </a:r>
            <a:endParaRPr kumimoji="0" sz="1067" b="1" i="0" u="none" strike="noStrike" kern="0" cap="none" spc="0" normalizeH="0" baseline="0" noProof="0" dirty="0">
              <a:ln>
                <a:noFill/>
              </a:ln>
              <a:solidFill>
                <a:srgbClr val="48596B"/>
              </a:solidFill>
              <a:effectLst/>
              <a:uLnTx/>
              <a:uFillTx/>
              <a:latin typeface="Arial"/>
              <a:ea typeface="Arial"/>
              <a:cs typeface="Arial"/>
              <a:sym typeface="Arial"/>
            </a:endParaRPr>
          </a:p>
          <a:p>
            <a:pPr marL="463115" marR="0" lvl="0" indent="-463115" algn="l" defTabSz="1219170" rtl="0" eaLnBrk="1" fontAlgn="auto" latinLnBrk="0" hangingPunct="1">
              <a:lnSpc>
                <a:spcPct val="100000"/>
              </a:lnSpc>
              <a:spcBef>
                <a:spcPts val="133"/>
              </a:spcBef>
              <a:spcAft>
                <a:spcPts val="0"/>
              </a:spcAft>
              <a:buClr>
                <a:srgbClr val="48596B"/>
              </a:buClr>
              <a:buSzPts val="800"/>
              <a:buFontTx/>
              <a:buNone/>
              <a:tabLst/>
              <a:defRPr/>
            </a:pPr>
            <a:r>
              <a:rPr kumimoji="0" lang="en-US" sz="1067" b="1" i="0" u="none" strike="noStrike" kern="0" cap="none" spc="0" normalizeH="0" baseline="0" noProof="0" dirty="0">
                <a:ln>
                  <a:noFill/>
                </a:ln>
                <a:solidFill>
                  <a:srgbClr val="48596B"/>
                </a:solidFill>
                <a:effectLst/>
                <a:uLnTx/>
                <a:uFillTx/>
                <a:latin typeface="Arial"/>
                <a:ea typeface="Arial"/>
                <a:cs typeface="Arial"/>
                <a:sym typeface="Arial"/>
              </a:rPr>
              <a:t>**	 </a:t>
            </a:r>
            <a:r>
              <a:rPr kumimoji="0" lang="en-US" sz="1067" b="1" i="0" u="none" strike="noStrike" kern="0" cap="none" spc="0" normalizeH="0" baseline="0" noProof="0" dirty="0" err="1">
                <a:ln>
                  <a:noFill/>
                </a:ln>
                <a:solidFill>
                  <a:srgbClr val="48596B"/>
                </a:solidFill>
                <a:effectLst/>
                <a:uLnTx/>
                <a:uFillTx/>
                <a:latin typeface="Arial"/>
                <a:ea typeface="Arial"/>
                <a:cs typeface="Arial"/>
                <a:sym typeface="Arial"/>
              </a:rPr>
              <a:t>Atezo</a:t>
            </a:r>
            <a:r>
              <a:rPr kumimoji="0" lang="en-US" sz="1067" b="1" i="0" u="none" strike="noStrike" kern="0" cap="none" spc="0" normalizeH="0" baseline="0" noProof="0" dirty="0">
                <a:ln>
                  <a:noFill/>
                </a:ln>
                <a:solidFill>
                  <a:srgbClr val="48596B"/>
                </a:solidFill>
                <a:effectLst/>
                <a:uLnTx/>
                <a:uFillTx/>
                <a:latin typeface="Arial"/>
                <a:ea typeface="Arial"/>
                <a:cs typeface="Arial"/>
                <a:sym typeface="Arial"/>
              </a:rPr>
              <a:t> 1200 mg or placebo IV Day 1 every 3 </a:t>
            </a:r>
            <a:r>
              <a:rPr kumimoji="0" lang="en-US" sz="1067" b="1" i="0" u="none" strike="noStrike" kern="0" cap="none" spc="0" normalizeH="0" baseline="0" noProof="0" dirty="0" err="1">
                <a:ln>
                  <a:noFill/>
                </a:ln>
                <a:solidFill>
                  <a:srgbClr val="48596B"/>
                </a:solidFill>
                <a:effectLst/>
                <a:uLnTx/>
                <a:uFillTx/>
                <a:latin typeface="Arial"/>
                <a:ea typeface="Arial"/>
                <a:cs typeface="Arial"/>
                <a:sym typeface="Arial"/>
              </a:rPr>
              <a:t>wks</a:t>
            </a:r>
            <a:r>
              <a:rPr kumimoji="0" lang="en-US" sz="1067" b="1" i="0" u="none" strike="noStrike" kern="0" cap="none" spc="0" normalizeH="0" baseline="0" noProof="0" dirty="0">
                <a:ln>
                  <a:noFill/>
                </a:ln>
                <a:solidFill>
                  <a:srgbClr val="48596B"/>
                </a:solidFill>
                <a:effectLst/>
                <a:uLnTx/>
                <a:uFillTx/>
                <a:latin typeface="Arial"/>
                <a:ea typeface="Arial"/>
                <a:cs typeface="Arial"/>
                <a:sym typeface="Arial"/>
              </a:rPr>
              <a:t> for 3 to 4 doses depending on AC/EC schedule used. </a:t>
            </a:r>
            <a:endParaRPr kumimoji="0" sz="1067" b="1" i="0" u="none" strike="noStrike" kern="0" cap="none" spc="0" normalizeH="0" baseline="0" noProof="0" dirty="0">
              <a:ln>
                <a:noFill/>
              </a:ln>
              <a:solidFill>
                <a:srgbClr val="48596B"/>
              </a:solidFill>
              <a:effectLst/>
              <a:uLnTx/>
              <a:uFillTx/>
              <a:latin typeface="Arial"/>
              <a:ea typeface="Arial"/>
              <a:cs typeface="Arial"/>
              <a:sym typeface="Arial"/>
            </a:endParaRPr>
          </a:p>
          <a:p>
            <a:pPr marL="463115" marR="0" lvl="0" indent="-463115" algn="l" defTabSz="1219170" rtl="0" eaLnBrk="1" fontAlgn="auto" latinLnBrk="0" hangingPunct="1">
              <a:lnSpc>
                <a:spcPct val="100000"/>
              </a:lnSpc>
              <a:spcBef>
                <a:spcPts val="133"/>
              </a:spcBef>
              <a:spcAft>
                <a:spcPts val="0"/>
              </a:spcAft>
              <a:buClr>
                <a:srgbClr val="48596B"/>
              </a:buClr>
              <a:buSzPts val="800"/>
              <a:buFontTx/>
              <a:buNone/>
              <a:tabLst/>
              <a:defRPr/>
            </a:pPr>
            <a:r>
              <a:rPr kumimoji="0" lang="en-US" sz="1067" b="1" i="0" u="none" strike="noStrike" kern="0" cap="none" spc="0" normalizeH="0" baseline="0" noProof="0" dirty="0">
                <a:ln>
                  <a:noFill/>
                </a:ln>
                <a:solidFill>
                  <a:srgbClr val="48596B"/>
                </a:solidFill>
                <a:effectLst/>
                <a:uLnTx/>
                <a:uFillTx/>
                <a:latin typeface="Arial"/>
                <a:ea typeface="Arial"/>
                <a:cs typeface="Arial"/>
                <a:sym typeface="Arial"/>
              </a:rPr>
              <a:t>††	 Doxorubicin (A) 60 mg/m2 IV + cyclophosphamide (C) 600 mg/m2 IV Day 1 every 2 or 3 </a:t>
            </a:r>
            <a:r>
              <a:rPr kumimoji="0" lang="en-US" sz="1067" b="1" i="0" u="none" strike="noStrike" kern="0" cap="none" spc="0" normalizeH="0" baseline="0" noProof="0" dirty="0" err="1">
                <a:ln>
                  <a:noFill/>
                </a:ln>
                <a:solidFill>
                  <a:srgbClr val="48596B"/>
                </a:solidFill>
                <a:effectLst/>
                <a:uLnTx/>
                <a:uFillTx/>
                <a:latin typeface="Arial"/>
                <a:ea typeface="Arial"/>
                <a:cs typeface="Arial"/>
                <a:sym typeface="Arial"/>
              </a:rPr>
              <a:t>wks</a:t>
            </a:r>
            <a:r>
              <a:rPr kumimoji="0" lang="en-US" sz="1067" b="1" i="0" u="none" strike="noStrike" kern="0" cap="none" spc="0" normalizeH="0" baseline="0" noProof="0" dirty="0">
                <a:ln>
                  <a:noFill/>
                </a:ln>
                <a:solidFill>
                  <a:srgbClr val="48596B"/>
                </a:solidFill>
                <a:effectLst/>
                <a:uLnTx/>
                <a:uFillTx/>
                <a:latin typeface="Arial"/>
                <a:ea typeface="Arial"/>
                <a:cs typeface="Arial"/>
                <a:sym typeface="Arial"/>
              </a:rPr>
              <a:t> for 4 cycles.</a:t>
            </a:r>
            <a:br>
              <a:rPr kumimoji="0" lang="en-US" sz="1067" b="1" i="0" u="none" strike="noStrike" kern="0" cap="none" spc="0" normalizeH="0" baseline="0" noProof="0" dirty="0">
                <a:ln>
                  <a:noFill/>
                </a:ln>
                <a:solidFill>
                  <a:srgbClr val="48596B"/>
                </a:solidFill>
                <a:effectLst/>
                <a:uLnTx/>
                <a:uFillTx/>
                <a:latin typeface="Arial"/>
                <a:ea typeface="Arial"/>
                <a:cs typeface="Arial"/>
                <a:sym typeface="Arial"/>
              </a:rPr>
            </a:br>
            <a:r>
              <a:rPr kumimoji="0" lang="en-US" sz="1067" b="1" i="0" u="none" strike="noStrike" kern="0" cap="none" spc="0" normalizeH="0" baseline="0" noProof="0" dirty="0">
                <a:ln>
                  <a:noFill/>
                </a:ln>
                <a:solidFill>
                  <a:srgbClr val="48596B"/>
                </a:solidFill>
                <a:effectLst/>
                <a:uLnTx/>
                <a:uFillTx/>
                <a:latin typeface="Arial"/>
                <a:ea typeface="Arial"/>
                <a:cs typeface="Arial"/>
                <a:sym typeface="Arial"/>
              </a:rPr>
              <a:t>OR Epirubicin (E) 90 mg/m2 IV + cyclophosphamide (C) 600 mg/m2 IV Day 1 every 2 or 3 </a:t>
            </a:r>
            <a:r>
              <a:rPr kumimoji="0" lang="en-US" sz="1067" b="1" i="0" u="none" strike="noStrike" kern="0" cap="none" spc="0" normalizeH="0" baseline="0" noProof="0" dirty="0" err="1">
                <a:ln>
                  <a:noFill/>
                </a:ln>
                <a:solidFill>
                  <a:srgbClr val="48596B"/>
                </a:solidFill>
                <a:effectLst/>
                <a:uLnTx/>
                <a:uFillTx/>
                <a:latin typeface="Arial"/>
                <a:ea typeface="Arial"/>
                <a:cs typeface="Arial"/>
                <a:sym typeface="Arial"/>
              </a:rPr>
              <a:t>wks</a:t>
            </a:r>
            <a:r>
              <a:rPr kumimoji="0" lang="en-US" sz="1067" b="1" i="0" u="none" strike="noStrike" kern="0" cap="none" spc="0" normalizeH="0" baseline="0" noProof="0" dirty="0">
                <a:ln>
                  <a:noFill/>
                </a:ln>
                <a:solidFill>
                  <a:srgbClr val="48596B"/>
                </a:solidFill>
                <a:effectLst/>
                <a:uLnTx/>
                <a:uFillTx/>
                <a:latin typeface="Arial"/>
                <a:ea typeface="Arial"/>
                <a:cs typeface="Arial"/>
                <a:sym typeface="Arial"/>
              </a:rPr>
              <a:t> for 4 cycles.  </a:t>
            </a:r>
            <a:endParaRPr kumimoji="0" sz="1067" b="1" i="0" u="none" strike="noStrike" kern="0" cap="none" spc="0" normalizeH="0" baseline="0" noProof="0" dirty="0">
              <a:ln>
                <a:noFill/>
              </a:ln>
              <a:solidFill>
                <a:srgbClr val="48596B"/>
              </a:solidFill>
              <a:effectLst/>
              <a:uLnTx/>
              <a:uFillTx/>
              <a:latin typeface="Arial"/>
              <a:ea typeface="Arial"/>
              <a:cs typeface="Arial"/>
              <a:sym typeface="Arial"/>
            </a:endParaRPr>
          </a:p>
          <a:p>
            <a:pPr marL="463115" marR="0" lvl="0" indent="-463115" algn="l" defTabSz="1219170" rtl="0" eaLnBrk="1" fontAlgn="auto" latinLnBrk="0" hangingPunct="1">
              <a:lnSpc>
                <a:spcPct val="100000"/>
              </a:lnSpc>
              <a:spcBef>
                <a:spcPts val="133"/>
              </a:spcBef>
              <a:spcAft>
                <a:spcPts val="0"/>
              </a:spcAft>
              <a:buClr>
                <a:srgbClr val="48596B"/>
              </a:buClr>
              <a:buSzPts val="800"/>
              <a:buFontTx/>
              <a:buNone/>
              <a:tabLst/>
              <a:defRPr/>
            </a:pPr>
            <a:r>
              <a:rPr kumimoji="0" lang="en-US" sz="1067" b="1" i="0" u="none" strike="noStrike" kern="0" cap="none" spc="0" normalizeH="0" baseline="0" noProof="0" dirty="0">
                <a:ln>
                  <a:noFill/>
                </a:ln>
                <a:solidFill>
                  <a:srgbClr val="48596B"/>
                </a:solidFill>
                <a:effectLst/>
                <a:uLnTx/>
                <a:uFillTx/>
                <a:latin typeface="Arial"/>
                <a:ea typeface="Arial"/>
                <a:cs typeface="Arial"/>
                <a:sym typeface="Arial"/>
              </a:rPr>
              <a:t>***	</a:t>
            </a:r>
            <a:r>
              <a:rPr kumimoji="0" lang="en-US" sz="1067" b="1" i="0" u="none" strike="noStrike" kern="0" cap="none" spc="0" normalizeH="0" baseline="0" noProof="0" dirty="0" err="1">
                <a:ln>
                  <a:noFill/>
                </a:ln>
                <a:solidFill>
                  <a:srgbClr val="48596B"/>
                </a:solidFill>
                <a:effectLst/>
                <a:uLnTx/>
                <a:uFillTx/>
                <a:latin typeface="Arial"/>
                <a:ea typeface="Arial"/>
                <a:cs typeface="Arial"/>
                <a:sym typeface="Arial"/>
              </a:rPr>
              <a:t>Atezo</a:t>
            </a:r>
            <a:r>
              <a:rPr kumimoji="0" lang="en-US" sz="1067" b="1" i="0" u="none" strike="noStrike" kern="0" cap="none" spc="0" normalizeH="0" baseline="0" noProof="0" dirty="0">
                <a:ln>
                  <a:noFill/>
                </a:ln>
                <a:solidFill>
                  <a:srgbClr val="48596B"/>
                </a:solidFill>
                <a:effectLst/>
                <a:uLnTx/>
                <a:uFillTx/>
                <a:latin typeface="Arial"/>
                <a:ea typeface="Arial"/>
                <a:cs typeface="Arial"/>
                <a:sym typeface="Arial"/>
              </a:rPr>
              <a:t> 1200 mg or placebo IV Day 1 every 3 </a:t>
            </a:r>
            <a:r>
              <a:rPr kumimoji="0" lang="en-US" sz="1067" b="1" i="0" u="none" strike="noStrike" kern="0" cap="none" spc="0" normalizeH="0" baseline="0" noProof="0" dirty="0" err="1">
                <a:ln>
                  <a:noFill/>
                </a:ln>
                <a:solidFill>
                  <a:srgbClr val="48596B"/>
                </a:solidFill>
                <a:effectLst/>
                <a:uLnTx/>
                <a:uFillTx/>
                <a:latin typeface="Arial"/>
                <a:ea typeface="Arial"/>
                <a:cs typeface="Arial"/>
                <a:sym typeface="Arial"/>
              </a:rPr>
              <a:t>wks</a:t>
            </a:r>
            <a:r>
              <a:rPr kumimoji="0" lang="en-US" sz="1067" b="1" i="0" u="none" strike="noStrike" kern="0" cap="none" spc="0" normalizeH="0" baseline="0" noProof="0" dirty="0">
                <a:ln>
                  <a:noFill/>
                </a:ln>
                <a:solidFill>
                  <a:srgbClr val="48596B"/>
                </a:solidFill>
                <a:effectLst/>
                <a:uLnTx/>
                <a:uFillTx/>
                <a:latin typeface="Arial"/>
                <a:ea typeface="Arial"/>
                <a:cs typeface="Arial"/>
                <a:sym typeface="Arial"/>
              </a:rPr>
              <a:t> after surgery until 1 yr after the first dose. </a:t>
            </a:r>
            <a:r>
              <a:rPr kumimoji="0" lang="en-US" sz="1067" b="1" i="0" u="sng" strike="noStrike" kern="0" cap="none" spc="0" normalizeH="0" baseline="0" noProof="0" dirty="0">
                <a:ln>
                  <a:noFill/>
                </a:ln>
                <a:solidFill>
                  <a:srgbClr val="48596B"/>
                </a:solidFill>
                <a:effectLst/>
                <a:uLnTx/>
                <a:uFillTx/>
                <a:latin typeface="Arial"/>
                <a:ea typeface="Arial"/>
                <a:cs typeface="Arial"/>
                <a:sym typeface="Arial"/>
              </a:rPr>
              <a:t>Adjuvant capecitabine was allowed for non-pCR as of February 2020 and olaparib as of December 2021.</a:t>
            </a:r>
            <a:endParaRPr kumimoji="0" sz="1067" b="1" i="0" u="sng" strike="noStrike" kern="0" cap="none" spc="0" normalizeH="0" baseline="0" noProof="0" dirty="0">
              <a:ln>
                <a:noFill/>
              </a:ln>
              <a:solidFill>
                <a:srgbClr val="48596B"/>
              </a:solidFill>
              <a:effectLst/>
              <a:uLnTx/>
              <a:uFillTx/>
              <a:latin typeface="Arial"/>
              <a:ea typeface="Arial"/>
              <a:cs typeface="Arial"/>
              <a:sym typeface="Arial"/>
            </a:endParaRPr>
          </a:p>
        </p:txBody>
      </p:sp>
      <p:cxnSp>
        <p:nvCxnSpPr>
          <p:cNvPr id="138" name="Google Shape;138;p4"/>
          <p:cNvCxnSpPr>
            <a:stCxn id="139" idx="3"/>
            <a:endCxn id="140" idx="1"/>
          </p:cNvCxnSpPr>
          <p:nvPr/>
        </p:nvCxnSpPr>
        <p:spPr>
          <a:xfrm>
            <a:off x="7206341" y="3771713"/>
            <a:ext cx="2582800" cy="0"/>
          </a:xfrm>
          <a:prstGeom prst="straightConnector1">
            <a:avLst/>
          </a:prstGeom>
          <a:noFill/>
          <a:ln w="9525" cap="flat" cmpd="sng">
            <a:solidFill>
              <a:srgbClr val="0A3A57"/>
            </a:solidFill>
            <a:prstDash val="solid"/>
            <a:round/>
            <a:headEnd type="none" w="sm" len="sm"/>
            <a:tailEnd type="triangle" w="med" len="med"/>
          </a:ln>
        </p:spPr>
      </p:cxnSp>
      <p:cxnSp>
        <p:nvCxnSpPr>
          <p:cNvPr id="141" name="Google Shape;141;p4"/>
          <p:cNvCxnSpPr>
            <a:stCxn id="142" idx="3"/>
            <a:endCxn id="143" idx="1"/>
          </p:cNvCxnSpPr>
          <p:nvPr/>
        </p:nvCxnSpPr>
        <p:spPr>
          <a:xfrm>
            <a:off x="7206341" y="2150272"/>
            <a:ext cx="2587200" cy="0"/>
          </a:xfrm>
          <a:prstGeom prst="straightConnector1">
            <a:avLst/>
          </a:prstGeom>
          <a:noFill/>
          <a:ln w="9525" cap="flat" cmpd="sng">
            <a:solidFill>
              <a:srgbClr val="0A3A57"/>
            </a:solidFill>
            <a:prstDash val="solid"/>
            <a:round/>
            <a:headEnd type="none" w="sm" len="sm"/>
            <a:tailEnd type="triangle" w="med" len="med"/>
          </a:ln>
        </p:spPr>
      </p:cxnSp>
      <p:cxnSp>
        <p:nvCxnSpPr>
          <p:cNvPr id="144" name="Google Shape;144;p4"/>
          <p:cNvCxnSpPr>
            <a:cxnSpLocks/>
            <a:stCxn id="145" idx="3"/>
            <a:endCxn id="146" idx="2"/>
          </p:cNvCxnSpPr>
          <p:nvPr/>
        </p:nvCxnSpPr>
        <p:spPr>
          <a:xfrm>
            <a:off x="4003617" y="2960991"/>
            <a:ext cx="410068" cy="0"/>
          </a:xfrm>
          <a:prstGeom prst="straightConnector1">
            <a:avLst/>
          </a:prstGeom>
          <a:noFill/>
          <a:ln w="9525" cap="flat" cmpd="sng">
            <a:solidFill>
              <a:srgbClr val="0A3A57"/>
            </a:solidFill>
            <a:prstDash val="solid"/>
            <a:round/>
            <a:headEnd type="none" w="sm" len="sm"/>
            <a:tailEnd type="triangle" w="med" len="med"/>
          </a:ln>
        </p:spPr>
      </p:cxnSp>
      <p:sp>
        <p:nvSpPr>
          <p:cNvPr id="145" name="Google Shape;145;p4"/>
          <p:cNvSpPr/>
          <p:nvPr/>
        </p:nvSpPr>
        <p:spPr>
          <a:xfrm>
            <a:off x="544184" y="1721523"/>
            <a:ext cx="3459433" cy="2478935"/>
          </a:xfrm>
          <a:prstGeom prst="rect">
            <a:avLst/>
          </a:prstGeom>
          <a:solidFill>
            <a:srgbClr val="485A6C"/>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FFFFFF"/>
              </a:buClr>
              <a:buSzPts val="1200"/>
              <a:buFontTx/>
              <a:buNone/>
              <a:tabLst/>
              <a:defRPr/>
            </a:pPr>
            <a:r>
              <a:rPr kumimoji="0" lang="en-US" sz="1600" b="1" i="0" u="none" strike="noStrike" kern="0" cap="none" spc="0" normalizeH="0" baseline="0" noProof="0" dirty="0">
                <a:ln>
                  <a:noFill/>
                </a:ln>
                <a:solidFill>
                  <a:srgbClr val="FFFFFF"/>
                </a:solidFill>
                <a:effectLst/>
                <a:uLnTx/>
                <a:uFillTx/>
                <a:latin typeface="Montserrat"/>
                <a:ea typeface="Montserrat"/>
                <a:cs typeface="Montserrat"/>
                <a:sym typeface="Montserrat"/>
              </a:rPr>
              <a:t>N = 1550</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a:p>
            <a:pPr marL="228594" marR="0" lvl="0" indent="-228594" algn="l" defTabSz="1219170" rtl="0" eaLnBrk="1" fontAlgn="auto" latinLnBrk="0" hangingPunct="1">
              <a:lnSpc>
                <a:spcPct val="100000"/>
              </a:lnSpc>
              <a:spcBef>
                <a:spcPts val="800"/>
              </a:spcBef>
              <a:spcAft>
                <a:spcPts val="0"/>
              </a:spcAft>
              <a:buClr>
                <a:srgbClr val="FFFFFF"/>
              </a:buClr>
              <a:buSzPts val="1000"/>
              <a:buFont typeface="Arial"/>
              <a:buChar char="•"/>
              <a:tabLst/>
              <a:defRPr/>
            </a:pPr>
            <a:r>
              <a:rPr kumimoji="0" lang="en-US" sz="1333" b="1" i="0" u="none" strike="noStrike" kern="0" cap="none" spc="0" normalizeH="0" baseline="0" noProof="0" dirty="0">
                <a:ln>
                  <a:noFill/>
                </a:ln>
                <a:solidFill>
                  <a:srgbClr val="FFFFFF"/>
                </a:solidFill>
                <a:effectLst/>
                <a:uLnTx/>
                <a:uFillTx/>
                <a:latin typeface="Arial"/>
                <a:ea typeface="Arial"/>
                <a:cs typeface="Arial"/>
                <a:sym typeface="Arial"/>
              </a:rPr>
              <a:t>Invasive Breast Cancer Diagnosed by Core Needle Biopsy</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a:p>
            <a:pPr marL="228594" marR="0" lvl="0" indent="-228594" algn="l" defTabSz="1219170" rtl="0" eaLnBrk="1" fontAlgn="auto" latinLnBrk="0" hangingPunct="1">
              <a:lnSpc>
                <a:spcPct val="100000"/>
              </a:lnSpc>
              <a:spcBef>
                <a:spcPts val="800"/>
              </a:spcBef>
              <a:spcAft>
                <a:spcPts val="0"/>
              </a:spcAft>
              <a:buClr>
                <a:srgbClr val="FFFFFF"/>
              </a:buClr>
              <a:buSzPts val="1000"/>
              <a:buFont typeface="Arial"/>
              <a:buChar char="•"/>
              <a:tabLst/>
              <a:defRPr/>
            </a:pPr>
            <a:r>
              <a:rPr kumimoji="0" lang="en-US" sz="1333" b="1" i="0" u="none" strike="noStrike" kern="0" cap="none" spc="0" normalizeH="0" baseline="0" noProof="0" dirty="0">
                <a:ln>
                  <a:noFill/>
                </a:ln>
                <a:solidFill>
                  <a:srgbClr val="FFFFFF"/>
                </a:solidFill>
                <a:effectLst/>
                <a:uLnTx/>
                <a:uFillTx/>
                <a:latin typeface="Arial"/>
                <a:ea typeface="Arial"/>
                <a:cs typeface="Arial"/>
                <a:sym typeface="Arial"/>
              </a:rPr>
              <a:t>Negative for ER, </a:t>
            </a:r>
            <a:r>
              <a:rPr kumimoji="0" lang="en-US" sz="1333" b="1" i="0" u="none" strike="noStrike" kern="0" cap="none" spc="0" normalizeH="0" baseline="0" noProof="0" dirty="0" err="1">
                <a:ln>
                  <a:noFill/>
                </a:ln>
                <a:solidFill>
                  <a:srgbClr val="FFFFFF"/>
                </a:solidFill>
                <a:effectLst/>
                <a:uLnTx/>
                <a:uFillTx/>
                <a:latin typeface="Arial"/>
                <a:ea typeface="Arial"/>
                <a:cs typeface="Arial"/>
                <a:sym typeface="Arial"/>
              </a:rPr>
              <a:t>PgR</a:t>
            </a:r>
            <a:r>
              <a:rPr kumimoji="0" lang="en-US" sz="1333" b="1" i="0" u="none" strike="noStrike" kern="0" cap="none" spc="0" normalizeH="0" baseline="0" noProof="0" dirty="0">
                <a:ln>
                  <a:noFill/>
                </a:ln>
                <a:solidFill>
                  <a:srgbClr val="FFFFFF"/>
                </a:solidFill>
                <a:effectLst/>
                <a:uLnTx/>
                <a:uFillTx/>
                <a:latin typeface="Arial"/>
                <a:ea typeface="Arial"/>
                <a:cs typeface="Arial"/>
                <a:sym typeface="Arial"/>
              </a:rPr>
              <a:t>, HER2 on Central Testing by ASCO/CAP </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a:p>
            <a:pPr marL="228594" marR="0" lvl="0" indent="-228594" algn="l" defTabSz="1219170" rtl="0" eaLnBrk="1" fontAlgn="auto" latinLnBrk="0" hangingPunct="1">
              <a:lnSpc>
                <a:spcPct val="100000"/>
              </a:lnSpc>
              <a:spcBef>
                <a:spcPts val="800"/>
              </a:spcBef>
              <a:spcAft>
                <a:spcPts val="0"/>
              </a:spcAft>
              <a:buClr>
                <a:srgbClr val="FFFFFF"/>
              </a:buClr>
              <a:buSzPts val="1000"/>
              <a:buFont typeface="Arial"/>
              <a:buChar char="•"/>
              <a:tabLst/>
              <a:defRPr/>
            </a:pPr>
            <a:r>
              <a:rPr kumimoji="0" lang="en-US" sz="1333" b="1" i="0" u="none" strike="noStrike" kern="0" cap="none" spc="0" normalizeH="0" baseline="0" noProof="0" dirty="0">
                <a:ln>
                  <a:noFill/>
                </a:ln>
                <a:solidFill>
                  <a:srgbClr val="FFFFFF"/>
                </a:solidFill>
                <a:effectLst/>
                <a:uLnTx/>
                <a:uFillTx/>
                <a:latin typeface="Arial"/>
                <a:ea typeface="Arial"/>
                <a:cs typeface="Arial"/>
                <a:sym typeface="Arial"/>
              </a:rPr>
              <a:t>Clinical Stage T1c if node-positive (</a:t>
            </a:r>
            <a:r>
              <a:rPr kumimoji="0" lang="en-US" sz="1333" b="1" i="0" u="none" strike="noStrike" kern="0" cap="none" spc="0" normalizeH="0" baseline="0" noProof="0" dirty="0" err="1">
                <a:ln>
                  <a:noFill/>
                </a:ln>
                <a:solidFill>
                  <a:srgbClr val="FFFFFF"/>
                </a:solidFill>
                <a:effectLst/>
                <a:uLnTx/>
                <a:uFillTx/>
                <a:latin typeface="Arial"/>
                <a:ea typeface="Arial"/>
                <a:cs typeface="Arial"/>
                <a:sym typeface="Arial"/>
              </a:rPr>
              <a:t>cN</a:t>
            </a:r>
            <a:r>
              <a:rPr kumimoji="0" lang="en-US" sz="1333" b="1" i="0" u="none" strike="noStrike" kern="0" cap="none" spc="0" normalizeH="0" baseline="0" noProof="0" dirty="0">
                <a:ln>
                  <a:noFill/>
                </a:ln>
                <a:solidFill>
                  <a:srgbClr val="FFFFFF"/>
                </a:solidFill>
                <a:effectLst/>
                <a:uLnTx/>
                <a:uFillTx/>
                <a:latin typeface="Arial"/>
                <a:ea typeface="Arial"/>
                <a:cs typeface="Arial"/>
                <a:sym typeface="Arial"/>
              </a:rPr>
              <a:t>1,cN2 or cN3), T2 or T3 irrespective of nodal status</a:t>
            </a:r>
            <a:endParaRPr kumimoji="0" sz="1067" b="1"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1219170" rtl="0" eaLnBrk="1" fontAlgn="auto" latinLnBrk="0" hangingPunct="1">
              <a:lnSpc>
                <a:spcPct val="100000"/>
              </a:lnSpc>
              <a:spcBef>
                <a:spcPts val="0"/>
              </a:spcBef>
              <a:spcAft>
                <a:spcPts val="0"/>
              </a:spcAft>
              <a:buClr>
                <a:srgbClr val="FFFFFF"/>
              </a:buClr>
              <a:buSzPts val="800"/>
              <a:buFontTx/>
              <a:buNone/>
              <a:tabLst/>
              <a:defRPr/>
            </a:pPr>
            <a:endParaRPr kumimoji="0" sz="1067" b="1" i="0" u="none" strike="noStrike" kern="0" cap="none" spc="0" normalizeH="0" baseline="0" noProof="0" dirty="0">
              <a:ln>
                <a:noFill/>
              </a:ln>
              <a:solidFill>
                <a:srgbClr val="FFFFFF"/>
              </a:solidFill>
              <a:effectLst/>
              <a:uLnTx/>
              <a:uFillTx/>
              <a:latin typeface="Arial"/>
              <a:ea typeface="Arial"/>
              <a:cs typeface="Arial"/>
              <a:sym typeface="Arial"/>
            </a:endParaRPr>
          </a:p>
        </p:txBody>
      </p:sp>
      <p:grpSp>
        <p:nvGrpSpPr>
          <p:cNvPr id="147" name="Google Shape;147;p4"/>
          <p:cNvGrpSpPr/>
          <p:nvPr/>
        </p:nvGrpSpPr>
        <p:grpSpPr>
          <a:xfrm>
            <a:off x="4413685" y="2750091"/>
            <a:ext cx="921231" cy="421797"/>
            <a:chOff x="2553703" y="1781118"/>
            <a:chExt cx="690923" cy="316348"/>
          </a:xfrm>
        </p:grpSpPr>
        <p:sp>
          <p:nvSpPr>
            <p:cNvPr id="148" name="Google Shape;148;p4"/>
            <p:cNvSpPr txBox="1"/>
            <p:nvPr/>
          </p:nvSpPr>
          <p:spPr>
            <a:xfrm>
              <a:off x="2843304" y="1789568"/>
              <a:ext cx="401322" cy="307784"/>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0A3A57"/>
                </a:buClr>
                <a:buSzPts val="1000"/>
                <a:buFontTx/>
                <a:buNone/>
                <a:tabLst/>
                <a:defRPr/>
              </a:pPr>
              <a:r>
                <a:rPr kumimoji="0" lang="en-US" sz="1867" b="1" i="0" u="none" strike="noStrike" kern="0" cap="none" spc="0" normalizeH="0" baseline="0" noProof="0" dirty="0">
                  <a:ln>
                    <a:noFill/>
                  </a:ln>
                  <a:solidFill>
                    <a:srgbClr val="0A3A57"/>
                  </a:solidFill>
                  <a:effectLst/>
                  <a:uLnTx/>
                  <a:uFillTx/>
                  <a:latin typeface="Montserrat"/>
                  <a:ea typeface="Montserrat"/>
                  <a:cs typeface="Montserrat"/>
                  <a:sym typeface="Montserrat"/>
                </a:rPr>
                <a:t>1:1</a:t>
              </a:r>
              <a:endParaRPr kumimoji="0" sz="1867" b="0" i="0" u="none" strike="noStrike" kern="0" cap="none" spc="0" normalizeH="0" baseline="0" noProof="0" dirty="0">
                <a:ln>
                  <a:noFill/>
                </a:ln>
                <a:solidFill>
                  <a:srgbClr val="0A3A57"/>
                </a:solidFill>
                <a:effectLst/>
                <a:uLnTx/>
                <a:uFillTx/>
                <a:latin typeface="Montserrat"/>
                <a:ea typeface="Montserrat"/>
                <a:cs typeface="Montserrat"/>
                <a:sym typeface="Montserrat"/>
              </a:endParaRPr>
            </a:p>
          </p:txBody>
        </p:sp>
        <p:sp>
          <p:nvSpPr>
            <p:cNvPr id="146" name="Google Shape;146;p4"/>
            <p:cNvSpPr/>
            <p:nvPr/>
          </p:nvSpPr>
          <p:spPr>
            <a:xfrm>
              <a:off x="2553703" y="1781118"/>
              <a:ext cx="315645" cy="316348"/>
            </a:xfrm>
            <a:prstGeom prst="ellipse">
              <a:avLst/>
            </a:prstGeom>
            <a:solidFill>
              <a:srgbClr val="7B91A7"/>
            </a:solidFill>
            <a:ln w="9525" cap="flat" cmpd="sng">
              <a:solidFill>
                <a:srgbClr val="0A3A57"/>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FFFFFF"/>
                </a:buClr>
                <a:buSzPts val="1400"/>
                <a:buFontTx/>
                <a:buNone/>
                <a:tabLst/>
                <a:defRPr/>
              </a:pPr>
              <a:r>
                <a:rPr kumimoji="0" lang="en-US" sz="1867" b="1" i="0" u="none" strike="noStrike" kern="0" cap="none" spc="0" normalizeH="0" baseline="0" noProof="0">
                  <a:ln>
                    <a:noFill/>
                  </a:ln>
                  <a:solidFill>
                    <a:srgbClr val="FFFFFF"/>
                  </a:solidFill>
                  <a:effectLst/>
                  <a:uLnTx/>
                  <a:uFillTx/>
                  <a:latin typeface="Montserrat"/>
                  <a:ea typeface="Montserrat"/>
                  <a:cs typeface="Montserrat"/>
                  <a:sym typeface="Montserrat"/>
                </a:rPr>
                <a:t>R</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2" name="Google Shape;142;p4"/>
          <p:cNvSpPr/>
          <p:nvPr/>
        </p:nvSpPr>
        <p:spPr>
          <a:xfrm>
            <a:off x="5334890" y="1413290"/>
            <a:ext cx="1871452" cy="1473965"/>
          </a:xfrm>
          <a:prstGeom prst="rect">
            <a:avLst/>
          </a:prstGeom>
          <a:solidFill>
            <a:srgbClr val="F25622"/>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FFFFFF"/>
              </a:buClr>
              <a:buSzPts val="1000"/>
              <a:buFontTx/>
              <a:buNone/>
              <a:tabLst/>
              <a:defRPr/>
            </a:pPr>
            <a:r>
              <a:rPr kumimoji="0" lang="en-US" sz="1467" b="1" i="0" u="none" strike="noStrike" kern="0" cap="none" spc="0" normalizeH="0" baseline="0" noProof="0" dirty="0">
                <a:ln>
                  <a:noFill/>
                </a:ln>
                <a:solidFill>
                  <a:srgbClr val="FFFFFF"/>
                </a:solidFill>
                <a:effectLst/>
                <a:uLnTx/>
                <a:uFillTx/>
                <a:latin typeface="Arial"/>
                <a:ea typeface="Arial"/>
                <a:cs typeface="Arial"/>
                <a:sym typeface="Arial"/>
              </a:rPr>
              <a:t>Placebo*</a:t>
            </a:r>
            <a:endParaRPr kumimoji="0" sz="1467" b="1" i="0" u="none" strike="noStrike" kern="0" cap="none" spc="0" normalizeH="0" baseline="30000" noProof="0" dirty="0">
              <a:ln>
                <a:noFill/>
              </a:ln>
              <a:solidFill>
                <a:srgbClr val="FFFFFF"/>
              </a:solidFill>
              <a:effectLst/>
              <a:uLnTx/>
              <a:uFillTx/>
              <a:latin typeface="Arial"/>
              <a:ea typeface="Arial"/>
              <a:cs typeface="Arial"/>
              <a:sym typeface="Arial"/>
            </a:endParaRPr>
          </a:p>
          <a:p>
            <a:pPr marL="0" marR="0" lvl="0" indent="0" algn="ctr" defTabSz="1219170" rtl="0" eaLnBrk="1" fontAlgn="auto" latinLnBrk="0" hangingPunct="1">
              <a:lnSpc>
                <a:spcPct val="100000"/>
              </a:lnSpc>
              <a:spcBef>
                <a:spcPts val="0"/>
              </a:spcBef>
              <a:spcAft>
                <a:spcPts val="0"/>
              </a:spcAft>
              <a:buClr>
                <a:srgbClr val="FFFFFF"/>
              </a:buClr>
              <a:buSzPts val="1000"/>
              <a:buFontTx/>
              <a:buNone/>
              <a:tabLst/>
              <a:defRPr/>
            </a:pPr>
            <a:r>
              <a:rPr kumimoji="0" lang="en-US" sz="1467" b="1"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2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FFFFFF"/>
              </a:buClr>
              <a:buSzPts val="1000"/>
              <a:buFontTx/>
              <a:buNone/>
              <a:tabLst/>
              <a:defRPr/>
            </a:pPr>
            <a:r>
              <a:rPr kumimoji="0" lang="en-US" sz="1467" b="1" i="0" u="none" strike="noStrike" kern="0" cap="none" spc="0" normalizeH="0" baseline="0" noProof="0" dirty="0" err="1">
                <a:ln>
                  <a:noFill/>
                </a:ln>
                <a:solidFill>
                  <a:srgbClr val="FFFFFF"/>
                </a:solidFill>
                <a:effectLst/>
                <a:uLnTx/>
                <a:uFillTx/>
                <a:latin typeface="Arial"/>
                <a:ea typeface="Arial"/>
                <a:cs typeface="Arial"/>
                <a:sym typeface="Arial"/>
              </a:rPr>
              <a:t>wP</a:t>
            </a:r>
            <a:r>
              <a:rPr kumimoji="0" lang="en-US" sz="1467" b="1" i="0" u="none" strike="noStrike" kern="0" cap="none" spc="0" normalizeH="0" baseline="0" noProof="0" dirty="0">
                <a:ln>
                  <a:noFill/>
                </a:ln>
                <a:solidFill>
                  <a:srgbClr val="FFFFFF"/>
                </a:solidFill>
                <a:effectLst/>
                <a:uLnTx/>
                <a:uFillTx/>
                <a:latin typeface="Arial"/>
                <a:ea typeface="Arial"/>
                <a:cs typeface="Arial"/>
                <a:sym typeface="Arial"/>
              </a:rPr>
              <a:t> + Carboplatin q3wk</a:t>
            </a:r>
            <a:r>
              <a:rPr kumimoji="0" lang="en-US" sz="1467" b="1" i="0" u="none" strike="noStrike" kern="0" cap="none" spc="0" normalizeH="0" baseline="30000" noProof="0" dirty="0">
                <a:ln>
                  <a:noFill/>
                </a:ln>
                <a:solidFill>
                  <a:srgbClr val="FFFFFF"/>
                </a:solidFill>
                <a:effectLst/>
                <a:uLnTx/>
                <a:uFillTx/>
                <a:latin typeface="Arial"/>
                <a:ea typeface="Arial"/>
                <a:cs typeface="Arial"/>
                <a:sym typeface="Arial"/>
              </a:rPr>
              <a:t> † </a:t>
            </a:r>
            <a:endParaRPr kumimoji="0" sz="1467" b="1" i="0" u="none" strike="noStrike" kern="0" cap="none" spc="0" normalizeH="0" baseline="30000" noProof="0" dirty="0">
              <a:ln>
                <a:noFill/>
              </a:ln>
              <a:solidFill>
                <a:srgbClr val="FFFFFF"/>
              </a:solidFill>
              <a:effectLst/>
              <a:uLnTx/>
              <a:uFillTx/>
              <a:latin typeface="Arial"/>
              <a:ea typeface="Arial"/>
              <a:cs typeface="Arial"/>
              <a:sym typeface="Arial"/>
            </a:endParaRPr>
          </a:p>
        </p:txBody>
      </p:sp>
      <p:sp>
        <p:nvSpPr>
          <p:cNvPr id="139" name="Google Shape;139;p4"/>
          <p:cNvSpPr/>
          <p:nvPr/>
        </p:nvSpPr>
        <p:spPr>
          <a:xfrm>
            <a:off x="5325517" y="3034731"/>
            <a:ext cx="1880824" cy="1473965"/>
          </a:xfrm>
          <a:prstGeom prst="rect">
            <a:avLst/>
          </a:prstGeom>
          <a:solidFill>
            <a:srgbClr val="0A3A56"/>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FFFFFF"/>
              </a:buClr>
              <a:buSzPts val="1000"/>
              <a:buFontTx/>
              <a:buNone/>
              <a:tabLst/>
              <a:defRPr/>
            </a:pPr>
            <a:r>
              <a:rPr kumimoji="0" lang="en-US" sz="1467" b="1" i="0" u="none" strike="noStrike" kern="0" cap="none" spc="0" normalizeH="0" baseline="0" noProof="0" dirty="0">
                <a:ln>
                  <a:noFill/>
                </a:ln>
                <a:solidFill>
                  <a:srgbClr val="FFFFFF"/>
                </a:solidFill>
                <a:effectLst/>
                <a:uLnTx/>
                <a:uFillTx/>
                <a:latin typeface="Arial"/>
                <a:ea typeface="Arial"/>
                <a:cs typeface="Arial"/>
                <a:sym typeface="Arial"/>
              </a:rPr>
              <a:t>Atezolizumab*</a:t>
            </a:r>
            <a:endParaRPr kumimoji="0" sz="1467" b="1" i="0" u="none" strike="noStrike" kern="0" cap="none" spc="0" normalizeH="0" baseline="30000" noProof="0" dirty="0">
              <a:ln>
                <a:noFill/>
              </a:ln>
              <a:solidFill>
                <a:srgbClr val="FFFFFF"/>
              </a:solidFill>
              <a:effectLst/>
              <a:uLnTx/>
              <a:uFillTx/>
              <a:latin typeface="Arial"/>
              <a:ea typeface="Arial"/>
              <a:cs typeface="Arial"/>
              <a:sym typeface="Arial"/>
            </a:endParaRPr>
          </a:p>
          <a:p>
            <a:pPr marL="0" marR="0" lvl="0" indent="0" algn="ctr" defTabSz="1219170" rtl="0" eaLnBrk="1" fontAlgn="auto" latinLnBrk="0" hangingPunct="1">
              <a:lnSpc>
                <a:spcPct val="100000"/>
              </a:lnSpc>
              <a:spcBef>
                <a:spcPts val="0"/>
              </a:spcBef>
              <a:spcAft>
                <a:spcPts val="0"/>
              </a:spcAft>
              <a:buClr>
                <a:srgbClr val="FFFFFF"/>
              </a:buClr>
              <a:buSzPts val="1000"/>
              <a:buFontTx/>
              <a:buNone/>
              <a:tabLst/>
              <a:defRPr/>
            </a:pPr>
            <a:r>
              <a:rPr kumimoji="0" lang="en-US" sz="1467" b="1"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US" sz="1467" b="1" i="0" u="none" strike="noStrike" kern="0" cap="none" spc="0" normalizeH="0" baseline="0" noProof="0" dirty="0">
                <a:ln>
                  <a:noFill/>
                </a:ln>
                <a:solidFill>
                  <a:srgbClr val="0A3A57"/>
                </a:solidFill>
                <a:effectLst/>
                <a:uLnTx/>
                <a:uFillTx/>
                <a:latin typeface="Arial"/>
                <a:ea typeface="Arial"/>
                <a:cs typeface="Arial"/>
                <a:sym typeface="Arial"/>
              </a:rPr>
              <a:t> </a:t>
            </a:r>
            <a:endParaRPr kumimoji="0" sz="2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FFFFFF"/>
              </a:buClr>
              <a:buSzPts val="1000"/>
              <a:buFontTx/>
              <a:buNone/>
              <a:tabLst/>
              <a:defRPr/>
            </a:pPr>
            <a:r>
              <a:rPr kumimoji="0" lang="en-US" sz="1467" b="1" i="0" u="none" strike="noStrike" kern="0" cap="none" spc="0" normalizeH="0" baseline="0" noProof="0" dirty="0">
                <a:ln>
                  <a:noFill/>
                </a:ln>
                <a:solidFill>
                  <a:srgbClr val="FFFFFF"/>
                </a:solidFill>
                <a:effectLst/>
                <a:uLnTx/>
                <a:uFillTx/>
                <a:latin typeface="Arial"/>
                <a:ea typeface="Arial"/>
                <a:cs typeface="Arial"/>
                <a:sym typeface="Arial"/>
              </a:rPr>
              <a:t>wP + Carboplatin q3wk</a:t>
            </a:r>
            <a:r>
              <a:rPr kumimoji="0" lang="en-US" sz="1467" b="1" i="0" u="none" strike="noStrike" kern="0" cap="none" spc="0" normalizeH="0" baseline="30000" noProof="0" dirty="0">
                <a:ln>
                  <a:noFill/>
                </a:ln>
                <a:solidFill>
                  <a:srgbClr val="FFFFFF"/>
                </a:solidFill>
                <a:effectLst/>
                <a:uLnTx/>
                <a:uFillTx/>
                <a:latin typeface="Arial"/>
                <a:ea typeface="Arial"/>
                <a:cs typeface="Arial"/>
                <a:sym typeface="Arial"/>
              </a:rPr>
              <a:t> † </a:t>
            </a:r>
            <a:endParaRPr kumimoji="0" sz="1467" b="1" i="0" u="none" strike="noStrike" kern="0" cap="none" spc="0" normalizeH="0" baseline="0" noProof="0" dirty="0">
              <a:ln>
                <a:noFill/>
              </a:ln>
              <a:solidFill>
                <a:srgbClr val="0A3A57"/>
              </a:solidFill>
              <a:effectLst/>
              <a:uLnTx/>
              <a:uFillTx/>
              <a:latin typeface="Arial"/>
              <a:ea typeface="Arial"/>
              <a:cs typeface="Arial"/>
              <a:sym typeface="Arial"/>
            </a:endParaRPr>
          </a:p>
        </p:txBody>
      </p:sp>
      <p:sp>
        <p:nvSpPr>
          <p:cNvPr id="149" name="Google Shape;149;p4"/>
          <p:cNvSpPr/>
          <p:nvPr/>
        </p:nvSpPr>
        <p:spPr>
          <a:xfrm rot="-5400000">
            <a:off x="10278813" y="2801021"/>
            <a:ext cx="3095407" cy="319943"/>
          </a:xfrm>
          <a:prstGeom prst="rect">
            <a:avLst/>
          </a:prstGeom>
          <a:solidFill>
            <a:srgbClr val="CEDEE2"/>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A3A57"/>
              </a:buClr>
              <a:buSzPts val="700"/>
              <a:buFontTx/>
              <a:buNone/>
              <a:tabLst/>
              <a:defRPr/>
            </a:pPr>
            <a:r>
              <a:rPr kumimoji="0" lang="en-US" sz="933" b="1" i="0" u="none" strike="noStrike" kern="0" cap="none" spc="0" normalizeH="0" baseline="0" noProof="0">
                <a:ln>
                  <a:noFill/>
                </a:ln>
                <a:solidFill>
                  <a:srgbClr val="0A3A57"/>
                </a:solidFill>
                <a:effectLst/>
                <a:uLnTx/>
                <a:uFillTx/>
                <a:latin typeface="Montserrat"/>
                <a:ea typeface="Montserrat"/>
                <a:cs typeface="Montserrat"/>
                <a:sym typeface="Montserrat"/>
              </a:rPr>
              <a:t>SURVIVAL FOLLOW-UP</a:t>
            </a:r>
            <a:endParaRPr kumimoji="0" sz="933" b="1" i="0" u="none" strike="noStrike" kern="0" cap="none" spc="0" normalizeH="0" baseline="0" noProof="0">
              <a:ln>
                <a:noFill/>
              </a:ln>
              <a:solidFill>
                <a:srgbClr val="0A3A57"/>
              </a:solidFill>
              <a:effectLst/>
              <a:uLnTx/>
              <a:uFillTx/>
              <a:latin typeface="Montserrat"/>
              <a:ea typeface="Montserrat"/>
              <a:cs typeface="Montserrat"/>
              <a:sym typeface="Montserrat"/>
            </a:endParaRPr>
          </a:p>
        </p:txBody>
      </p:sp>
      <p:sp>
        <p:nvSpPr>
          <p:cNvPr id="143" name="Google Shape;143;p4"/>
          <p:cNvSpPr/>
          <p:nvPr/>
        </p:nvSpPr>
        <p:spPr>
          <a:xfrm>
            <a:off x="9793703" y="1413291"/>
            <a:ext cx="1772003" cy="1473965"/>
          </a:xfrm>
          <a:prstGeom prst="rect">
            <a:avLst/>
          </a:prstGeom>
          <a:solidFill>
            <a:srgbClr val="FBC4B3"/>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A3A57"/>
              </a:buClr>
              <a:buSzPts val="1000"/>
              <a:buFontTx/>
              <a:buNone/>
              <a:tabLst/>
              <a:defRPr/>
            </a:pPr>
            <a:r>
              <a:rPr kumimoji="0" lang="en-US" sz="1600" b="1" i="0" u="none" strike="noStrike" kern="0" cap="none" spc="0" normalizeH="0" baseline="0" noProof="0" dirty="0">
                <a:ln>
                  <a:noFill/>
                </a:ln>
                <a:solidFill>
                  <a:srgbClr val="0A3A57"/>
                </a:solidFill>
                <a:effectLst/>
                <a:uLnTx/>
                <a:uFillTx/>
                <a:latin typeface="Arial"/>
                <a:ea typeface="Arial"/>
                <a:cs typeface="Arial"/>
                <a:sym typeface="Arial"/>
              </a:rPr>
              <a:t>Placebo***</a:t>
            </a:r>
            <a:endParaRPr kumimoji="0" sz="1600" b="1" i="0" u="none" strike="noStrike" kern="0" cap="none" spc="0" normalizeH="0" baseline="0" noProof="0" dirty="0">
              <a:ln>
                <a:noFill/>
              </a:ln>
              <a:solidFill>
                <a:srgbClr val="0A3A57"/>
              </a:solidFill>
              <a:effectLst/>
              <a:uLnTx/>
              <a:uFillTx/>
              <a:latin typeface="Arial"/>
              <a:ea typeface="Arial"/>
              <a:cs typeface="Arial"/>
              <a:sym typeface="Arial"/>
            </a:endParaRPr>
          </a:p>
        </p:txBody>
      </p:sp>
      <p:sp>
        <p:nvSpPr>
          <p:cNvPr id="140" name="Google Shape;140;p4"/>
          <p:cNvSpPr/>
          <p:nvPr/>
        </p:nvSpPr>
        <p:spPr>
          <a:xfrm>
            <a:off x="9789015" y="3034733"/>
            <a:ext cx="1772003" cy="1473963"/>
          </a:xfrm>
          <a:prstGeom prst="rect">
            <a:avLst/>
          </a:prstGeom>
          <a:solidFill>
            <a:srgbClr val="C7E7F9"/>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A3A57"/>
              </a:buClr>
              <a:buSzPts val="1000"/>
              <a:buFontTx/>
              <a:buNone/>
              <a:tabLst/>
              <a:defRPr/>
            </a:pPr>
            <a:r>
              <a:rPr kumimoji="0" lang="en-US" sz="1467" b="1" i="0" u="none" strike="noStrike" kern="0" cap="none" spc="0" normalizeH="0" baseline="0" noProof="0" dirty="0">
                <a:ln>
                  <a:noFill/>
                </a:ln>
                <a:solidFill>
                  <a:srgbClr val="0A3A57"/>
                </a:solidFill>
                <a:effectLst/>
                <a:uLnTx/>
                <a:uFillTx/>
                <a:latin typeface="Arial"/>
                <a:ea typeface="Arial"/>
                <a:cs typeface="Arial"/>
                <a:sym typeface="Arial"/>
              </a:rPr>
              <a:t>Atezolizumab ***</a:t>
            </a:r>
            <a:endParaRPr kumimoji="0" sz="1467" b="1" i="0" u="none" strike="noStrike" kern="0" cap="none" spc="0" normalizeH="0" baseline="0" noProof="0" dirty="0">
              <a:ln>
                <a:noFill/>
              </a:ln>
              <a:solidFill>
                <a:srgbClr val="0A3A57"/>
              </a:solidFill>
              <a:effectLst/>
              <a:uLnTx/>
              <a:uFillTx/>
              <a:latin typeface="Arial"/>
              <a:ea typeface="Arial"/>
              <a:cs typeface="Arial"/>
              <a:sym typeface="Arial"/>
            </a:endParaRPr>
          </a:p>
        </p:txBody>
      </p:sp>
      <p:sp>
        <p:nvSpPr>
          <p:cNvPr id="150" name="Google Shape;150;p4"/>
          <p:cNvSpPr/>
          <p:nvPr/>
        </p:nvSpPr>
        <p:spPr>
          <a:xfrm>
            <a:off x="178100" y="4415412"/>
            <a:ext cx="4205496" cy="2150241"/>
          </a:xfrm>
          <a:prstGeom prst="rect">
            <a:avLst/>
          </a:prstGeom>
          <a:solidFill>
            <a:srgbClr val="E5EEF0"/>
          </a:solidFill>
          <a:ln w="9525" cap="flat" cmpd="sng">
            <a:solidFill>
              <a:srgbClr val="0A3A57"/>
            </a:solidFill>
            <a:prstDash val="solid"/>
            <a:round/>
            <a:headEnd type="none" w="sm" len="sm"/>
            <a:tailEnd type="none" w="sm" len="sm"/>
          </a:ln>
        </p:spPr>
        <p:txBody>
          <a:bodyPr spcFirstLastPara="1" wrap="square" lIns="121900" tIns="60933" rIns="121900" bIns="60933" anchor="ctr" anchorCtr="0">
            <a:noAutofit/>
          </a:bodyPr>
          <a:lstStyle/>
          <a:p>
            <a:pPr marL="156629" marR="0" lvl="0" indent="-97364" algn="l" defTabSz="1219170" rtl="0" eaLnBrk="1" fontAlgn="auto" latinLnBrk="0" hangingPunct="1">
              <a:lnSpc>
                <a:spcPct val="100000"/>
              </a:lnSpc>
              <a:spcBef>
                <a:spcPts val="0"/>
              </a:spcBef>
              <a:spcAft>
                <a:spcPts val="0"/>
              </a:spcAft>
              <a:buClr>
                <a:srgbClr val="FFFFFF"/>
              </a:buClr>
              <a:buSzPts val="700"/>
              <a:buFontTx/>
              <a:buNone/>
              <a:tabLst/>
              <a:defRPr/>
            </a:pPr>
            <a:endParaRPr kumimoji="0" sz="933" b="1" i="0" u="none" strike="noStrike" kern="0" cap="none" spc="0" normalizeH="0" baseline="0" noProof="0" dirty="0">
              <a:ln>
                <a:noFill/>
              </a:ln>
              <a:solidFill>
                <a:srgbClr val="0A3A57"/>
              </a:solidFill>
              <a:effectLst/>
              <a:uLnTx/>
              <a:uFillTx/>
              <a:latin typeface="Arial"/>
              <a:ea typeface="Arial"/>
              <a:cs typeface="Arial"/>
              <a:sym typeface="Arial"/>
            </a:endParaRPr>
          </a:p>
          <a:p>
            <a:pPr marL="156629" marR="0" lvl="0" indent="-156629" algn="l" defTabSz="1219170" rtl="0" eaLnBrk="1" fontAlgn="auto" latinLnBrk="0" hangingPunct="1">
              <a:lnSpc>
                <a:spcPct val="100000"/>
              </a:lnSpc>
              <a:spcBef>
                <a:spcPts val="800"/>
              </a:spcBef>
              <a:spcAft>
                <a:spcPts val="0"/>
              </a:spcAft>
              <a:buClr>
                <a:srgbClr val="0A3A57"/>
              </a:buClr>
              <a:buSzPts val="700"/>
              <a:buFont typeface="Noto Sans Symbols"/>
              <a:buChar char="∙"/>
              <a:tabLst/>
              <a:defRPr/>
            </a:pPr>
            <a:r>
              <a:rPr kumimoji="0" lang="en-US" sz="1067" b="1" i="0" u="none" strike="noStrike" kern="0" cap="none" spc="0" normalizeH="0" baseline="0" noProof="0" dirty="0">
                <a:ln>
                  <a:noFill/>
                </a:ln>
                <a:solidFill>
                  <a:srgbClr val="0A3A57"/>
                </a:solidFill>
                <a:effectLst/>
                <a:uLnTx/>
                <a:uFillTx/>
                <a:latin typeface="Arial"/>
                <a:ea typeface="Arial"/>
                <a:cs typeface="Arial"/>
                <a:sym typeface="Arial"/>
              </a:rPr>
              <a:t>Group (NSABP; GBG)</a:t>
            </a:r>
            <a:endParaRPr kumimoji="0" sz="1067" b="0" i="0" u="none" strike="noStrike" kern="0" cap="none" spc="0" normalizeH="0" baseline="0" noProof="0" dirty="0">
              <a:ln>
                <a:noFill/>
              </a:ln>
              <a:solidFill>
                <a:srgbClr val="000000"/>
              </a:solidFill>
              <a:effectLst/>
              <a:uLnTx/>
              <a:uFillTx/>
              <a:latin typeface="Arial"/>
              <a:ea typeface="+mn-ea"/>
              <a:cs typeface="Arial"/>
              <a:sym typeface="Arial"/>
            </a:endParaRPr>
          </a:p>
          <a:p>
            <a:pPr marL="156629" marR="0" lvl="0" indent="-156629" algn="l" defTabSz="1219170" rtl="0" eaLnBrk="1" fontAlgn="auto" latinLnBrk="0" hangingPunct="1">
              <a:lnSpc>
                <a:spcPct val="100000"/>
              </a:lnSpc>
              <a:spcBef>
                <a:spcPts val="800"/>
              </a:spcBef>
              <a:spcAft>
                <a:spcPts val="0"/>
              </a:spcAft>
              <a:buClr>
                <a:srgbClr val="0A3A57"/>
              </a:buClr>
              <a:buSzPts val="700"/>
              <a:buFont typeface="Noto Sans Symbols"/>
              <a:buChar char="∙"/>
              <a:tabLst/>
              <a:defRPr/>
            </a:pPr>
            <a:r>
              <a:rPr kumimoji="0" lang="en-US" sz="1067" b="1" i="0" u="none" strike="noStrike" kern="0" cap="none" spc="0" normalizeH="0" baseline="0" noProof="0" dirty="0">
                <a:ln>
                  <a:noFill/>
                </a:ln>
                <a:solidFill>
                  <a:srgbClr val="0A3A57"/>
                </a:solidFill>
                <a:effectLst/>
                <a:uLnTx/>
                <a:uFillTx/>
                <a:latin typeface="Arial"/>
                <a:ea typeface="Arial"/>
                <a:cs typeface="Arial"/>
                <a:sym typeface="Arial"/>
              </a:rPr>
              <a:t>Clinical Size of Primary Tumor (1.1-3.0 cm; &gt;3.0 cm)</a:t>
            </a:r>
            <a:endParaRPr kumimoji="0" sz="1067" b="0" i="0" u="none" strike="noStrike" kern="0" cap="none" spc="0" normalizeH="0" baseline="0" noProof="0" dirty="0">
              <a:ln>
                <a:noFill/>
              </a:ln>
              <a:solidFill>
                <a:srgbClr val="000000"/>
              </a:solidFill>
              <a:effectLst/>
              <a:uLnTx/>
              <a:uFillTx/>
              <a:latin typeface="Arial"/>
              <a:ea typeface="+mn-ea"/>
              <a:cs typeface="Arial"/>
              <a:sym typeface="Arial"/>
            </a:endParaRPr>
          </a:p>
          <a:p>
            <a:pPr marL="156629" marR="0" lvl="0" indent="-156629" algn="l" defTabSz="1219170" rtl="0" eaLnBrk="1" fontAlgn="auto" latinLnBrk="0" hangingPunct="1">
              <a:lnSpc>
                <a:spcPct val="100000"/>
              </a:lnSpc>
              <a:spcBef>
                <a:spcPts val="800"/>
              </a:spcBef>
              <a:spcAft>
                <a:spcPts val="0"/>
              </a:spcAft>
              <a:buClr>
                <a:srgbClr val="0A3A57"/>
              </a:buClr>
              <a:buSzPts val="700"/>
              <a:buFont typeface="Noto Sans Symbols"/>
              <a:buChar char="∙"/>
              <a:tabLst/>
              <a:defRPr/>
            </a:pPr>
            <a:r>
              <a:rPr kumimoji="0" lang="en-US" sz="1067" b="1" i="0" u="none" strike="noStrike" kern="0" cap="none" spc="0" normalizeH="0" baseline="0" noProof="0" dirty="0">
                <a:ln>
                  <a:noFill/>
                </a:ln>
                <a:solidFill>
                  <a:srgbClr val="0A3A57"/>
                </a:solidFill>
                <a:effectLst/>
                <a:uLnTx/>
                <a:uFillTx/>
                <a:latin typeface="Arial"/>
                <a:ea typeface="Arial"/>
                <a:cs typeface="Arial"/>
                <a:sym typeface="Arial"/>
              </a:rPr>
              <a:t>Clinical Nodal Status Documented by Imaging, FNA or Core </a:t>
            </a:r>
            <a:r>
              <a:rPr kumimoji="0" lang="en-US" sz="1067" b="1" i="0" u="none" strike="noStrike" kern="0" cap="none" spc="0" normalizeH="0" baseline="0" noProof="0" dirty="0">
                <a:ln>
                  <a:noFill/>
                </a:ln>
                <a:solidFill>
                  <a:srgbClr val="0A3A57"/>
                </a:solidFill>
                <a:effectLst/>
                <a:uLnTx/>
                <a:uFillTx/>
                <a:latin typeface="Arial"/>
                <a:ea typeface="+mn-ea"/>
                <a:cs typeface="Arial"/>
                <a:sym typeface="Arial"/>
              </a:rPr>
              <a:t>B</a:t>
            </a:r>
            <a:r>
              <a:rPr kumimoji="0" lang="en-US" sz="1067" b="1" i="0" u="none" strike="noStrike" kern="0" cap="none" spc="0" normalizeH="0" baseline="0" noProof="0" dirty="0">
                <a:ln>
                  <a:noFill/>
                </a:ln>
                <a:solidFill>
                  <a:srgbClr val="0A3A57"/>
                </a:solidFill>
                <a:effectLst/>
                <a:uLnTx/>
                <a:uFillTx/>
                <a:latin typeface="Arial"/>
                <a:ea typeface="Arial"/>
                <a:cs typeface="Arial"/>
                <a:sym typeface="Arial"/>
              </a:rPr>
              <a:t>iopsy</a:t>
            </a:r>
            <a:r>
              <a:rPr kumimoji="0" lang="en-US" sz="1067" b="1" i="0" u="none" strike="noStrike" kern="0" cap="none" spc="0" normalizeH="0" baseline="0" noProof="0" dirty="0">
                <a:ln>
                  <a:noFill/>
                </a:ln>
                <a:solidFill>
                  <a:srgbClr val="0A3A57"/>
                </a:solidFill>
                <a:effectLst/>
                <a:uLnTx/>
                <a:uFillTx/>
                <a:latin typeface="Arial"/>
                <a:ea typeface="+mn-ea"/>
                <a:cs typeface="Arial"/>
                <a:sym typeface="Arial"/>
              </a:rPr>
              <a:t> (negative;</a:t>
            </a:r>
            <a:r>
              <a:rPr kumimoji="0" lang="en-US" sz="1067" b="1" i="0" u="none" strike="noStrike" kern="0" cap="none" spc="0" normalizeH="0" baseline="0" noProof="0" dirty="0">
                <a:ln>
                  <a:noFill/>
                </a:ln>
                <a:solidFill>
                  <a:srgbClr val="0A3A57"/>
                </a:solidFill>
                <a:effectLst/>
                <a:uLnTx/>
                <a:uFillTx/>
                <a:latin typeface="Arial"/>
                <a:ea typeface="Arial"/>
                <a:cs typeface="Arial"/>
                <a:sym typeface="Arial"/>
              </a:rPr>
              <a:t> positive)</a:t>
            </a:r>
            <a:endParaRPr kumimoji="0" sz="1067" b="0" i="0" u="none" strike="noStrike" kern="0" cap="none" spc="0" normalizeH="0" baseline="0" noProof="0" dirty="0">
              <a:ln>
                <a:noFill/>
              </a:ln>
              <a:solidFill>
                <a:srgbClr val="000000"/>
              </a:solidFill>
              <a:effectLst/>
              <a:uLnTx/>
              <a:uFillTx/>
              <a:latin typeface="Arial"/>
              <a:ea typeface="+mn-ea"/>
              <a:cs typeface="Arial"/>
              <a:sym typeface="Arial"/>
            </a:endParaRPr>
          </a:p>
          <a:p>
            <a:pPr marL="156629" marR="0" lvl="0" indent="-156629" algn="l" defTabSz="1219170" rtl="0" eaLnBrk="1" fontAlgn="auto" latinLnBrk="0" hangingPunct="1">
              <a:lnSpc>
                <a:spcPct val="100000"/>
              </a:lnSpc>
              <a:spcBef>
                <a:spcPts val="800"/>
              </a:spcBef>
              <a:spcAft>
                <a:spcPts val="0"/>
              </a:spcAft>
              <a:buClr>
                <a:srgbClr val="0A3A57"/>
              </a:buClr>
              <a:buSzPts val="700"/>
              <a:buFont typeface="Noto Sans Symbols"/>
              <a:buChar char="∙"/>
              <a:tabLst/>
              <a:defRPr/>
            </a:pPr>
            <a:r>
              <a:rPr kumimoji="0" lang="en-US" sz="1067" b="1" i="0" u="none" strike="noStrike" kern="0" cap="none" spc="0" normalizeH="0" baseline="0" noProof="0" dirty="0">
                <a:ln>
                  <a:noFill/>
                </a:ln>
                <a:solidFill>
                  <a:srgbClr val="0A3A57"/>
                </a:solidFill>
                <a:effectLst/>
                <a:uLnTx/>
                <a:uFillTx/>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PD-L1 status </a:t>
            </a:r>
            <a:r>
              <a:rPr kumimoji="0" lang="en-US" sz="1067" b="1" i="0" u="none" strike="noStrike" kern="0" cap="none" spc="0" normalizeH="0" baseline="0" noProof="0" dirty="0">
                <a:ln>
                  <a:noFill/>
                </a:ln>
                <a:solidFill>
                  <a:srgbClr val="0A3A57"/>
                </a:solidFill>
                <a:effectLst/>
                <a:uLnTx/>
                <a:uFillTx/>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by VENTANA SP142 assay </a:t>
            </a:r>
            <a:r>
              <a:rPr kumimoji="0" lang="en-US" sz="1067" b="1" i="0" u="none" strike="noStrike" kern="0" cap="none" spc="0" normalizeH="0" baseline="0" noProof="0" dirty="0">
                <a:ln>
                  <a:noFill/>
                </a:ln>
                <a:solidFill>
                  <a:srgbClr val="0A3A57"/>
                </a:solidFill>
                <a:effectLst/>
                <a:uLnTx/>
                <a:uFillTx/>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a:t>
            </a:r>
            <a:r>
              <a:rPr kumimoji="0" lang="en-US" sz="1067" b="1" i="0" u="sng" strike="noStrike" kern="0" cap="none" spc="0" normalizeH="0" baseline="0" noProof="0" dirty="0">
                <a:ln>
                  <a:noFill/>
                </a:ln>
                <a:solidFill>
                  <a:srgbClr val="0A3A57"/>
                </a:solidFill>
                <a:effectLst/>
                <a:uLnTx/>
                <a:uFillTx/>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positive ≥1% IC [proportion of tumor area occupied by PDL-1+ immune cells]</a:t>
            </a:r>
            <a:r>
              <a:rPr kumimoji="0" lang="en-US" sz="1067" b="1" i="0" u="none" strike="noStrike" kern="0" cap="none" spc="0" normalizeH="0" baseline="0" noProof="0" dirty="0">
                <a:ln>
                  <a:noFill/>
                </a:ln>
                <a:solidFill>
                  <a:srgbClr val="0A3A57"/>
                </a:solidFill>
                <a:effectLst/>
                <a:uLnTx/>
                <a:uFillTx/>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 </a:t>
            </a:r>
            <a:r>
              <a:rPr kumimoji="0" lang="en-US" sz="1067" b="1" i="0" u="none" strike="noStrike" kern="0" cap="none" spc="0" normalizeH="0" baseline="0" noProof="0" dirty="0">
                <a:ln>
                  <a:noFill/>
                </a:ln>
                <a:solidFill>
                  <a:srgbClr val="0A3A57"/>
                </a:solidFill>
                <a:effectLst/>
                <a:uLnTx/>
                <a:uFillTx/>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negative; indeterminate; not available</a:t>
            </a:r>
            <a:r>
              <a:rPr kumimoji="0" lang="en-US" sz="1067" b="1" i="0" u="none" strike="noStrike" kern="0" cap="none" spc="0" normalizeH="0" baseline="30000" noProof="0" dirty="0">
                <a:ln>
                  <a:noFill/>
                </a:ln>
                <a:solidFill>
                  <a:srgbClr val="0A3A57"/>
                </a:solidFill>
                <a:effectLst/>
                <a:uLnTx/>
                <a:uFillTx/>
                <a:latin typeface="Arial"/>
                <a:ea typeface="Arial"/>
                <a:cs typeface="Arial"/>
                <a:sym typeface="Arial"/>
              </a:rPr>
              <a:t>#</a:t>
            </a:r>
            <a:r>
              <a:rPr kumimoji="0" lang="en-US" sz="1067" b="1" i="0" u="none" strike="noStrike" kern="0" cap="none" spc="0" normalizeH="0" baseline="0" noProof="0" dirty="0">
                <a:ln>
                  <a:noFill/>
                </a:ln>
                <a:solidFill>
                  <a:srgbClr val="0A3A57"/>
                </a:solidFill>
                <a:effectLst/>
                <a:uLnTx/>
                <a:uFillTx/>
                <a:latin typeface="Arial"/>
                <a:ea typeface="Arial"/>
                <a:cs typeface="Arial"/>
                <a:sym typeface="Arial"/>
              </a:rPr>
              <a:t>)</a:t>
            </a:r>
            <a:endParaRPr kumimoji="0" sz="1067" b="0" i="0" u="none" strike="noStrike" kern="0" cap="none" spc="0" normalizeH="0" baseline="0" noProof="0" dirty="0">
              <a:ln>
                <a:noFill/>
              </a:ln>
              <a:solidFill>
                <a:srgbClr val="000000"/>
              </a:solidFill>
              <a:effectLst/>
              <a:uLnTx/>
              <a:uFillTx/>
              <a:latin typeface="Arial"/>
              <a:ea typeface="+mn-ea"/>
              <a:cs typeface="Arial"/>
              <a:sym typeface="Arial"/>
            </a:endParaRPr>
          </a:p>
          <a:p>
            <a:pPr marL="156629" marR="0" lvl="0" indent="-156629" algn="l" defTabSz="1219170" rtl="0" eaLnBrk="1" fontAlgn="auto" latinLnBrk="0" hangingPunct="1">
              <a:lnSpc>
                <a:spcPct val="100000"/>
              </a:lnSpc>
              <a:spcBef>
                <a:spcPts val="800"/>
              </a:spcBef>
              <a:spcAft>
                <a:spcPts val="0"/>
              </a:spcAft>
              <a:buClr>
                <a:srgbClr val="0A3A57"/>
              </a:buClr>
              <a:buSzPts val="700"/>
              <a:buFont typeface="Noto Sans Symbols"/>
              <a:buChar char="∙"/>
              <a:tabLst/>
              <a:defRPr/>
            </a:pPr>
            <a:r>
              <a:rPr kumimoji="0" lang="en-US" sz="1067" b="1" i="0" u="none" strike="noStrike" kern="0" cap="none" spc="0" normalizeH="0" baseline="0" noProof="0" dirty="0">
                <a:ln>
                  <a:noFill/>
                </a:ln>
                <a:solidFill>
                  <a:srgbClr val="0A3A57"/>
                </a:solidFill>
                <a:effectLst/>
                <a:uLnTx/>
                <a:uFillTx/>
                <a:latin typeface="Arial"/>
                <a:ea typeface="Arial"/>
                <a:cs typeface="Arial"/>
                <a:sym typeface="Arial"/>
              </a:rPr>
              <a:t>AC/EC Schedule (q2</a:t>
            </a:r>
            <a:r>
              <a:rPr kumimoji="0" lang="en-US" sz="1067" b="1" i="0" u="none" strike="noStrike" kern="0" cap="none" spc="0" normalizeH="0" baseline="0" noProof="0" dirty="0" err="1">
                <a:ln>
                  <a:noFill/>
                </a:ln>
                <a:solidFill>
                  <a:srgbClr val="0A3A57"/>
                </a:solidFill>
                <a:effectLst/>
                <a:uLnTx/>
                <a:uFillTx/>
                <a:latin typeface="Arial"/>
                <a:ea typeface="Arial"/>
                <a:cs typeface="Arial"/>
                <a:sym typeface="Arial"/>
              </a:rPr>
              <a:t>wk</a:t>
            </a:r>
            <a:r>
              <a:rPr kumimoji="0" lang="en-US" sz="1067" b="1" i="0" u="none" strike="noStrike" kern="0" cap="none" spc="0" normalizeH="0" baseline="0" noProof="0" dirty="0">
                <a:ln>
                  <a:noFill/>
                </a:ln>
                <a:solidFill>
                  <a:srgbClr val="0A3A57"/>
                </a:solidFill>
                <a:effectLst/>
                <a:uLnTx/>
                <a:uFillTx/>
                <a:latin typeface="Arial"/>
                <a:ea typeface="Arial"/>
                <a:cs typeface="Arial"/>
                <a:sym typeface="Arial"/>
              </a:rPr>
              <a:t>; q3</a:t>
            </a:r>
            <a:r>
              <a:rPr kumimoji="0" lang="en-US" sz="1067" b="1" i="0" u="none" strike="noStrike" kern="0" cap="none" spc="0" normalizeH="0" baseline="0" noProof="0" dirty="0" err="1">
                <a:ln>
                  <a:noFill/>
                </a:ln>
                <a:solidFill>
                  <a:srgbClr val="0A3A57"/>
                </a:solidFill>
                <a:effectLst/>
                <a:uLnTx/>
                <a:uFillTx/>
                <a:latin typeface="Arial"/>
                <a:ea typeface="Arial"/>
                <a:cs typeface="Arial"/>
                <a:sym typeface="Arial"/>
              </a:rPr>
              <a:t>wk</a:t>
            </a:r>
            <a:r>
              <a:rPr kumimoji="0" lang="en-US" sz="1067" b="1" i="0" u="none" strike="noStrike" kern="0" cap="none" spc="0" normalizeH="0" baseline="0" noProof="0" dirty="0">
                <a:ln>
                  <a:noFill/>
                </a:ln>
                <a:solidFill>
                  <a:srgbClr val="0A3A57"/>
                </a:solidFill>
                <a:effectLst/>
                <a:uLnTx/>
                <a:uFillTx/>
                <a:latin typeface="Arial"/>
                <a:ea typeface="Arial"/>
                <a:cs typeface="Arial"/>
                <a:sym typeface="Arial"/>
              </a:rPr>
              <a:t>) </a:t>
            </a:r>
            <a:endParaRPr kumimoji="0" sz="10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1" name="Google Shape;151;p4"/>
          <p:cNvSpPr/>
          <p:nvPr/>
        </p:nvSpPr>
        <p:spPr>
          <a:xfrm>
            <a:off x="171154" y="4415411"/>
            <a:ext cx="4205495" cy="262708"/>
          </a:xfrm>
          <a:prstGeom prst="rect">
            <a:avLst/>
          </a:prstGeom>
          <a:solidFill>
            <a:srgbClr val="48596B"/>
          </a:solidFill>
          <a:ln w="9525" cap="flat" cmpd="sng">
            <a:solidFill>
              <a:srgbClr val="0A3A57"/>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FFFFFF"/>
              </a:buClr>
              <a:buSzPts val="900"/>
              <a:buFontTx/>
              <a:buNone/>
              <a:tabLst/>
              <a:defRPr/>
            </a:pPr>
            <a:r>
              <a:rPr kumimoji="0" lang="en-US" sz="1200" b="1" i="0" u="none" strike="noStrike" kern="0" cap="none" spc="0" normalizeH="0" baseline="0" noProof="0" dirty="0">
                <a:ln>
                  <a:noFill/>
                </a:ln>
                <a:solidFill>
                  <a:srgbClr val="FFFFFF"/>
                </a:solidFill>
                <a:effectLst/>
                <a:uLnTx/>
                <a:uFillTx/>
                <a:latin typeface="Montserrat"/>
                <a:ea typeface="Montserrat"/>
                <a:cs typeface="Montserrat"/>
                <a:sym typeface="Montserrat"/>
              </a:rPr>
              <a:t>STRATIFICATION FACTORS</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2" name="Google Shape;152;p4"/>
          <p:cNvSpPr/>
          <p:nvPr/>
        </p:nvSpPr>
        <p:spPr>
          <a:xfrm rot="-5400000">
            <a:off x="7870091" y="2802250"/>
            <a:ext cx="3097863" cy="319943"/>
          </a:xfrm>
          <a:prstGeom prst="rect">
            <a:avLst/>
          </a:prstGeom>
          <a:solidFill>
            <a:srgbClr val="48596B"/>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FFFFFF"/>
              </a:buClr>
              <a:buSzPts val="800"/>
              <a:buFontTx/>
              <a:buNone/>
              <a:tabLst/>
              <a:defRPr/>
            </a:pPr>
            <a:r>
              <a:rPr kumimoji="0" lang="en-US" sz="1067" b="1" i="0" u="none" strike="noStrike" kern="0" cap="none" spc="0" normalizeH="0" baseline="0" noProof="0">
                <a:ln>
                  <a:noFill/>
                </a:ln>
                <a:solidFill>
                  <a:srgbClr val="FFFFFF"/>
                </a:solidFill>
                <a:effectLst/>
                <a:uLnTx/>
                <a:uFillTx/>
                <a:latin typeface="Montserrat"/>
                <a:ea typeface="Montserrat"/>
                <a:cs typeface="Montserrat"/>
                <a:sym typeface="Montserrat"/>
              </a:rPr>
              <a:t>SURGERY</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4"/>
          <p:cNvSpPr/>
          <p:nvPr/>
        </p:nvSpPr>
        <p:spPr>
          <a:xfrm>
            <a:off x="7361321" y="1413291"/>
            <a:ext cx="1762632" cy="1473965"/>
          </a:xfrm>
          <a:prstGeom prst="rect">
            <a:avLst/>
          </a:prstGeom>
          <a:solidFill>
            <a:srgbClr val="F78E6D"/>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A3A57"/>
              </a:buClr>
              <a:buSzPts val="1000"/>
              <a:buFontTx/>
              <a:buNone/>
              <a:tabLst/>
              <a:defRPr/>
            </a:pPr>
            <a:r>
              <a:rPr kumimoji="0" lang="en-US" sz="1467" b="1" i="0" u="none" strike="noStrike" kern="0" cap="none" spc="0" normalizeH="0" baseline="0" noProof="0" dirty="0">
                <a:ln>
                  <a:noFill/>
                </a:ln>
                <a:solidFill>
                  <a:srgbClr val="0A3A57"/>
                </a:solidFill>
                <a:effectLst/>
                <a:uLnTx/>
                <a:uFillTx/>
                <a:latin typeface="Arial"/>
                <a:ea typeface="Arial"/>
                <a:cs typeface="Arial"/>
                <a:sym typeface="Arial"/>
              </a:rPr>
              <a:t>Placebo**</a:t>
            </a:r>
            <a:endParaRPr kumimoji="0" sz="1467" b="1" i="0" u="none" strike="noStrike" kern="0" cap="none" spc="0" normalizeH="0" baseline="30000" noProof="0" dirty="0">
              <a:ln>
                <a:noFill/>
              </a:ln>
              <a:solidFill>
                <a:srgbClr val="0A3A57"/>
              </a:solidFill>
              <a:effectLst/>
              <a:uLnTx/>
              <a:uFillTx/>
              <a:latin typeface="Arial"/>
              <a:ea typeface="Arial"/>
              <a:cs typeface="Arial"/>
              <a:sym typeface="Arial"/>
            </a:endParaRPr>
          </a:p>
          <a:p>
            <a:pPr marL="0" marR="0" lvl="0" indent="0" algn="ctr" defTabSz="1219170" rtl="0" eaLnBrk="1" fontAlgn="auto" latinLnBrk="0" hangingPunct="1">
              <a:lnSpc>
                <a:spcPct val="100000"/>
              </a:lnSpc>
              <a:spcBef>
                <a:spcPts val="0"/>
              </a:spcBef>
              <a:spcAft>
                <a:spcPts val="0"/>
              </a:spcAft>
              <a:buClr>
                <a:srgbClr val="0A3A57"/>
              </a:buClr>
              <a:buSzPts val="1000"/>
              <a:buFontTx/>
              <a:buNone/>
              <a:tabLst/>
              <a:defRPr/>
            </a:pPr>
            <a:r>
              <a:rPr kumimoji="0" lang="en-US" sz="1467" b="1" i="0" u="none" strike="noStrike" kern="0" cap="none" spc="0" normalizeH="0" baseline="0" noProof="0" dirty="0">
                <a:ln>
                  <a:noFill/>
                </a:ln>
                <a:solidFill>
                  <a:srgbClr val="0A3A57"/>
                </a:solidFill>
                <a:effectLst/>
                <a:uLnTx/>
                <a:uFillTx/>
                <a:latin typeface="Arial"/>
                <a:ea typeface="Arial"/>
                <a:cs typeface="Arial"/>
                <a:sym typeface="Arial"/>
              </a:rPr>
              <a:t>+</a:t>
            </a:r>
            <a:endParaRPr kumimoji="0" sz="2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A3A57"/>
              </a:buClr>
              <a:buSzPts val="1000"/>
              <a:buFontTx/>
              <a:buNone/>
              <a:tabLst/>
              <a:defRPr/>
            </a:pPr>
            <a:r>
              <a:rPr kumimoji="0" lang="en-US" sz="1467" b="1" i="0" u="none" strike="noStrike" kern="0" cap="none" spc="0" normalizeH="0" baseline="0" noProof="0" dirty="0">
                <a:ln>
                  <a:noFill/>
                </a:ln>
                <a:solidFill>
                  <a:srgbClr val="0A3A57"/>
                </a:solidFill>
                <a:effectLst/>
                <a:uLnTx/>
                <a:uFillTx/>
                <a:latin typeface="Arial"/>
                <a:ea typeface="Arial"/>
                <a:cs typeface="Arial"/>
                <a:sym typeface="Arial"/>
              </a:rPr>
              <a:t>AC or EC</a:t>
            </a:r>
          </a:p>
          <a:p>
            <a:pPr marL="0" marR="0" lvl="0" indent="0" algn="ctr" defTabSz="1219170" rtl="0" eaLnBrk="1" fontAlgn="auto" latinLnBrk="0" hangingPunct="1">
              <a:lnSpc>
                <a:spcPct val="100000"/>
              </a:lnSpc>
              <a:spcBef>
                <a:spcPts val="0"/>
              </a:spcBef>
              <a:spcAft>
                <a:spcPts val="0"/>
              </a:spcAft>
              <a:buClr>
                <a:srgbClr val="0A3A57"/>
              </a:buClr>
              <a:buSzPts val="1000"/>
              <a:buFontTx/>
              <a:buNone/>
              <a:tabLst/>
              <a:defRPr/>
            </a:pPr>
            <a:r>
              <a:rPr kumimoji="0" lang="en-US" sz="1467" b="1" i="0" u="none" strike="noStrike" kern="0" cap="none" spc="0" normalizeH="0" baseline="0" noProof="0" dirty="0">
                <a:ln>
                  <a:noFill/>
                </a:ln>
                <a:solidFill>
                  <a:srgbClr val="0A3A57"/>
                </a:solidFill>
                <a:effectLst/>
                <a:uLnTx/>
                <a:uFillTx/>
                <a:latin typeface="Arial"/>
                <a:ea typeface="Arial"/>
                <a:cs typeface="Arial"/>
                <a:sym typeface="Arial"/>
              </a:rPr>
              <a:t>q2wk or q3wk</a:t>
            </a:r>
            <a:r>
              <a:rPr kumimoji="0" lang="en-US" sz="1467" b="1" i="0" u="none" strike="noStrike" kern="0" cap="none" spc="0" normalizeH="0" baseline="30000" noProof="0" dirty="0">
                <a:ln>
                  <a:noFill/>
                </a:ln>
                <a:solidFill>
                  <a:srgbClr val="0A3A57"/>
                </a:solidFill>
                <a:effectLst/>
                <a:uLnTx/>
                <a:uFillTx/>
                <a:latin typeface="Arial"/>
                <a:ea typeface="Arial"/>
                <a:cs typeface="Arial"/>
                <a:sym typeface="Arial"/>
              </a:rPr>
              <a:t> ††</a:t>
            </a:r>
            <a:r>
              <a:rPr kumimoji="0" lang="en-US" sz="1467" b="1" i="0" u="none" strike="noStrike" kern="0" cap="none" spc="0" normalizeH="0" baseline="0" noProof="0" dirty="0">
                <a:ln>
                  <a:noFill/>
                </a:ln>
                <a:solidFill>
                  <a:srgbClr val="0A3A57"/>
                </a:solidFill>
                <a:effectLst/>
                <a:uLnTx/>
                <a:uFillTx/>
                <a:latin typeface="Arial"/>
                <a:ea typeface="Arial"/>
                <a:cs typeface="Arial"/>
                <a:sym typeface="Arial"/>
              </a:rPr>
              <a:t> </a:t>
            </a:r>
            <a:endParaRPr kumimoji="0" sz="1467" b="1" i="0" u="none" strike="noStrike" kern="0" cap="none" spc="0" normalizeH="0" baseline="30000" noProof="0" dirty="0">
              <a:ln>
                <a:noFill/>
              </a:ln>
              <a:solidFill>
                <a:srgbClr val="0A3A57"/>
              </a:solidFill>
              <a:effectLst/>
              <a:uLnTx/>
              <a:uFillTx/>
              <a:latin typeface="Arial"/>
              <a:ea typeface="Arial"/>
              <a:cs typeface="Arial"/>
              <a:sym typeface="Arial"/>
            </a:endParaRPr>
          </a:p>
        </p:txBody>
      </p:sp>
      <p:sp>
        <p:nvSpPr>
          <p:cNvPr id="154" name="Google Shape;154;p4"/>
          <p:cNvSpPr/>
          <p:nvPr/>
        </p:nvSpPr>
        <p:spPr>
          <a:xfrm>
            <a:off x="7351951" y="3034732"/>
            <a:ext cx="1772003" cy="1476421"/>
          </a:xfrm>
          <a:prstGeom prst="rect">
            <a:avLst/>
          </a:prstGeom>
          <a:solidFill>
            <a:srgbClr val="55ACC7"/>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A3A57"/>
              </a:buClr>
              <a:buSzPts val="1000"/>
              <a:buFontTx/>
              <a:buNone/>
              <a:tabLst/>
              <a:defRPr/>
            </a:pPr>
            <a:r>
              <a:rPr kumimoji="0" lang="en-US" sz="1467" b="1" i="0" u="none" strike="noStrike" kern="0" cap="none" spc="0" normalizeH="0" baseline="0" noProof="0" dirty="0">
                <a:ln>
                  <a:noFill/>
                </a:ln>
                <a:solidFill>
                  <a:srgbClr val="0A3A57"/>
                </a:solidFill>
                <a:effectLst/>
                <a:uLnTx/>
                <a:uFillTx/>
                <a:latin typeface="Arial"/>
                <a:ea typeface="Arial"/>
                <a:cs typeface="Arial"/>
                <a:sym typeface="Arial"/>
              </a:rPr>
              <a:t>Atezolizumab**</a:t>
            </a:r>
            <a:endParaRPr kumimoji="0" sz="1467" b="1" i="0" u="none" strike="noStrike" kern="0" cap="none" spc="0" normalizeH="0" baseline="30000" noProof="0" dirty="0">
              <a:ln>
                <a:noFill/>
              </a:ln>
              <a:solidFill>
                <a:srgbClr val="0A3A57"/>
              </a:solidFill>
              <a:effectLst/>
              <a:uLnTx/>
              <a:uFillTx/>
              <a:latin typeface="Arial"/>
              <a:ea typeface="Arial"/>
              <a:cs typeface="Arial"/>
              <a:sym typeface="Arial"/>
            </a:endParaRPr>
          </a:p>
          <a:p>
            <a:pPr marL="0" marR="0" lvl="0" indent="0" algn="ctr" defTabSz="1219170" rtl="0" eaLnBrk="1" fontAlgn="auto" latinLnBrk="0" hangingPunct="1">
              <a:lnSpc>
                <a:spcPct val="100000"/>
              </a:lnSpc>
              <a:spcBef>
                <a:spcPts val="0"/>
              </a:spcBef>
              <a:spcAft>
                <a:spcPts val="0"/>
              </a:spcAft>
              <a:buClr>
                <a:srgbClr val="0A3A57"/>
              </a:buClr>
              <a:buSzPts val="1000"/>
              <a:buFontTx/>
              <a:buNone/>
              <a:tabLst/>
              <a:defRPr/>
            </a:pPr>
            <a:r>
              <a:rPr kumimoji="0" lang="en-US" sz="1467" b="1" i="0" u="none" strike="noStrike" kern="0" cap="none" spc="0" normalizeH="0" baseline="0" noProof="0" dirty="0">
                <a:ln>
                  <a:noFill/>
                </a:ln>
                <a:solidFill>
                  <a:srgbClr val="0A3A57"/>
                </a:solidFill>
                <a:effectLst/>
                <a:uLnTx/>
                <a:uFillTx/>
                <a:latin typeface="Arial"/>
                <a:ea typeface="Arial"/>
                <a:cs typeface="Arial"/>
                <a:sym typeface="Arial"/>
              </a:rPr>
              <a:t>+</a:t>
            </a:r>
            <a:endParaRPr kumimoji="0" sz="1467" b="1" i="0" u="none" strike="noStrike" kern="0" cap="none" spc="0" normalizeH="0" baseline="30000" noProof="0" dirty="0">
              <a:ln>
                <a:noFill/>
              </a:ln>
              <a:solidFill>
                <a:srgbClr val="0A3A57"/>
              </a:solidFill>
              <a:effectLst/>
              <a:uLnTx/>
              <a:uFillTx/>
              <a:latin typeface="Arial"/>
              <a:ea typeface="Arial"/>
              <a:cs typeface="Arial"/>
              <a:sym typeface="Arial"/>
            </a:endParaRPr>
          </a:p>
          <a:p>
            <a:pPr marL="0" marR="0" lvl="0" indent="0" algn="ctr" defTabSz="1219170" rtl="0" eaLnBrk="1" fontAlgn="auto" latinLnBrk="0" hangingPunct="1">
              <a:lnSpc>
                <a:spcPct val="100000"/>
              </a:lnSpc>
              <a:spcBef>
                <a:spcPts val="0"/>
              </a:spcBef>
              <a:spcAft>
                <a:spcPts val="0"/>
              </a:spcAft>
              <a:buClr>
                <a:srgbClr val="0A3A57"/>
              </a:buClr>
              <a:buSzPts val="1000"/>
              <a:buFontTx/>
              <a:buNone/>
              <a:tabLst/>
              <a:defRPr/>
            </a:pPr>
            <a:r>
              <a:rPr kumimoji="0" lang="en-US" sz="1467" b="1" i="0" u="none" strike="noStrike" kern="0" cap="none" spc="0" normalizeH="0" baseline="0" noProof="0" dirty="0">
                <a:ln>
                  <a:noFill/>
                </a:ln>
                <a:solidFill>
                  <a:srgbClr val="0A3A57"/>
                </a:solidFill>
                <a:effectLst/>
                <a:uLnTx/>
                <a:uFillTx/>
                <a:latin typeface="Arial"/>
                <a:ea typeface="Arial"/>
                <a:cs typeface="Arial"/>
                <a:sym typeface="Arial"/>
              </a:rPr>
              <a:t>AC or EC</a:t>
            </a:r>
          </a:p>
          <a:p>
            <a:pPr marL="0" marR="0" lvl="0" indent="0" algn="ctr" defTabSz="1219170" rtl="0" eaLnBrk="1" fontAlgn="auto" latinLnBrk="0" hangingPunct="1">
              <a:lnSpc>
                <a:spcPct val="100000"/>
              </a:lnSpc>
              <a:spcBef>
                <a:spcPts val="0"/>
              </a:spcBef>
              <a:spcAft>
                <a:spcPts val="0"/>
              </a:spcAft>
              <a:buClr>
                <a:srgbClr val="0A3A57"/>
              </a:buClr>
              <a:buSzPts val="1000"/>
              <a:buFontTx/>
              <a:buNone/>
              <a:tabLst/>
              <a:defRPr/>
            </a:pPr>
            <a:r>
              <a:rPr kumimoji="0" lang="en-US" sz="1467" b="1" i="0" u="none" strike="noStrike" kern="0" cap="none" spc="0" normalizeH="0" baseline="0" noProof="0" dirty="0">
                <a:ln>
                  <a:noFill/>
                </a:ln>
                <a:solidFill>
                  <a:srgbClr val="0A3A57"/>
                </a:solidFill>
                <a:effectLst/>
                <a:uLnTx/>
                <a:uFillTx/>
                <a:latin typeface="Arial"/>
                <a:ea typeface="Arial"/>
                <a:cs typeface="Arial"/>
                <a:sym typeface="Arial"/>
              </a:rPr>
              <a:t>q2wk or q3wk</a:t>
            </a:r>
            <a:r>
              <a:rPr kumimoji="0" lang="en-US" sz="1467" b="1" i="0" u="none" strike="noStrike" kern="0" cap="none" spc="0" normalizeH="0" baseline="30000" noProof="0" dirty="0">
                <a:ln>
                  <a:noFill/>
                </a:ln>
                <a:solidFill>
                  <a:srgbClr val="0A3A57"/>
                </a:solidFill>
                <a:effectLst/>
                <a:uLnTx/>
                <a:uFillTx/>
                <a:latin typeface="Arial"/>
                <a:ea typeface="Arial"/>
                <a:cs typeface="Arial"/>
                <a:sym typeface="Arial"/>
              </a:rPr>
              <a:t> ††</a:t>
            </a:r>
            <a:r>
              <a:rPr kumimoji="0" lang="en-US" sz="1467" b="1" i="0" u="none" strike="noStrike" kern="0" cap="none" spc="0" normalizeH="0" baseline="0" noProof="0" dirty="0">
                <a:ln>
                  <a:noFill/>
                </a:ln>
                <a:solidFill>
                  <a:srgbClr val="0A3A57"/>
                </a:solidFill>
                <a:effectLst/>
                <a:uLnTx/>
                <a:uFillTx/>
                <a:latin typeface="Arial"/>
                <a:ea typeface="Arial"/>
                <a:cs typeface="Arial"/>
                <a:sym typeface="Arial"/>
              </a:rPr>
              <a:t> </a:t>
            </a:r>
            <a:endParaRPr kumimoji="0" sz="24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155" name="Google Shape;155;p4"/>
          <p:cNvCxnSpPr>
            <a:stCxn id="146" idx="0"/>
            <a:endCxn id="142" idx="1"/>
          </p:cNvCxnSpPr>
          <p:nvPr/>
        </p:nvCxnSpPr>
        <p:spPr>
          <a:xfrm rot="-5400000">
            <a:off x="4679515" y="2094692"/>
            <a:ext cx="600000" cy="710800"/>
          </a:xfrm>
          <a:prstGeom prst="bentConnector2">
            <a:avLst/>
          </a:prstGeom>
          <a:noFill/>
          <a:ln w="9525" cap="flat" cmpd="sng">
            <a:solidFill>
              <a:srgbClr val="0A3A57"/>
            </a:solidFill>
            <a:prstDash val="solid"/>
            <a:round/>
            <a:headEnd type="none" w="sm" len="sm"/>
            <a:tailEnd type="triangle" w="med" len="med"/>
          </a:ln>
        </p:spPr>
      </p:cxnSp>
      <p:cxnSp>
        <p:nvCxnSpPr>
          <p:cNvPr id="156" name="Google Shape;156;p4"/>
          <p:cNvCxnSpPr>
            <a:stCxn id="146" idx="4"/>
            <a:endCxn id="139" idx="1"/>
          </p:cNvCxnSpPr>
          <p:nvPr/>
        </p:nvCxnSpPr>
        <p:spPr>
          <a:xfrm rot="-5400000" flipH="1">
            <a:off x="4674915" y="3121089"/>
            <a:ext cx="600000" cy="701600"/>
          </a:xfrm>
          <a:prstGeom prst="bentConnector2">
            <a:avLst/>
          </a:prstGeom>
          <a:noFill/>
          <a:ln w="9525" cap="flat" cmpd="sng">
            <a:solidFill>
              <a:srgbClr val="0A3A57"/>
            </a:solidFill>
            <a:prstDash val="solid"/>
            <a:round/>
            <a:headEnd type="none" w="sm" len="sm"/>
            <a:tailEnd type="triangle" w="med" len="med"/>
          </a:ln>
        </p:spPr>
      </p:cxnSp>
      <p:cxnSp>
        <p:nvCxnSpPr>
          <p:cNvPr id="157" name="Google Shape;157;p4"/>
          <p:cNvCxnSpPr>
            <a:cxnSpLocks/>
            <a:stCxn id="145" idx="2"/>
            <a:endCxn id="151" idx="0"/>
          </p:cNvCxnSpPr>
          <p:nvPr/>
        </p:nvCxnSpPr>
        <p:spPr>
          <a:xfrm>
            <a:off x="2273901" y="4200458"/>
            <a:ext cx="1" cy="214953"/>
          </a:xfrm>
          <a:prstGeom prst="straightConnector1">
            <a:avLst/>
          </a:prstGeom>
          <a:noFill/>
          <a:ln w="9525" cap="flat" cmpd="sng">
            <a:solidFill>
              <a:srgbClr val="0A3A57"/>
            </a:solidFill>
            <a:prstDash val="dash"/>
            <a:round/>
            <a:headEnd type="none" w="sm" len="sm"/>
            <a:tailEnd type="triangle" w="med" len="med"/>
          </a:ln>
        </p:spPr>
      </p:cxnSp>
      <p:grpSp>
        <p:nvGrpSpPr>
          <p:cNvPr id="158" name="Google Shape;158;p4"/>
          <p:cNvGrpSpPr/>
          <p:nvPr/>
        </p:nvGrpSpPr>
        <p:grpSpPr>
          <a:xfrm>
            <a:off x="5334889" y="4637204"/>
            <a:ext cx="6235503" cy="324213"/>
            <a:chOff x="3705484" y="2315641"/>
            <a:chExt cx="4676627" cy="243160"/>
          </a:xfrm>
        </p:grpSpPr>
        <p:sp>
          <p:nvSpPr>
            <p:cNvPr id="159" name="Google Shape;159;p4"/>
            <p:cNvSpPr/>
            <p:nvPr/>
          </p:nvSpPr>
          <p:spPr>
            <a:xfrm>
              <a:off x="3705484" y="2346327"/>
              <a:ext cx="1403589" cy="212474"/>
            </a:xfrm>
            <a:prstGeom prst="homePlate">
              <a:avLst>
                <a:gd name="adj" fmla="val 50000"/>
              </a:avLst>
            </a:prstGeom>
            <a:solidFill>
              <a:schemeClr val="lt1"/>
            </a:solidFill>
            <a:ln w="9525" cap="flat" cmpd="sng">
              <a:solidFill>
                <a:srgbClr val="0A3A57"/>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A3A57"/>
                </a:buClr>
                <a:buSzPts val="900"/>
                <a:buFontTx/>
                <a:buNone/>
                <a:tabLst/>
                <a:defRPr/>
              </a:pPr>
              <a:r>
                <a:rPr kumimoji="0" lang="en-US" sz="1200" b="1" i="0" u="none" strike="noStrike" kern="0" cap="none" spc="0" normalizeH="0" baseline="0" noProof="0">
                  <a:ln>
                    <a:noFill/>
                  </a:ln>
                  <a:solidFill>
                    <a:srgbClr val="0A3A57"/>
                  </a:solidFill>
                  <a:effectLst/>
                  <a:uLnTx/>
                  <a:uFillTx/>
                  <a:latin typeface="Montserrat"/>
                  <a:ea typeface="Montserrat"/>
                  <a:cs typeface="Montserrat"/>
                  <a:sym typeface="Montserrat"/>
                </a:rPr>
                <a:t>12 weeks</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4"/>
            <p:cNvSpPr/>
            <p:nvPr/>
          </p:nvSpPr>
          <p:spPr>
            <a:xfrm>
              <a:off x="5218281" y="2346327"/>
              <a:ext cx="1329002" cy="212474"/>
            </a:xfrm>
            <a:prstGeom prst="homePlate">
              <a:avLst>
                <a:gd name="adj" fmla="val 50000"/>
              </a:avLst>
            </a:prstGeom>
            <a:solidFill>
              <a:schemeClr val="lt1"/>
            </a:solidFill>
            <a:ln w="9525" cap="flat" cmpd="sng">
              <a:solidFill>
                <a:srgbClr val="0A3A57"/>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A3A57"/>
                </a:buClr>
                <a:buSzPts val="900"/>
                <a:buFontTx/>
                <a:buNone/>
                <a:tabLst/>
                <a:defRPr/>
              </a:pPr>
              <a:r>
                <a:rPr kumimoji="0" lang="en-US" sz="1200" b="1" i="0" u="none" strike="noStrike" kern="0" cap="none" spc="0" normalizeH="0" baseline="0" noProof="0">
                  <a:ln>
                    <a:noFill/>
                  </a:ln>
                  <a:solidFill>
                    <a:srgbClr val="0A3A57"/>
                  </a:solidFill>
                  <a:effectLst/>
                  <a:uLnTx/>
                  <a:uFillTx/>
                  <a:latin typeface="Montserrat"/>
                  <a:ea typeface="Montserrat"/>
                  <a:cs typeface="Montserrat"/>
                  <a:sym typeface="Montserrat"/>
                </a:rPr>
                <a:t>8-12 weeks</a:t>
              </a:r>
              <a:r>
                <a:rPr kumimoji="0" lang="en-US" sz="1200" b="1" i="0" u="none" strike="noStrike" kern="0" cap="none" spc="0" normalizeH="0" baseline="30000" noProof="0">
                  <a:ln>
                    <a:noFill/>
                  </a:ln>
                  <a:solidFill>
                    <a:srgbClr val="0A3A57"/>
                  </a:solidFill>
                  <a:effectLst/>
                  <a:uLnTx/>
                  <a:uFillTx/>
                  <a:latin typeface="Arial"/>
                  <a:ea typeface="Arial"/>
                  <a:cs typeface="Arial"/>
                  <a:sym typeface="Arial"/>
                </a:rPr>
                <a:t> ††</a:t>
              </a:r>
              <a:endParaRPr kumimoji="0" sz="1200" b="1" i="0" u="none" strike="noStrike" kern="0" cap="none" spc="0" normalizeH="0" baseline="0" noProof="0">
                <a:ln>
                  <a:noFill/>
                </a:ln>
                <a:solidFill>
                  <a:srgbClr val="0A3A57"/>
                </a:solidFill>
                <a:effectLst/>
                <a:uLnTx/>
                <a:uFillTx/>
                <a:latin typeface="Montserrat"/>
                <a:ea typeface="Montserrat"/>
                <a:cs typeface="Montserrat"/>
                <a:sym typeface="Montserrat"/>
              </a:endParaRPr>
            </a:p>
          </p:txBody>
        </p:sp>
        <p:sp>
          <p:nvSpPr>
            <p:cNvPr id="161" name="Google Shape;161;p4"/>
            <p:cNvSpPr/>
            <p:nvPr/>
          </p:nvSpPr>
          <p:spPr>
            <a:xfrm>
              <a:off x="7049595" y="2315641"/>
              <a:ext cx="1332516" cy="243160"/>
            </a:xfrm>
            <a:prstGeom prst="homePlate">
              <a:avLst>
                <a:gd name="adj" fmla="val 50000"/>
              </a:avLst>
            </a:prstGeom>
            <a:solidFill>
              <a:schemeClr val="lt1"/>
            </a:solidFill>
            <a:ln w="9525" cap="flat" cmpd="sng">
              <a:solidFill>
                <a:srgbClr val="0A3A57"/>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A3A57"/>
                </a:buClr>
                <a:buSzPts val="700"/>
                <a:buFontTx/>
                <a:buNone/>
                <a:tabLst/>
                <a:defRPr/>
              </a:pPr>
              <a:r>
                <a:rPr kumimoji="0" lang="en-US" sz="1067" b="1" i="0" u="none" strike="noStrike" kern="0" cap="none" spc="0" normalizeH="0" baseline="0" noProof="0" dirty="0">
                  <a:ln>
                    <a:noFill/>
                  </a:ln>
                  <a:solidFill>
                    <a:srgbClr val="0A3A57"/>
                  </a:solidFill>
                  <a:effectLst/>
                  <a:uLnTx/>
                  <a:uFillTx/>
                  <a:latin typeface="Montserrat"/>
                  <a:ea typeface="Montserrat"/>
                  <a:cs typeface="Montserrat"/>
                  <a:sym typeface="Montserrat"/>
                </a:rPr>
                <a:t>To complete 1 year of therapy</a:t>
              </a:r>
              <a:endParaRPr kumimoji="0" sz="2133"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 name="Rectangle 1">
            <a:extLst>
              <a:ext uri="{FF2B5EF4-FFF2-40B4-BE49-F238E27FC236}">
                <a16:creationId xmlns:a16="http://schemas.microsoft.com/office/drawing/2014/main" id="{8D6F59B4-B5D8-134B-99EA-B55F8EEEB2BC}"/>
              </a:ext>
            </a:extLst>
          </p:cNvPr>
          <p:cNvSpPr/>
          <p:nvPr/>
        </p:nvSpPr>
        <p:spPr>
          <a:xfrm>
            <a:off x="0" y="6600824"/>
            <a:ext cx="12192000" cy="2571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8C3E5A87-7FCE-4F1C-2EF6-50CB40C72046}"/>
              </a:ext>
            </a:extLst>
          </p:cNvPr>
          <p:cNvSpPr/>
          <p:nvPr/>
        </p:nvSpPr>
        <p:spPr>
          <a:xfrm>
            <a:off x="9886950" y="55312"/>
            <a:ext cx="2185988" cy="1087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FAF34D89-05E6-17D7-32D1-90B3F265E2AD}"/>
              </a:ext>
            </a:extLst>
          </p:cNvPr>
          <p:cNvSpPr txBox="1"/>
          <p:nvPr/>
        </p:nvSpPr>
        <p:spPr>
          <a:xfrm>
            <a:off x="8986027" y="6560134"/>
            <a:ext cx="3086911"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Geyer CE et al, SABCS 2024</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44E73D-F57D-1544-BE3C-9773F369E713}"/>
              </a:ext>
            </a:extLst>
          </p:cNvPr>
          <p:cNvSpPr>
            <a:spLocks noGrp="1"/>
          </p:cNvSpPr>
          <p:nvPr>
            <p:ph type="ctrTitle"/>
          </p:nvPr>
        </p:nvSpPr>
        <p:spPr/>
        <p:txBody>
          <a:bodyPr/>
          <a:lstStyle/>
          <a:p>
            <a:r>
              <a:rPr lang="en-US" dirty="0"/>
              <a:t>Filipa </a:t>
            </a:r>
            <a:r>
              <a:rPr lang="en-US" dirty="0" err="1"/>
              <a:t>Lynce</a:t>
            </a:r>
            <a:r>
              <a:rPr lang="en-US" dirty="0"/>
              <a:t>, MD</a:t>
            </a:r>
          </a:p>
        </p:txBody>
      </p:sp>
      <p:sp>
        <p:nvSpPr>
          <p:cNvPr id="4" name="Subtitle 3">
            <a:extLst>
              <a:ext uri="{FF2B5EF4-FFF2-40B4-BE49-F238E27FC236}">
                <a16:creationId xmlns:a16="http://schemas.microsoft.com/office/drawing/2014/main" id="{8993AA67-E9DF-19DA-9D71-9CFB8E52ED0A}"/>
              </a:ext>
            </a:extLst>
          </p:cNvPr>
          <p:cNvSpPr>
            <a:spLocks noGrp="1"/>
          </p:cNvSpPr>
          <p:nvPr>
            <p:ph type="subTitle" idx="1"/>
          </p:nvPr>
        </p:nvSpPr>
        <p:spPr/>
        <p:txBody>
          <a:bodyPr/>
          <a:lstStyle/>
          <a:p>
            <a:r>
              <a:rPr lang="en-US" sz="2000" dirty="0"/>
              <a:t>Dr. </a:t>
            </a:r>
            <a:r>
              <a:rPr lang="en-US" sz="2000" dirty="0" err="1"/>
              <a:t>Lynce</a:t>
            </a:r>
            <a:r>
              <a:rPr lang="en-US" sz="2000" dirty="0"/>
              <a:t> received her medical degree from the </a:t>
            </a:r>
            <a:r>
              <a:rPr lang="en-US" sz="2000" dirty="0" err="1"/>
              <a:t>Universidade</a:t>
            </a:r>
            <a:r>
              <a:rPr lang="en-US" sz="2000" dirty="0"/>
              <a:t> Nova de Lisboa, Portugal in 2004. She completed her residency in Internal Medicine and fellowship in Hematology and Medical Oncology at MedStar Washington Hospital Center/MedStar Georgetown University Hospital. She was faculty at MedStar Georgetown University Hospital from 2015 to 2020 where she served as the institutional PI for Alliance and the co-PI of the National Capital Area (NCA) Minority/Underserved NCORP. In 2020, she joined the staff of Dana-Farber Cancer Institute and Brigham and Women's Hospital, where she is a medical oncologist and clinical investigator in the Breast Oncology Center. Her research focuses on inflammatory breast cancer, triple-negative breast cancer, BRCA-associated breast cancers and novel therapies in the treatment of breast cancer.</a:t>
            </a:r>
          </a:p>
        </p:txBody>
      </p:sp>
      <p:pic>
        <p:nvPicPr>
          <p:cNvPr id="8" name="Picture Placeholder 7" descr="A person smiling at camera&#10;&#10;AI-generated content may be incorrect.">
            <a:extLst>
              <a:ext uri="{FF2B5EF4-FFF2-40B4-BE49-F238E27FC236}">
                <a16:creationId xmlns:a16="http://schemas.microsoft.com/office/drawing/2014/main" id="{66F65AB3-7A45-C7E5-BEAD-EA46B00E2519}"/>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l="9969" r="9969"/>
          <a:stretch>
            <a:fillRect/>
          </a:stretch>
        </p:blipFill>
        <p:spPr/>
      </p:pic>
    </p:spTree>
    <p:extLst>
      <p:ext uri="{BB962C8B-B14F-4D97-AF65-F5344CB8AC3E}">
        <p14:creationId xmlns:p14="http://schemas.microsoft.com/office/powerpoint/2010/main" val="3288999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83D2C-D33E-A455-8BAC-217EA7385D9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87CC994-39F6-F751-DCD5-1DEBD2B075A9}"/>
              </a:ext>
            </a:extLst>
          </p:cNvPr>
          <p:cNvSpPr>
            <a:spLocks noGrp="1"/>
          </p:cNvSpPr>
          <p:nvPr>
            <p:ph type="title"/>
          </p:nvPr>
        </p:nvSpPr>
        <p:spPr/>
        <p:txBody>
          <a:bodyPr/>
          <a:lstStyle/>
          <a:p>
            <a:r>
              <a:rPr lang="en-US" b="1" dirty="0"/>
              <a:t>Study Endpoints</a:t>
            </a:r>
          </a:p>
        </p:txBody>
      </p:sp>
      <p:sp>
        <p:nvSpPr>
          <p:cNvPr id="5" name="Content Placeholder 4">
            <a:extLst>
              <a:ext uri="{FF2B5EF4-FFF2-40B4-BE49-F238E27FC236}">
                <a16:creationId xmlns:a16="http://schemas.microsoft.com/office/drawing/2014/main" id="{ECF602B5-E7CA-A253-BAAB-EB271B86C8BB}"/>
              </a:ext>
            </a:extLst>
          </p:cNvPr>
          <p:cNvSpPr>
            <a:spLocks noGrp="1"/>
          </p:cNvSpPr>
          <p:nvPr>
            <p:ph idx="1"/>
          </p:nvPr>
        </p:nvSpPr>
        <p:spPr>
          <a:xfrm>
            <a:off x="508000" y="1603852"/>
            <a:ext cx="4998720" cy="5119209"/>
          </a:xfrm>
        </p:spPr>
        <p:txBody>
          <a:bodyPr/>
          <a:lstStyle/>
          <a:p>
            <a:pPr marL="0" indent="0">
              <a:spcBef>
                <a:spcPts val="1333"/>
              </a:spcBef>
              <a:spcAft>
                <a:spcPts val="533"/>
              </a:spcAft>
              <a:buNone/>
            </a:pPr>
            <a:r>
              <a:rPr lang="en-US" sz="2133" b="1" dirty="0">
                <a:solidFill>
                  <a:schemeClr val="tx1">
                    <a:lumMod val="75000"/>
                    <a:lumOff val="25000"/>
                  </a:schemeClr>
                </a:solidFill>
                <a:latin typeface="+mj-lt"/>
              </a:rPr>
              <a:t>Primary</a:t>
            </a:r>
            <a:r>
              <a:rPr lang="en-US" sz="2133" b="1" spc="-47" dirty="0">
                <a:solidFill>
                  <a:schemeClr val="tx1">
                    <a:lumMod val="75000"/>
                    <a:lumOff val="25000"/>
                  </a:schemeClr>
                </a:solidFill>
                <a:latin typeface="+mj-lt"/>
              </a:rPr>
              <a:t> </a:t>
            </a:r>
            <a:r>
              <a:rPr lang="en-US" sz="2133" b="1" dirty="0">
                <a:solidFill>
                  <a:schemeClr val="tx1">
                    <a:lumMod val="75000"/>
                    <a:lumOff val="25000"/>
                  </a:schemeClr>
                </a:solidFill>
                <a:latin typeface="+mj-lt"/>
              </a:rPr>
              <a:t>efficacy</a:t>
            </a:r>
            <a:r>
              <a:rPr lang="en-US" sz="2133" b="1" spc="-40" dirty="0">
                <a:solidFill>
                  <a:schemeClr val="tx1">
                    <a:lumMod val="75000"/>
                    <a:lumOff val="25000"/>
                  </a:schemeClr>
                </a:solidFill>
                <a:latin typeface="+mj-lt"/>
              </a:rPr>
              <a:t> </a:t>
            </a:r>
            <a:r>
              <a:rPr lang="en-US" sz="2133" b="1" spc="-13" dirty="0">
                <a:solidFill>
                  <a:schemeClr val="tx1">
                    <a:lumMod val="75000"/>
                    <a:lumOff val="25000"/>
                  </a:schemeClr>
                </a:solidFill>
                <a:latin typeface="+mj-lt"/>
              </a:rPr>
              <a:t>endpoint</a:t>
            </a:r>
            <a:endParaRPr lang="en-US" sz="2133" dirty="0">
              <a:solidFill>
                <a:schemeClr val="tx1">
                  <a:lumMod val="75000"/>
                  <a:lumOff val="25000"/>
                </a:schemeClr>
              </a:solidFill>
              <a:latin typeface="+mj-lt"/>
            </a:endParaRPr>
          </a:p>
          <a:p>
            <a:pPr>
              <a:spcBef>
                <a:spcPts val="53"/>
              </a:spcBef>
              <a:spcAft>
                <a:spcPts val="533"/>
              </a:spcAft>
            </a:pPr>
            <a:r>
              <a:rPr lang="en-US" sz="2133" b="1" dirty="0"/>
              <a:t>Event-free survival (EFS)</a:t>
            </a:r>
          </a:p>
          <a:p>
            <a:pPr>
              <a:spcBef>
                <a:spcPts val="53"/>
              </a:spcBef>
              <a:spcAft>
                <a:spcPts val="533"/>
              </a:spcAft>
            </a:pPr>
            <a:endParaRPr lang="en-US" sz="2133" dirty="0"/>
          </a:p>
          <a:p>
            <a:pPr marL="0" indent="0">
              <a:spcBef>
                <a:spcPts val="0"/>
              </a:spcBef>
              <a:spcAft>
                <a:spcPts val="533"/>
              </a:spcAft>
              <a:buNone/>
            </a:pPr>
            <a:r>
              <a:rPr lang="en-US" sz="2133" b="1" dirty="0">
                <a:solidFill>
                  <a:schemeClr val="tx1">
                    <a:lumMod val="75000"/>
                    <a:lumOff val="25000"/>
                  </a:schemeClr>
                </a:solidFill>
                <a:latin typeface="+mj-lt"/>
              </a:rPr>
              <a:t>Secondary</a:t>
            </a:r>
            <a:r>
              <a:rPr lang="en-US" sz="2133" b="1" spc="-53" dirty="0">
                <a:solidFill>
                  <a:schemeClr val="tx1">
                    <a:lumMod val="75000"/>
                    <a:lumOff val="25000"/>
                  </a:schemeClr>
                </a:solidFill>
                <a:latin typeface="+mj-lt"/>
              </a:rPr>
              <a:t> </a:t>
            </a:r>
            <a:r>
              <a:rPr lang="en-US" sz="2133" b="1" dirty="0">
                <a:solidFill>
                  <a:schemeClr val="tx1">
                    <a:lumMod val="75000"/>
                    <a:lumOff val="25000"/>
                  </a:schemeClr>
                </a:solidFill>
                <a:latin typeface="+mj-lt"/>
              </a:rPr>
              <a:t>efficacy</a:t>
            </a:r>
            <a:r>
              <a:rPr lang="en-US" sz="2133" b="1" spc="-47" dirty="0">
                <a:solidFill>
                  <a:schemeClr val="tx1">
                    <a:lumMod val="75000"/>
                    <a:lumOff val="25000"/>
                  </a:schemeClr>
                </a:solidFill>
                <a:latin typeface="+mj-lt"/>
              </a:rPr>
              <a:t> </a:t>
            </a:r>
            <a:r>
              <a:rPr lang="en-US" sz="2133" b="1" spc="-13" dirty="0">
                <a:solidFill>
                  <a:schemeClr val="tx1">
                    <a:lumMod val="75000"/>
                    <a:lumOff val="25000"/>
                  </a:schemeClr>
                </a:solidFill>
                <a:latin typeface="+mj-lt"/>
              </a:rPr>
              <a:t>endpoints</a:t>
            </a:r>
            <a:endParaRPr lang="en-US" sz="2133" dirty="0">
              <a:solidFill>
                <a:schemeClr val="tx1">
                  <a:lumMod val="75000"/>
                  <a:lumOff val="25000"/>
                </a:schemeClr>
              </a:solidFill>
              <a:latin typeface="+mj-lt"/>
            </a:endParaRPr>
          </a:p>
          <a:p>
            <a:pPr>
              <a:spcBef>
                <a:spcPts val="0"/>
              </a:spcBef>
              <a:spcAft>
                <a:spcPts val="533"/>
              </a:spcAft>
            </a:pPr>
            <a:r>
              <a:rPr lang="en-US" sz="2133" b="1" dirty="0"/>
              <a:t>Overall survival (OS)</a:t>
            </a:r>
          </a:p>
          <a:p>
            <a:pPr>
              <a:spcAft>
                <a:spcPts val="533"/>
              </a:spcAft>
            </a:pPr>
            <a:r>
              <a:rPr lang="en-US" sz="2133" b="1" dirty="0"/>
              <a:t>Pathologic complete response (pCR) in the breast and lymph nodes (ypT0/Tis ypN0)</a:t>
            </a:r>
          </a:p>
          <a:p>
            <a:pPr>
              <a:spcAft>
                <a:spcPts val="533"/>
              </a:spcAft>
            </a:pPr>
            <a:r>
              <a:rPr lang="en-US" sz="2133" dirty="0">
                <a:solidFill>
                  <a:schemeClr val="bg2">
                    <a:lumMod val="50000"/>
                  </a:schemeClr>
                </a:solidFill>
              </a:rPr>
              <a:t>Distant disease-free survival (DDFS)</a:t>
            </a:r>
          </a:p>
          <a:p>
            <a:pPr>
              <a:spcAft>
                <a:spcPts val="533"/>
              </a:spcAft>
            </a:pPr>
            <a:r>
              <a:rPr lang="en-US" sz="2133" dirty="0">
                <a:solidFill>
                  <a:schemeClr val="bg2">
                    <a:lumMod val="50000"/>
                  </a:schemeClr>
                </a:solidFill>
              </a:rPr>
              <a:t>Disease-free survival (DFS)</a:t>
            </a:r>
          </a:p>
          <a:p>
            <a:pPr>
              <a:spcAft>
                <a:spcPts val="533"/>
              </a:spcAft>
            </a:pPr>
            <a:r>
              <a:rPr lang="en-US" sz="2133" b="1" dirty="0"/>
              <a:t>Toxicity</a:t>
            </a:r>
            <a:endParaRPr lang="en-US" sz="2133" dirty="0"/>
          </a:p>
        </p:txBody>
      </p:sp>
      <p:sp>
        <p:nvSpPr>
          <p:cNvPr id="6" name="Content Placeholder 4">
            <a:extLst>
              <a:ext uri="{FF2B5EF4-FFF2-40B4-BE49-F238E27FC236}">
                <a16:creationId xmlns:a16="http://schemas.microsoft.com/office/drawing/2014/main" id="{71339F1E-D8F3-DB15-C42C-42C88E28AD9C}"/>
              </a:ext>
            </a:extLst>
          </p:cNvPr>
          <p:cNvSpPr txBox="1">
            <a:spLocks/>
          </p:cNvSpPr>
          <p:nvPr/>
        </p:nvSpPr>
        <p:spPr>
          <a:xfrm>
            <a:off x="6370320" y="1502250"/>
            <a:ext cx="5313680" cy="5119209"/>
          </a:xfrm>
          <a:prstGeom prst="rect">
            <a:avLst/>
          </a:prstGeom>
        </p:spPr>
        <p:txBody>
          <a:bodyPr/>
          <a:lstStyle>
            <a:lvl1pPr marL="342900" indent="-342900" algn="l" defTabSz="457200" rtl="0" eaLnBrk="1" latinLnBrk="0" hangingPunct="1">
              <a:lnSpc>
                <a:spcPct val="100000"/>
              </a:lnSpc>
              <a:spcBef>
                <a:spcPts val="900"/>
              </a:spcBef>
              <a:buClr>
                <a:schemeClr val="accent5">
                  <a:lumMod val="75000"/>
                </a:schemeClr>
              </a:buClr>
              <a:buFont typeface="Wingdings" pitchFamily="2" charset="2"/>
              <a:buChar char="§"/>
              <a:defRPr sz="2200" kern="1200">
                <a:solidFill>
                  <a:schemeClr val="tx1">
                    <a:lumMod val="90000"/>
                    <a:lumOff val="10000"/>
                  </a:schemeClr>
                </a:solidFill>
                <a:latin typeface="Source Sans Pro" panose="020B0503030403020204" pitchFamily="34" charset="0"/>
                <a:ea typeface="Source Sans Pro" panose="020B0503030403020204" pitchFamily="34" charset="0"/>
                <a:cs typeface="Arial" panose="020B0604020202020204" pitchFamily="34" charset="0"/>
              </a:defRPr>
            </a:lvl1pPr>
            <a:lvl2pPr marL="742950" indent="-285750" algn="l" defTabSz="457200" rtl="0" eaLnBrk="1" latinLnBrk="0" hangingPunct="1">
              <a:lnSpc>
                <a:spcPct val="100000"/>
              </a:lnSpc>
              <a:spcBef>
                <a:spcPts val="900"/>
              </a:spcBef>
              <a:buClr>
                <a:schemeClr val="accent5">
                  <a:lumMod val="75000"/>
                </a:schemeClr>
              </a:buClr>
              <a:buFont typeface="Arial" panose="020B0604020202020204" pitchFamily="34" charset="0"/>
              <a:buChar char="•"/>
              <a:defRPr sz="2000" kern="1200">
                <a:solidFill>
                  <a:schemeClr val="tx1">
                    <a:lumMod val="90000"/>
                    <a:lumOff val="10000"/>
                  </a:schemeClr>
                </a:solidFill>
                <a:latin typeface="Source Sans Pro" panose="020B0503030403020204" pitchFamily="34" charset="0"/>
                <a:ea typeface="Source Sans Pro" panose="020B0503030403020204" pitchFamily="34" charset="0"/>
                <a:cs typeface="Arial" panose="020B0604020202020204" pitchFamily="34" charset="0"/>
              </a:defRPr>
            </a:lvl2pPr>
            <a:lvl3pPr marL="1257300" indent="-342900" algn="l" defTabSz="457200" rtl="0" eaLnBrk="1" latinLnBrk="0" hangingPunct="1">
              <a:lnSpc>
                <a:spcPct val="100000"/>
              </a:lnSpc>
              <a:spcBef>
                <a:spcPts val="900"/>
              </a:spcBef>
              <a:buClr>
                <a:schemeClr val="accent5">
                  <a:lumMod val="75000"/>
                </a:schemeClr>
              </a:buClr>
              <a:buFont typeface="Wingdings" pitchFamily="2" charset="2"/>
              <a:buChar char="q"/>
              <a:defRPr sz="1800" kern="1200">
                <a:solidFill>
                  <a:schemeClr val="tx1">
                    <a:lumMod val="90000"/>
                    <a:lumOff val="10000"/>
                  </a:schemeClr>
                </a:solidFill>
                <a:latin typeface="Source Sans Pro" panose="020B0503030403020204" pitchFamily="34" charset="0"/>
                <a:ea typeface="Source Sans Pro" panose="020B0503030403020204" pitchFamily="34" charset="0"/>
                <a:cs typeface="Arial" panose="020B0604020202020204" pitchFamily="34" charset="0"/>
              </a:defRPr>
            </a:lvl3pPr>
            <a:lvl4pPr marL="1600200" indent="-228600" algn="l" defTabSz="457200" rtl="0" eaLnBrk="1" latinLnBrk="0" hangingPunct="1">
              <a:lnSpc>
                <a:spcPct val="100000"/>
              </a:lnSpc>
              <a:spcBef>
                <a:spcPts val="900"/>
              </a:spcBef>
              <a:buClr>
                <a:schemeClr val="accent5">
                  <a:lumMod val="75000"/>
                </a:schemeClr>
              </a:buClr>
              <a:buSzPct val="100000"/>
              <a:buFont typeface="Courier New" panose="02070309020205020404" pitchFamily="49" charset="0"/>
              <a:buChar char="o"/>
              <a:defRPr sz="1600" kern="1200">
                <a:solidFill>
                  <a:schemeClr val="tx1">
                    <a:lumMod val="90000"/>
                    <a:lumOff val="10000"/>
                  </a:schemeClr>
                </a:solidFill>
                <a:latin typeface="Source Sans Pro" panose="020B0503030403020204" pitchFamily="34" charset="0"/>
                <a:ea typeface="Source Sans Pro" panose="020B0503030403020204" pitchFamily="34" charset="0"/>
                <a:cs typeface="Arial" panose="020B0604020202020204" pitchFamily="34" charset="0"/>
              </a:defRPr>
            </a:lvl4pPr>
            <a:lvl5pPr marL="2057400" indent="-228600" algn="l" defTabSz="457200" rtl="0" eaLnBrk="1" latinLnBrk="0" hangingPunct="1">
              <a:lnSpc>
                <a:spcPct val="100000"/>
              </a:lnSpc>
              <a:spcBef>
                <a:spcPts val="900"/>
              </a:spcBef>
              <a:buClr>
                <a:schemeClr val="accent6">
                  <a:lumMod val="75000"/>
                </a:schemeClr>
              </a:buClr>
              <a:buSzPct val="100000"/>
              <a:buFont typeface="Lucida Grande"/>
              <a:buChar char="-"/>
              <a:defRPr sz="1400" kern="1200">
                <a:solidFill>
                  <a:schemeClr val="tx1">
                    <a:lumMod val="90000"/>
                    <a:lumOff val="10000"/>
                  </a:schemeClr>
                </a:solidFill>
                <a:latin typeface="Source Sans Pro" panose="020B0503030403020204" pitchFamily="34" charset="0"/>
                <a:ea typeface="Source Sans Pro" panose="020B0503030403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85" rtl="0" eaLnBrk="1" fontAlgn="auto" latinLnBrk="0" hangingPunct="1">
              <a:lnSpc>
                <a:spcPct val="150000"/>
              </a:lnSpc>
              <a:spcBef>
                <a:spcPts val="1200"/>
              </a:spcBef>
              <a:spcAft>
                <a:spcPts val="0"/>
              </a:spcAft>
              <a:buClr>
                <a:srgbClr val="84ACB6">
                  <a:lumMod val="75000"/>
                </a:srgbClr>
              </a:buClr>
              <a:buSzTx/>
              <a:buFont typeface="Wingdings" pitchFamily="2" charset="2"/>
              <a:buNone/>
              <a:tabLst/>
              <a:defRPr/>
            </a:pPr>
            <a:r>
              <a:rPr kumimoji="0" lang="en-US" sz="2133" b="1" i="0" u="none" strike="noStrike" kern="1200" cap="none" spc="0" normalizeH="0" baseline="0" noProof="0" dirty="0">
                <a:ln>
                  <a:noFill/>
                </a:ln>
                <a:solidFill>
                  <a:srgbClr val="E7E6E6">
                    <a:lumMod val="50000"/>
                  </a:srgbClr>
                </a:solidFill>
                <a:effectLst/>
                <a:uLnTx/>
                <a:uFillTx/>
                <a:latin typeface="Montserrat"/>
                <a:ea typeface="Source Sans Pro" panose="020B0503030403020204" pitchFamily="34" charset="0"/>
                <a:cs typeface="Arial" panose="020B0604020202020204" pitchFamily="34" charset="0"/>
              </a:rPr>
              <a:t>Exploratory Endpoints</a:t>
            </a:r>
          </a:p>
          <a:p>
            <a:pPr marL="457189" marR="0" lvl="0" indent="-457189" algn="l" defTabSz="609585" rtl="0" eaLnBrk="1" fontAlgn="auto" latinLnBrk="0" hangingPunct="1">
              <a:lnSpc>
                <a:spcPct val="150000"/>
              </a:lnSpc>
              <a:spcBef>
                <a:spcPts val="1200"/>
              </a:spcBef>
              <a:spcAft>
                <a:spcPts val="0"/>
              </a:spcAft>
              <a:buClr>
                <a:srgbClr val="84ACB6">
                  <a:lumMod val="75000"/>
                </a:srgbClr>
              </a:buClr>
              <a:buSzTx/>
              <a:buFont typeface="Wingdings" pitchFamily="2" charset="2"/>
              <a:buChar char="§"/>
              <a:tabLst/>
              <a:defRPr/>
            </a:pPr>
            <a:r>
              <a:rPr kumimoji="0" lang="en-US" sz="2133" b="0" i="0" u="none" strike="noStrike" kern="1200" cap="none" spc="0" normalizeH="0" baseline="0" noProof="0" dirty="0">
                <a:ln>
                  <a:noFill/>
                </a:ln>
                <a:solidFill>
                  <a:srgbClr val="E7E6E6">
                    <a:lumMod val="50000"/>
                  </a:srgbClr>
                </a:solidFill>
                <a:effectLst/>
                <a:uLnTx/>
                <a:uFillTx/>
                <a:latin typeface="Source Sans Pro"/>
                <a:ea typeface="Source Sans Pro" panose="020B0503030403020204" pitchFamily="34" charset="0"/>
                <a:cs typeface="Arial" panose="020B0604020202020204" pitchFamily="34" charset="0"/>
              </a:rPr>
              <a:t>Nodal status conversion rate</a:t>
            </a:r>
          </a:p>
          <a:p>
            <a:pPr marL="457189" marR="0" lvl="0" indent="-457189" algn="l" defTabSz="609585" rtl="0" eaLnBrk="1" fontAlgn="auto" latinLnBrk="0" hangingPunct="1">
              <a:lnSpc>
                <a:spcPct val="150000"/>
              </a:lnSpc>
              <a:spcBef>
                <a:spcPts val="1200"/>
              </a:spcBef>
              <a:spcAft>
                <a:spcPts val="0"/>
              </a:spcAft>
              <a:buClr>
                <a:srgbClr val="84ACB6">
                  <a:lumMod val="75000"/>
                </a:srgbClr>
              </a:buClr>
              <a:buSzTx/>
              <a:buFont typeface="Wingdings" pitchFamily="2" charset="2"/>
              <a:buChar char="§"/>
              <a:tabLst/>
              <a:defRPr/>
            </a:pPr>
            <a:r>
              <a:rPr kumimoji="0" lang="en-US" sz="2133" b="0" i="0" u="none" strike="noStrike" kern="1200" cap="none" spc="0" normalizeH="0" baseline="0" noProof="0" dirty="0">
                <a:ln>
                  <a:noFill/>
                </a:ln>
                <a:solidFill>
                  <a:srgbClr val="E7E6E6">
                    <a:lumMod val="50000"/>
                  </a:srgbClr>
                </a:solidFill>
                <a:effectLst/>
                <a:uLnTx/>
                <a:uFillTx/>
                <a:latin typeface="Source Sans Pro"/>
                <a:ea typeface="Source Sans Pro" panose="020B0503030403020204" pitchFamily="34" charset="0"/>
                <a:cs typeface="Arial" panose="020B0604020202020204" pitchFamily="34" charset="0"/>
              </a:rPr>
              <a:t>Recurrence-free interval (RFI) </a:t>
            </a:r>
          </a:p>
          <a:p>
            <a:pPr marL="457189" marR="0" lvl="0" indent="-457189" algn="l" defTabSz="609585" rtl="0" eaLnBrk="1" fontAlgn="auto" latinLnBrk="0" hangingPunct="1">
              <a:lnSpc>
                <a:spcPct val="150000"/>
              </a:lnSpc>
              <a:spcBef>
                <a:spcPts val="1200"/>
              </a:spcBef>
              <a:spcAft>
                <a:spcPts val="0"/>
              </a:spcAft>
              <a:buClr>
                <a:srgbClr val="84ACB6">
                  <a:lumMod val="75000"/>
                </a:srgbClr>
              </a:buClr>
              <a:buSzTx/>
              <a:buFont typeface="Wingdings" pitchFamily="2" charset="2"/>
              <a:buChar char="§"/>
              <a:tabLst/>
              <a:defRPr/>
            </a:pPr>
            <a:r>
              <a:rPr kumimoji="0" lang="en-US" sz="2133" b="0" i="0" u="none" strike="noStrike" kern="1200" cap="none" spc="0" normalizeH="0" baseline="0" noProof="0" dirty="0">
                <a:ln>
                  <a:noFill/>
                </a:ln>
                <a:solidFill>
                  <a:srgbClr val="E7E6E6">
                    <a:lumMod val="50000"/>
                  </a:srgbClr>
                </a:solidFill>
                <a:effectLst/>
                <a:uLnTx/>
                <a:uFillTx/>
                <a:latin typeface="Source Sans Pro"/>
                <a:ea typeface="Source Sans Pro" panose="020B0503030403020204" pitchFamily="34" charset="0"/>
                <a:cs typeface="Arial" panose="020B0604020202020204" pitchFamily="34" charset="0"/>
              </a:rPr>
              <a:t>Brain metastases-free survival </a:t>
            </a:r>
          </a:p>
          <a:p>
            <a:pPr marL="457189" marR="0" lvl="0" indent="-457189" algn="l" defTabSz="609585" rtl="0" eaLnBrk="1" fontAlgn="auto" latinLnBrk="0" hangingPunct="1">
              <a:lnSpc>
                <a:spcPct val="150000"/>
              </a:lnSpc>
              <a:spcBef>
                <a:spcPts val="1200"/>
              </a:spcBef>
              <a:spcAft>
                <a:spcPts val="0"/>
              </a:spcAft>
              <a:buClr>
                <a:srgbClr val="84ACB6">
                  <a:lumMod val="75000"/>
                </a:srgbClr>
              </a:buClr>
              <a:buSzTx/>
              <a:buFont typeface="Wingdings" pitchFamily="2" charset="2"/>
              <a:buChar char="§"/>
              <a:tabLst/>
              <a:defRPr/>
            </a:pPr>
            <a:r>
              <a:rPr kumimoji="0" lang="en-US" sz="2133" b="0" i="0" u="none" strike="noStrike" kern="1200" cap="none" spc="0" normalizeH="0" baseline="0" noProof="0" dirty="0">
                <a:ln>
                  <a:noFill/>
                </a:ln>
                <a:solidFill>
                  <a:srgbClr val="E7E6E6">
                    <a:lumMod val="50000"/>
                  </a:srgbClr>
                </a:solidFill>
                <a:effectLst/>
                <a:uLnTx/>
                <a:uFillTx/>
                <a:latin typeface="Source Sans Pro"/>
                <a:ea typeface="Source Sans Pro" panose="020B0503030403020204" pitchFamily="34" charset="0"/>
                <a:cs typeface="Arial" panose="020B0604020202020204" pitchFamily="34" charset="0"/>
              </a:rPr>
              <a:t>EFS and pCR in patients with pathogenic variants in germline </a:t>
            </a:r>
            <a:r>
              <a:rPr kumimoji="0" lang="en-US" sz="2133" b="0" i="1" u="none" strike="noStrike" kern="1200" cap="none" spc="0" normalizeH="0" baseline="0" noProof="0" dirty="0">
                <a:ln>
                  <a:noFill/>
                </a:ln>
                <a:solidFill>
                  <a:srgbClr val="E7E6E6">
                    <a:lumMod val="50000"/>
                  </a:srgbClr>
                </a:solidFill>
                <a:effectLst/>
                <a:uLnTx/>
                <a:uFillTx/>
                <a:latin typeface="Source Sans Pro"/>
                <a:ea typeface="Source Sans Pro" panose="020B0503030403020204" pitchFamily="34" charset="0"/>
                <a:cs typeface="Arial" panose="020B0604020202020204" pitchFamily="34" charset="0"/>
              </a:rPr>
              <a:t>BRCA1, BRCA2, PALB2</a:t>
            </a:r>
          </a:p>
          <a:p>
            <a:pPr marL="457189" marR="0" lvl="0" indent="-457189" algn="l" defTabSz="609585" rtl="0" eaLnBrk="1" fontAlgn="auto" latinLnBrk="0" hangingPunct="1">
              <a:lnSpc>
                <a:spcPct val="100000"/>
              </a:lnSpc>
              <a:spcBef>
                <a:spcPts val="1200"/>
              </a:spcBef>
              <a:spcAft>
                <a:spcPts val="0"/>
              </a:spcAft>
              <a:buClr>
                <a:srgbClr val="84ACB6">
                  <a:lumMod val="75000"/>
                </a:srgbClr>
              </a:buClr>
              <a:buSzTx/>
              <a:buFont typeface="Wingdings" pitchFamily="2" charset="2"/>
              <a:buChar char="§"/>
              <a:tabLst/>
              <a:defRPr/>
            </a:pPr>
            <a:endParaRPr kumimoji="0" lang="en-US" sz="2133" b="0" i="0" u="none" strike="noStrike" kern="1200" cap="none" spc="0" normalizeH="0" baseline="0" noProof="0" dirty="0">
              <a:ln>
                <a:noFill/>
              </a:ln>
              <a:solidFill>
                <a:srgbClr val="1C232A">
                  <a:lumMod val="90000"/>
                  <a:lumOff val="10000"/>
                </a:srgbClr>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18632371-BEBB-BA54-99BB-F8E69117CEA7}"/>
              </a:ext>
            </a:extLst>
          </p:cNvPr>
          <p:cNvCxnSpPr>
            <a:cxnSpLocks/>
          </p:cNvCxnSpPr>
          <p:nvPr/>
        </p:nvCxnSpPr>
        <p:spPr>
          <a:xfrm>
            <a:off x="508000" y="2702560"/>
            <a:ext cx="499872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8E49A64-7265-B625-F406-CB3772468022}"/>
              </a:ext>
            </a:extLst>
          </p:cNvPr>
          <p:cNvCxnSpPr>
            <a:cxnSpLocks/>
          </p:cNvCxnSpPr>
          <p:nvPr/>
        </p:nvCxnSpPr>
        <p:spPr>
          <a:xfrm>
            <a:off x="508000" y="1502249"/>
            <a:ext cx="499872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99C1F67-5BE3-7177-1DE5-B527DD9EDF85}"/>
              </a:ext>
            </a:extLst>
          </p:cNvPr>
          <p:cNvCxnSpPr>
            <a:cxnSpLocks/>
          </p:cNvCxnSpPr>
          <p:nvPr/>
        </p:nvCxnSpPr>
        <p:spPr>
          <a:xfrm>
            <a:off x="6370320" y="1492089"/>
            <a:ext cx="461264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57CB40E5-1B10-95A2-DF14-E9FD2256FF05}"/>
              </a:ext>
            </a:extLst>
          </p:cNvPr>
          <p:cNvSpPr/>
          <p:nvPr/>
        </p:nvSpPr>
        <p:spPr>
          <a:xfrm>
            <a:off x="0" y="6600824"/>
            <a:ext cx="12192000" cy="2571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D82952C9-24E1-53B8-90EE-8DD91D65463F}"/>
              </a:ext>
            </a:extLst>
          </p:cNvPr>
          <p:cNvSpPr/>
          <p:nvPr/>
        </p:nvSpPr>
        <p:spPr>
          <a:xfrm>
            <a:off x="9886950" y="55312"/>
            <a:ext cx="2185988" cy="1087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7FED336D-F20D-6D5A-F992-3EF47B668054}"/>
              </a:ext>
            </a:extLst>
          </p:cNvPr>
          <p:cNvSpPr txBox="1"/>
          <p:nvPr/>
        </p:nvSpPr>
        <p:spPr>
          <a:xfrm>
            <a:off x="8986027" y="6560134"/>
            <a:ext cx="3086911"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Geyer CE et al, SABCS 2024</a:t>
            </a:r>
          </a:p>
        </p:txBody>
      </p:sp>
    </p:spTree>
    <p:extLst>
      <p:ext uri="{BB962C8B-B14F-4D97-AF65-F5344CB8AC3E}">
        <p14:creationId xmlns:p14="http://schemas.microsoft.com/office/powerpoint/2010/main" val="3483498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3C669-E7EF-FB6C-3CFB-15521EC8CEAF}"/>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C41DC409-6C56-195D-4BC0-4DDF2CC9C887}"/>
              </a:ext>
            </a:extLst>
          </p:cNvPr>
          <p:cNvGraphicFramePr>
            <a:graphicFrameLocks noGrp="1"/>
          </p:cNvGraphicFramePr>
          <p:nvPr>
            <p:extLst>
              <p:ext uri="{D42A27DB-BD31-4B8C-83A1-F6EECF244321}">
                <p14:modId xmlns:p14="http://schemas.microsoft.com/office/powerpoint/2010/main" val="515427946"/>
              </p:ext>
            </p:extLst>
          </p:nvPr>
        </p:nvGraphicFramePr>
        <p:xfrm>
          <a:off x="381001" y="1423675"/>
          <a:ext cx="11418724" cy="5176520"/>
        </p:xfrm>
        <a:graphic>
          <a:graphicData uri="http://schemas.openxmlformats.org/drawingml/2006/table">
            <a:tbl>
              <a:tblPr firstRow="1" bandRow="1">
                <a:tableStyleId>{7DF18680-E054-41AD-8BC1-D1AEF772440D}</a:tableStyleId>
              </a:tblPr>
              <a:tblGrid>
                <a:gridCol w="4526108">
                  <a:extLst>
                    <a:ext uri="{9D8B030D-6E8A-4147-A177-3AD203B41FA5}">
                      <a16:colId xmlns:a16="http://schemas.microsoft.com/office/drawing/2014/main" val="3167064053"/>
                    </a:ext>
                  </a:extLst>
                </a:gridCol>
                <a:gridCol w="2534620">
                  <a:extLst>
                    <a:ext uri="{9D8B030D-6E8A-4147-A177-3AD203B41FA5}">
                      <a16:colId xmlns:a16="http://schemas.microsoft.com/office/drawing/2014/main" val="522924657"/>
                    </a:ext>
                  </a:extLst>
                </a:gridCol>
                <a:gridCol w="2476428">
                  <a:extLst>
                    <a:ext uri="{9D8B030D-6E8A-4147-A177-3AD203B41FA5}">
                      <a16:colId xmlns:a16="http://schemas.microsoft.com/office/drawing/2014/main" val="876917270"/>
                    </a:ext>
                  </a:extLst>
                </a:gridCol>
                <a:gridCol w="1881568">
                  <a:extLst>
                    <a:ext uri="{9D8B030D-6E8A-4147-A177-3AD203B41FA5}">
                      <a16:colId xmlns:a16="http://schemas.microsoft.com/office/drawing/2014/main" val="510308635"/>
                    </a:ext>
                  </a:extLst>
                </a:gridCol>
              </a:tblGrid>
              <a:tr h="528320">
                <a:tc>
                  <a:txBody>
                    <a:bodyPr/>
                    <a:lstStyle/>
                    <a:p>
                      <a:pPr algn="l"/>
                      <a:r>
                        <a:rPr lang="en-US" sz="1300" b="1" dirty="0">
                          <a:solidFill>
                            <a:schemeClr val="tx1"/>
                          </a:solidFill>
                          <a:latin typeface="+mj-lt"/>
                        </a:rPr>
                        <a:t>Parameter</a:t>
                      </a:r>
                    </a:p>
                  </a:txBody>
                  <a:tcPr marL="121920" marR="121920" marT="60960" marB="60960" anchor="ctr"/>
                </a:tc>
                <a:tc>
                  <a:txBody>
                    <a:bodyPr/>
                    <a:lstStyle/>
                    <a:p>
                      <a:pPr algn="ctr"/>
                      <a:r>
                        <a:rPr lang="en-US" sz="1300" b="1" dirty="0">
                          <a:solidFill>
                            <a:schemeClr val="bg1"/>
                          </a:solidFill>
                          <a:latin typeface="+mj-lt"/>
                        </a:rPr>
                        <a:t>Chemo/Placebo </a:t>
                      </a:r>
                    </a:p>
                    <a:p>
                      <a:pPr algn="ctr"/>
                      <a:r>
                        <a:rPr lang="en-US" sz="1300" b="1" dirty="0">
                          <a:solidFill>
                            <a:schemeClr val="bg1"/>
                          </a:solidFill>
                          <a:latin typeface="+mj-lt"/>
                        </a:rPr>
                        <a:t>n = 777</a:t>
                      </a:r>
                    </a:p>
                  </a:txBody>
                  <a:tcPr marL="121920" marR="121920" marT="60960" marB="60960" anchor="ctr">
                    <a:solidFill>
                      <a:srgbClr val="F2562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Montserrat"/>
                          <a:ea typeface="+mn-ea"/>
                          <a:cs typeface="+mn-cs"/>
                        </a:rPr>
                        <a:t>Chemo/Atezolizumab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Montserrat"/>
                          <a:ea typeface="+mn-ea"/>
                          <a:cs typeface="+mn-cs"/>
                        </a:rPr>
                        <a:t> n = 773</a:t>
                      </a:r>
                      <a:endParaRPr kumimoji="0" lang="en-US" sz="1300" b="1" i="0" u="none" strike="noStrike" kern="1200" cap="none" spc="0" normalizeH="0" baseline="0" noProof="0" dirty="0">
                        <a:ln>
                          <a:noFill/>
                        </a:ln>
                        <a:solidFill>
                          <a:prstClr val="white"/>
                        </a:solidFill>
                        <a:effectLst/>
                        <a:uLnTx/>
                        <a:uFillTx/>
                        <a:latin typeface="Montserrat"/>
                        <a:ea typeface="Source Sans Pro" panose="020B0503030403020204" pitchFamily="34" charset="0"/>
                        <a:cs typeface="+mn-cs"/>
                      </a:endParaRPr>
                    </a:p>
                  </a:txBody>
                  <a:tcPr marL="121920" marR="121920" marT="60960" marB="60960" anchor="ctr">
                    <a:solidFill>
                      <a:srgbClr val="0A3A56"/>
                    </a:solidFill>
                  </a:tcPr>
                </a:tc>
                <a:tc>
                  <a:txBody>
                    <a:bodyPr/>
                    <a:lstStyle/>
                    <a:p>
                      <a:pPr algn="ctr"/>
                      <a:r>
                        <a:rPr lang="en-US" sz="1300" b="1" dirty="0">
                          <a:solidFill>
                            <a:schemeClr val="tx1"/>
                          </a:solidFill>
                          <a:latin typeface="+mj-lt"/>
                        </a:rPr>
                        <a:t>Total </a:t>
                      </a:r>
                    </a:p>
                    <a:p>
                      <a:pPr algn="ctr"/>
                      <a:r>
                        <a:rPr lang="en-US" sz="1300" b="1" dirty="0">
                          <a:solidFill>
                            <a:schemeClr val="tx1"/>
                          </a:solidFill>
                          <a:latin typeface="+mj-lt"/>
                        </a:rPr>
                        <a:t>N = 1550</a:t>
                      </a:r>
                    </a:p>
                  </a:txBody>
                  <a:tcPr marL="121920" marR="121920" marT="60960" marB="60960" anchor="ctr"/>
                </a:tc>
                <a:extLst>
                  <a:ext uri="{0D108BD9-81ED-4DB2-BD59-A6C34878D82A}">
                    <a16:rowId xmlns:a16="http://schemas.microsoft.com/office/drawing/2014/main" val="2627486910"/>
                  </a:ext>
                </a:extLst>
              </a:tr>
              <a:tr h="345440">
                <a:tc>
                  <a:txBody>
                    <a:bodyPr/>
                    <a:lstStyle/>
                    <a:p>
                      <a:pPr marL="228600" marR="0" lvl="0" indent="-114300" algn="l" defTabSz="457200" rtl="0" eaLnBrk="1" fontAlgn="auto" latinLnBrk="0" hangingPunct="1">
                        <a:lnSpc>
                          <a:spcPct val="100000"/>
                        </a:lnSpc>
                        <a:spcBef>
                          <a:spcPts val="0"/>
                        </a:spcBef>
                        <a:spcAft>
                          <a:spcPts val="0"/>
                        </a:spcAft>
                        <a:buClrTx/>
                        <a:buSzTx/>
                        <a:buFontTx/>
                        <a:buNone/>
                        <a:tabLst/>
                        <a:defRPr/>
                      </a:pPr>
                      <a:r>
                        <a:rPr lang="en-US" sz="1400" b="1" dirty="0">
                          <a:solidFill>
                            <a:srgbClr val="293E52"/>
                          </a:solidFill>
                          <a:latin typeface="+mj-lt"/>
                        </a:rPr>
                        <a:t>Group</a:t>
                      </a:r>
                    </a:p>
                  </a:txBody>
                  <a:tcPr marL="121920" marR="121920" marT="60960" marB="6096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F78E6D"/>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55ACC7"/>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tc>
                <a:extLst>
                  <a:ext uri="{0D108BD9-81ED-4DB2-BD59-A6C34878D82A}">
                    <a16:rowId xmlns:a16="http://schemas.microsoft.com/office/drawing/2014/main" val="1823984395"/>
                  </a:ext>
                </a:extLst>
              </a:tr>
              <a:tr h="568960">
                <a:tc>
                  <a:txBody>
                    <a:bodyPr/>
                    <a:lstStyle/>
                    <a:p>
                      <a:pPr marL="228600" indent="-114300"/>
                      <a:r>
                        <a:rPr lang="en-US" sz="1500" b="1" dirty="0">
                          <a:solidFill>
                            <a:srgbClr val="293E52"/>
                          </a:solidFill>
                        </a:rPr>
                        <a:t>GBG</a:t>
                      </a:r>
                    </a:p>
                    <a:p>
                      <a:pPr marL="228600" indent="-114300"/>
                      <a:r>
                        <a:rPr lang="en-US" sz="1500" b="1" dirty="0">
                          <a:solidFill>
                            <a:srgbClr val="293E52"/>
                          </a:solidFill>
                        </a:rPr>
                        <a:t>NSABP</a:t>
                      </a:r>
                      <a:endParaRPr lang="en-US" sz="15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tc>
                <a:tc>
                  <a:txBody>
                    <a:bodyPr/>
                    <a:lstStyle/>
                    <a:p>
                      <a:pPr algn="ctr"/>
                      <a:r>
                        <a:rPr lang="en-US" sz="1500" b="1" dirty="0">
                          <a:solidFill>
                            <a:srgbClr val="293E52"/>
                          </a:solidFill>
                        </a:rPr>
                        <a:t>490 (63.1%)</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b="1" dirty="0">
                          <a:solidFill>
                            <a:srgbClr val="293E52"/>
                          </a:solidFill>
                        </a:rPr>
                        <a:t>287 (36.9%)</a:t>
                      </a:r>
                      <a:endParaRPr lang="en-US" sz="15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FBC4B3"/>
                    </a:solidFill>
                  </a:tcPr>
                </a:tc>
                <a:tc>
                  <a:txBody>
                    <a:bodyPr/>
                    <a:lstStyle/>
                    <a:p>
                      <a:pPr algn="ctr"/>
                      <a:r>
                        <a:rPr lang="en-US" sz="1500" b="1" dirty="0">
                          <a:solidFill>
                            <a:srgbClr val="293E52"/>
                          </a:solidFill>
                        </a:rPr>
                        <a:t>488 (63.1%)</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b="1" dirty="0">
                          <a:solidFill>
                            <a:srgbClr val="293E52"/>
                          </a:solidFill>
                        </a:rPr>
                        <a:t>285 (36.9%)</a:t>
                      </a:r>
                      <a:endParaRPr lang="en-US" sz="15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C7E7F9"/>
                    </a:solidFill>
                  </a:tcPr>
                </a:tc>
                <a:tc>
                  <a:txBody>
                    <a:bodyPr/>
                    <a:lstStyle/>
                    <a:p>
                      <a:pPr algn="ctr"/>
                      <a:r>
                        <a:rPr lang="en-US" sz="1500" b="1" dirty="0">
                          <a:solidFill>
                            <a:srgbClr val="293E52"/>
                          </a:solidFill>
                        </a:rPr>
                        <a:t>978 (63.1%)</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b="1" dirty="0">
                          <a:solidFill>
                            <a:srgbClr val="293E52"/>
                          </a:solidFill>
                        </a:rPr>
                        <a:t>572 (36.9%)</a:t>
                      </a:r>
                      <a:endParaRPr lang="en-US" sz="15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tc>
                <a:extLst>
                  <a:ext uri="{0D108BD9-81ED-4DB2-BD59-A6C34878D82A}">
                    <a16:rowId xmlns:a16="http://schemas.microsoft.com/office/drawing/2014/main" val="4214955906"/>
                  </a:ext>
                </a:extLst>
              </a:tr>
              <a:tr h="345440">
                <a:tc>
                  <a:txBody>
                    <a:bodyPr/>
                    <a:lstStyle/>
                    <a:p>
                      <a:pPr marL="11430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rgbClr val="293E52"/>
                          </a:solidFill>
                          <a:latin typeface="+mj-lt"/>
                        </a:rPr>
                        <a:t>Nodal Status</a:t>
                      </a:r>
                    </a:p>
                  </a:txBody>
                  <a:tcPr marL="121920" marR="121920" marT="60960" marB="6096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F78E6D"/>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55ACC7"/>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tc>
                <a:extLst>
                  <a:ext uri="{0D108BD9-81ED-4DB2-BD59-A6C34878D82A}">
                    <a16:rowId xmlns:a16="http://schemas.microsoft.com/office/drawing/2014/main" val="1151465488"/>
                  </a:ext>
                </a:extLst>
              </a:tr>
              <a:tr h="568960">
                <a:tc>
                  <a:txBody>
                    <a:bodyPr/>
                    <a:lstStyle/>
                    <a:p>
                      <a:pPr marL="114300" indent="0"/>
                      <a:r>
                        <a:rPr lang="en-US" sz="1500" b="1" dirty="0">
                          <a:solidFill>
                            <a:srgbClr val="293E52"/>
                          </a:solidFill>
                        </a:rPr>
                        <a:t>Negative</a:t>
                      </a:r>
                    </a:p>
                    <a:p>
                      <a:pPr marL="114300" indent="0"/>
                      <a:r>
                        <a:rPr lang="en-US" sz="1500" b="1" dirty="0">
                          <a:solidFill>
                            <a:srgbClr val="293E52"/>
                          </a:solidFill>
                        </a:rPr>
                        <a:t>Positive</a:t>
                      </a:r>
                      <a:endParaRPr lang="en-US" sz="15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tc>
                <a:tc>
                  <a:txBody>
                    <a:bodyPr/>
                    <a:lstStyle/>
                    <a:p>
                      <a:pPr algn="ctr"/>
                      <a:r>
                        <a:rPr lang="en-US" sz="1500" b="1" dirty="0">
                          <a:solidFill>
                            <a:srgbClr val="293E52"/>
                          </a:solidFill>
                        </a:rPr>
                        <a:t>459 (59.1%)</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b="1" dirty="0">
                          <a:solidFill>
                            <a:srgbClr val="293E52"/>
                          </a:solidFill>
                        </a:rPr>
                        <a:t>318 (40.9%)</a:t>
                      </a:r>
                      <a:endParaRPr lang="en-US" sz="15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FBC4B3"/>
                    </a:solidFill>
                  </a:tcPr>
                </a:tc>
                <a:tc>
                  <a:txBody>
                    <a:bodyPr/>
                    <a:lstStyle/>
                    <a:p>
                      <a:pPr algn="ctr"/>
                      <a:r>
                        <a:rPr lang="en-US" sz="1500" b="1" dirty="0">
                          <a:solidFill>
                            <a:srgbClr val="293E52"/>
                          </a:solidFill>
                        </a:rPr>
                        <a:t>452 (58.5%)</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b="1" dirty="0">
                          <a:solidFill>
                            <a:srgbClr val="293E52"/>
                          </a:solidFill>
                        </a:rPr>
                        <a:t>321 (41.5%)</a:t>
                      </a:r>
                      <a:endParaRPr lang="en-US" sz="15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C7E7F9"/>
                    </a:solidFill>
                  </a:tcPr>
                </a:tc>
                <a:tc>
                  <a:txBody>
                    <a:bodyPr/>
                    <a:lstStyle/>
                    <a:p>
                      <a:pPr algn="ctr"/>
                      <a:r>
                        <a:rPr lang="en-US" sz="1500" b="1" dirty="0">
                          <a:solidFill>
                            <a:srgbClr val="293E52"/>
                          </a:solidFill>
                        </a:rPr>
                        <a:t>911 (58.8%)</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b="1" dirty="0">
                          <a:solidFill>
                            <a:srgbClr val="293E52"/>
                          </a:solidFill>
                        </a:rPr>
                        <a:t>639 (41.2%)</a:t>
                      </a:r>
                      <a:endParaRPr lang="en-US" sz="15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tc>
                <a:extLst>
                  <a:ext uri="{0D108BD9-81ED-4DB2-BD59-A6C34878D82A}">
                    <a16:rowId xmlns:a16="http://schemas.microsoft.com/office/drawing/2014/main" val="2435812761"/>
                  </a:ext>
                </a:extLst>
              </a:tr>
              <a:tr h="345440">
                <a:tc>
                  <a:txBody>
                    <a:bodyPr/>
                    <a:lstStyle/>
                    <a:p>
                      <a:pPr marL="11430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rgbClr val="293E52"/>
                          </a:solidFill>
                          <a:latin typeface="+mj-lt"/>
                        </a:rPr>
                        <a:t>Clinical Size of the Primary Tumor</a:t>
                      </a:r>
                    </a:p>
                  </a:txBody>
                  <a:tcPr marL="121920" marR="121920" marT="60960" marB="6096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F78E6D"/>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55ACC7"/>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tc>
                <a:extLst>
                  <a:ext uri="{0D108BD9-81ED-4DB2-BD59-A6C34878D82A}">
                    <a16:rowId xmlns:a16="http://schemas.microsoft.com/office/drawing/2014/main" val="3005059140"/>
                  </a:ext>
                </a:extLst>
              </a:tr>
              <a:tr h="568960">
                <a:tc>
                  <a:txBody>
                    <a:bodyPr/>
                    <a:lstStyle/>
                    <a:p>
                      <a:pPr marL="114300" indent="0"/>
                      <a:r>
                        <a:rPr lang="en-US" sz="1500" b="1" dirty="0">
                          <a:solidFill>
                            <a:srgbClr val="293E52"/>
                          </a:solidFill>
                        </a:rPr>
                        <a:t>1.1–3.0 cm</a:t>
                      </a:r>
                    </a:p>
                    <a:p>
                      <a:pPr marL="114300" indent="0"/>
                      <a:r>
                        <a:rPr lang="en-US" sz="1500" b="1" dirty="0">
                          <a:solidFill>
                            <a:srgbClr val="293E52"/>
                          </a:solidFill>
                        </a:rPr>
                        <a:t> &gt;3 cm</a:t>
                      </a:r>
                      <a:endParaRPr lang="en-US" sz="15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tc>
                <a:tc>
                  <a:txBody>
                    <a:bodyPr/>
                    <a:lstStyle/>
                    <a:p>
                      <a:pPr algn="ctr"/>
                      <a:r>
                        <a:rPr lang="en-US" sz="1500" b="1" dirty="0">
                          <a:solidFill>
                            <a:srgbClr val="293E52"/>
                          </a:solidFill>
                        </a:rPr>
                        <a:t>457 (58.8%)</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b="1" dirty="0">
                          <a:solidFill>
                            <a:srgbClr val="293E52"/>
                          </a:solidFill>
                        </a:rPr>
                        <a:t>320 (41.2%)</a:t>
                      </a:r>
                      <a:endParaRPr lang="en-US" sz="15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FBC4B3"/>
                    </a:solidFill>
                  </a:tcPr>
                </a:tc>
                <a:tc>
                  <a:txBody>
                    <a:bodyPr/>
                    <a:lstStyle/>
                    <a:p>
                      <a:pPr algn="ctr"/>
                      <a:r>
                        <a:rPr lang="en-US" sz="1500" b="1" dirty="0">
                          <a:solidFill>
                            <a:srgbClr val="293E52"/>
                          </a:solidFill>
                        </a:rPr>
                        <a:t>453 (58.6%)</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b="1" dirty="0">
                          <a:solidFill>
                            <a:srgbClr val="293E52"/>
                          </a:solidFill>
                        </a:rPr>
                        <a:t>320 (41.4%)</a:t>
                      </a:r>
                      <a:endParaRPr lang="en-US" sz="15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C7E7F9"/>
                    </a:solidFill>
                  </a:tcPr>
                </a:tc>
                <a:tc>
                  <a:txBody>
                    <a:bodyPr/>
                    <a:lstStyle/>
                    <a:p>
                      <a:pPr algn="ctr"/>
                      <a:r>
                        <a:rPr lang="en-US" sz="1500" b="1" dirty="0">
                          <a:solidFill>
                            <a:srgbClr val="293E52"/>
                          </a:solidFill>
                        </a:rPr>
                        <a:t>910 (58.7%)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b="1" dirty="0">
                          <a:solidFill>
                            <a:srgbClr val="293E52"/>
                          </a:solidFill>
                        </a:rPr>
                        <a:t>640 (41.3%)</a:t>
                      </a:r>
                      <a:endParaRPr lang="en-US" sz="15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tc>
                <a:extLst>
                  <a:ext uri="{0D108BD9-81ED-4DB2-BD59-A6C34878D82A}">
                    <a16:rowId xmlns:a16="http://schemas.microsoft.com/office/drawing/2014/main" val="1256694813"/>
                  </a:ext>
                </a:extLst>
              </a:tr>
              <a:tr h="345440">
                <a:tc>
                  <a:txBody>
                    <a:bodyPr/>
                    <a:lstStyle/>
                    <a:p>
                      <a:pPr marL="11430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rgbClr val="293E52"/>
                          </a:solidFill>
                          <a:latin typeface="+mj-lt"/>
                        </a:rPr>
                        <a:t>PDL1 Status</a:t>
                      </a:r>
                    </a:p>
                  </a:txBody>
                  <a:tcPr marL="121920" marR="121920" marT="60960" marB="6096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F78E6D"/>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55ACC7"/>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tc>
                <a:extLst>
                  <a:ext uri="{0D108BD9-81ED-4DB2-BD59-A6C34878D82A}">
                    <a16:rowId xmlns:a16="http://schemas.microsoft.com/office/drawing/2014/main" val="104208152"/>
                  </a:ext>
                </a:extLst>
              </a:tr>
              <a:tr h="568960">
                <a:tc>
                  <a:txBody>
                    <a:bodyPr/>
                    <a:lstStyle/>
                    <a:p>
                      <a:pPr marL="114300" indent="0"/>
                      <a:r>
                        <a:rPr lang="en-US" sz="1500" b="1" dirty="0">
                          <a:solidFill>
                            <a:srgbClr val="293E52"/>
                          </a:solidFill>
                        </a:rPr>
                        <a:t>Negative/Indeterminate/Not Available</a:t>
                      </a:r>
                    </a:p>
                    <a:p>
                      <a:pPr marL="114300" indent="0"/>
                      <a:r>
                        <a:rPr lang="en-US" sz="1500" b="1" dirty="0">
                          <a:solidFill>
                            <a:srgbClr val="293E52"/>
                          </a:solidFill>
                        </a:rPr>
                        <a:t>Positive</a:t>
                      </a:r>
                      <a:endParaRPr lang="en-US" sz="15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tc>
                <a:tc>
                  <a:txBody>
                    <a:bodyPr/>
                    <a:lstStyle/>
                    <a:p>
                      <a:pPr algn="ctr"/>
                      <a:r>
                        <a:rPr lang="en-US" sz="1500" b="1" dirty="0">
                          <a:solidFill>
                            <a:srgbClr val="293E52"/>
                          </a:solidFill>
                        </a:rPr>
                        <a:t>496 (63.8%)</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b="1" dirty="0">
                          <a:solidFill>
                            <a:srgbClr val="293E52"/>
                          </a:solidFill>
                        </a:rPr>
                        <a:t>281 (36.2%)</a:t>
                      </a:r>
                      <a:endParaRPr lang="en-US" sz="15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FBC4B3"/>
                    </a:solidFill>
                  </a:tcPr>
                </a:tc>
                <a:tc>
                  <a:txBody>
                    <a:bodyPr/>
                    <a:lstStyle/>
                    <a:p>
                      <a:pPr algn="ctr"/>
                      <a:r>
                        <a:rPr lang="en-US" sz="1500" b="1" dirty="0">
                          <a:solidFill>
                            <a:srgbClr val="293E52"/>
                          </a:solidFill>
                        </a:rPr>
                        <a:t>493 (63.8%)</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b="1" dirty="0">
                          <a:solidFill>
                            <a:srgbClr val="293E52"/>
                          </a:solidFill>
                        </a:rPr>
                        <a:t>280 (36.2%)</a:t>
                      </a:r>
                      <a:endParaRPr lang="en-US" sz="15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C7E7F9"/>
                    </a:solidFill>
                  </a:tcPr>
                </a:tc>
                <a:tc>
                  <a:txBody>
                    <a:bodyPr/>
                    <a:lstStyle/>
                    <a:p>
                      <a:pPr algn="ctr"/>
                      <a:r>
                        <a:rPr lang="en-US" sz="1500" b="1" dirty="0">
                          <a:solidFill>
                            <a:srgbClr val="293E52"/>
                          </a:solidFill>
                        </a:rPr>
                        <a:t>989 (63.8%)</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b="1" dirty="0">
                          <a:solidFill>
                            <a:srgbClr val="293E52"/>
                          </a:solidFill>
                        </a:rPr>
                        <a:t>561 (36.2%)</a:t>
                      </a:r>
                      <a:endParaRPr lang="en-US" sz="15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tc>
                <a:extLst>
                  <a:ext uri="{0D108BD9-81ED-4DB2-BD59-A6C34878D82A}">
                    <a16:rowId xmlns:a16="http://schemas.microsoft.com/office/drawing/2014/main" val="31881811"/>
                  </a:ext>
                </a:extLst>
              </a:tr>
              <a:tr h="345440">
                <a:tc>
                  <a:txBody>
                    <a:bodyPr/>
                    <a:lstStyle/>
                    <a:p>
                      <a:pPr marL="11430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rgbClr val="293E52"/>
                          </a:solidFill>
                          <a:latin typeface="+mj-lt"/>
                        </a:rPr>
                        <a:t>AC/EC Schedule</a:t>
                      </a:r>
                    </a:p>
                  </a:txBody>
                  <a:tcPr marL="121920" marR="121920" marT="60960" marB="6096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F78E6D"/>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55ACC7"/>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tc>
                <a:extLst>
                  <a:ext uri="{0D108BD9-81ED-4DB2-BD59-A6C34878D82A}">
                    <a16:rowId xmlns:a16="http://schemas.microsoft.com/office/drawing/2014/main" val="3788366463"/>
                  </a:ext>
                </a:extLst>
              </a:tr>
              <a:tr h="568960">
                <a:tc>
                  <a:txBody>
                    <a:bodyPr/>
                    <a:lstStyle/>
                    <a:p>
                      <a:pPr marL="114300" indent="0"/>
                      <a:r>
                        <a:rPr lang="en-US" sz="1500" b="1" dirty="0">
                          <a:solidFill>
                            <a:srgbClr val="293E52"/>
                          </a:solidFill>
                        </a:rPr>
                        <a:t>Every 2 weeks (q2w)</a:t>
                      </a:r>
                    </a:p>
                    <a:p>
                      <a:pPr marL="114300" indent="0"/>
                      <a:r>
                        <a:rPr lang="en-US" sz="1500" b="1" dirty="0">
                          <a:solidFill>
                            <a:srgbClr val="293E52"/>
                          </a:solidFill>
                        </a:rPr>
                        <a:t>Every 3 weeks (q3w)</a:t>
                      </a:r>
                      <a:endParaRPr lang="en-US" sz="15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tc>
                <a:tc>
                  <a:txBody>
                    <a:bodyPr/>
                    <a:lstStyle/>
                    <a:p>
                      <a:pPr algn="ctr"/>
                      <a:r>
                        <a:rPr lang="en-US" sz="1500" b="1" dirty="0">
                          <a:solidFill>
                            <a:srgbClr val="293E52"/>
                          </a:solidFill>
                        </a:rPr>
                        <a:t>495 (63.7%)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b="1" dirty="0">
                          <a:solidFill>
                            <a:srgbClr val="293E52"/>
                          </a:solidFill>
                        </a:rPr>
                        <a:t>282 (36.3%)</a:t>
                      </a:r>
                      <a:endParaRPr lang="en-US" sz="15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FBC4B3"/>
                    </a:solidFill>
                  </a:tcPr>
                </a:tc>
                <a:tc>
                  <a:txBody>
                    <a:bodyPr/>
                    <a:lstStyle/>
                    <a:p>
                      <a:pPr algn="ctr"/>
                      <a:r>
                        <a:rPr lang="en-US" sz="1500" b="1" dirty="0">
                          <a:solidFill>
                            <a:srgbClr val="293E52"/>
                          </a:solidFill>
                        </a:rPr>
                        <a:t>489 (63.3%)</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b="1" dirty="0">
                          <a:solidFill>
                            <a:srgbClr val="293E52"/>
                          </a:solidFill>
                        </a:rPr>
                        <a:t>284 (36.7%)</a:t>
                      </a:r>
                      <a:endParaRPr lang="en-US" sz="15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C7E7F9"/>
                    </a:solidFill>
                  </a:tcPr>
                </a:tc>
                <a:tc>
                  <a:txBody>
                    <a:bodyPr/>
                    <a:lstStyle/>
                    <a:p>
                      <a:pPr algn="ctr"/>
                      <a:r>
                        <a:rPr lang="en-US" sz="1500" b="1" dirty="0">
                          <a:solidFill>
                            <a:srgbClr val="293E52"/>
                          </a:solidFill>
                        </a:rPr>
                        <a:t>984 (63.5%)</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b="1" dirty="0">
                          <a:solidFill>
                            <a:srgbClr val="293E52"/>
                          </a:solidFill>
                        </a:rPr>
                        <a:t>566 (36.5%)</a:t>
                      </a:r>
                      <a:endParaRPr lang="en-US" sz="15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tc>
                <a:extLst>
                  <a:ext uri="{0D108BD9-81ED-4DB2-BD59-A6C34878D82A}">
                    <a16:rowId xmlns:a16="http://schemas.microsoft.com/office/drawing/2014/main" val="2556652951"/>
                  </a:ext>
                </a:extLst>
              </a:tr>
            </a:tbl>
          </a:graphicData>
        </a:graphic>
      </p:graphicFrame>
      <p:sp>
        <p:nvSpPr>
          <p:cNvPr id="2" name="Rectangle 1">
            <a:extLst>
              <a:ext uri="{FF2B5EF4-FFF2-40B4-BE49-F238E27FC236}">
                <a16:creationId xmlns:a16="http://schemas.microsoft.com/office/drawing/2014/main" id="{41C00731-17B8-FA8C-8C3F-9E7B0E96A272}"/>
              </a:ext>
            </a:extLst>
          </p:cNvPr>
          <p:cNvSpPr/>
          <p:nvPr/>
        </p:nvSpPr>
        <p:spPr>
          <a:xfrm>
            <a:off x="0" y="6600824"/>
            <a:ext cx="12192000" cy="2571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27DEF197-58F4-8036-9154-F43EF663FBF8}"/>
              </a:ext>
            </a:extLst>
          </p:cNvPr>
          <p:cNvSpPr/>
          <p:nvPr/>
        </p:nvSpPr>
        <p:spPr>
          <a:xfrm>
            <a:off x="9886950" y="55312"/>
            <a:ext cx="2185988" cy="1087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E213CBF3-F06D-FEB1-94D5-0B7764E4751E}"/>
              </a:ext>
            </a:extLst>
          </p:cNvPr>
          <p:cNvSpPr>
            <a:spLocks noGrp="1"/>
          </p:cNvSpPr>
          <p:nvPr>
            <p:ph type="title"/>
          </p:nvPr>
        </p:nvSpPr>
        <p:spPr>
          <a:xfrm>
            <a:off x="392276" y="55312"/>
            <a:ext cx="10589691" cy="949648"/>
          </a:xfrm>
        </p:spPr>
        <p:txBody>
          <a:bodyPr/>
          <a:lstStyle/>
          <a:p>
            <a:r>
              <a:rPr lang="en-US" b="1" dirty="0">
                <a:latin typeface="Montserrat" panose="00000500000000000000" pitchFamily="2" charset="0"/>
              </a:rPr>
              <a:t>Characteristics by Stratification Factors </a:t>
            </a:r>
          </a:p>
        </p:txBody>
      </p:sp>
      <p:sp>
        <p:nvSpPr>
          <p:cNvPr id="5" name="TextBox 4">
            <a:extLst>
              <a:ext uri="{FF2B5EF4-FFF2-40B4-BE49-F238E27FC236}">
                <a16:creationId xmlns:a16="http://schemas.microsoft.com/office/drawing/2014/main" id="{19D1A633-20D1-B467-331B-DDD023329714}"/>
              </a:ext>
            </a:extLst>
          </p:cNvPr>
          <p:cNvSpPr txBox="1"/>
          <p:nvPr/>
        </p:nvSpPr>
        <p:spPr>
          <a:xfrm>
            <a:off x="8986027" y="6560134"/>
            <a:ext cx="3086911"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Geyer CE et al, SABCS 2024</a:t>
            </a:r>
          </a:p>
        </p:txBody>
      </p:sp>
    </p:spTree>
    <p:extLst>
      <p:ext uri="{BB962C8B-B14F-4D97-AF65-F5344CB8AC3E}">
        <p14:creationId xmlns:p14="http://schemas.microsoft.com/office/powerpoint/2010/main" val="368299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D3B14-8503-48CA-8DAB-E93D3336E9D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4E56D5-0040-7C59-3B47-1E2F97FB1090}"/>
              </a:ext>
            </a:extLst>
          </p:cNvPr>
          <p:cNvSpPr>
            <a:spLocks noGrp="1"/>
          </p:cNvSpPr>
          <p:nvPr>
            <p:ph type="title"/>
          </p:nvPr>
        </p:nvSpPr>
        <p:spPr>
          <a:xfrm>
            <a:off x="507999" y="55312"/>
            <a:ext cx="9333472" cy="949648"/>
          </a:xfrm>
        </p:spPr>
        <p:txBody>
          <a:bodyPr/>
          <a:lstStyle/>
          <a:p>
            <a:r>
              <a:rPr lang="en-US" b="1" dirty="0"/>
              <a:t>Patient and Tumor Characteristics </a:t>
            </a:r>
          </a:p>
        </p:txBody>
      </p:sp>
      <p:graphicFrame>
        <p:nvGraphicFramePr>
          <p:cNvPr id="5" name="Table 4">
            <a:extLst>
              <a:ext uri="{FF2B5EF4-FFF2-40B4-BE49-F238E27FC236}">
                <a16:creationId xmlns:a16="http://schemas.microsoft.com/office/drawing/2014/main" id="{DBC1A0A4-265E-9135-7DDF-70C697983616}"/>
              </a:ext>
            </a:extLst>
          </p:cNvPr>
          <p:cNvGraphicFramePr>
            <a:graphicFrameLocks noGrp="1"/>
          </p:cNvGraphicFramePr>
          <p:nvPr>
            <p:extLst>
              <p:ext uri="{D42A27DB-BD31-4B8C-83A1-F6EECF244321}">
                <p14:modId xmlns:p14="http://schemas.microsoft.com/office/powerpoint/2010/main" val="1468384052"/>
              </p:ext>
            </p:extLst>
          </p:nvPr>
        </p:nvGraphicFramePr>
        <p:xfrm>
          <a:off x="814388" y="1304386"/>
          <a:ext cx="10957935" cy="5281975"/>
        </p:xfrm>
        <a:graphic>
          <a:graphicData uri="http://schemas.openxmlformats.org/drawingml/2006/table">
            <a:tbl>
              <a:tblPr firstRow="1" bandRow="1">
                <a:tableStyleId>{7DF18680-E054-41AD-8BC1-D1AEF772440D}</a:tableStyleId>
              </a:tblPr>
              <a:tblGrid>
                <a:gridCol w="5026097">
                  <a:extLst>
                    <a:ext uri="{9D8B030D-6E8A-4147-A177-3AD203B41FA5}">
                      <a16:colId xmlns:a16="http://schemas.microsoft.com/office/drawing/2014/main" val="3167064053"/>
                    </a:ext>
                  </a:extLst>
                </a:gridCol>
                <a:gridCol w="1920120">
                  <a:extLst>
                    <a:ext uri="{9D8B030D-6E8A-4147-A177-3AD203B41FA5}">
                      <a16:colId xmlns:a16="http://schemas.microsoft.com/office/drawing/2014/main" val="522924657"/>
                    </a:ext>
                  </a:extLst>
                </a:gridCol>
                <a:gridCol w="2137992">
                  <a:extLst>
                    <a:ext uri="{9D8B030D-6E8A-4147-A177-3AD203B41FA5}">
                      <a16:colId xmlns:a16="http://schemas.microsoft.com/office/drawing/2014/main" val="876917270"/>
                    </a:ext>
                  </a:extLst>
                </a:gridCol>
                <a:gridCol w="1873726">
                  <a:extLst>
                    <a:ext uri="{9D8B030D-6E8A-4147-A177-3AD203B41FA5}">
                      <a16:colId xmlns:a16="http://schemas.microsoft.com/office/drawing/2014/main" val="510308635"/>
                    </a:ext>
                  </a:extLst>
                </a:gridCol>
              </a:tblGrid>
              <a:tr h="500187">
                <a:tc>
                  <a:txBody>
                    <a:bodyPr/>
                    <a:lstStyle/>
                    <a:p>
                      <a:pPr algn="l"/>
                      <a:r>
                        <a:rPr lang="en-US" sz="1300" b="1" dirty="0">
                          <a:solidFill>
                            <a:schemeClr val="tx1"/>
                          </a:solidFill>
                          <a:latin typeface="+mj-lt"/>
                        </a:rPr>
                        <a:t>Parameter</a:t>
                      </a:r>
                      <a:endParaRPr lang="en-US" sz="1300" b="1" dirty="0">
                        <a:solidFill>
                          <a:schemeClr val="tx1"/>
                        </a:solidFill>
                        <a:latin typeface="+mj-lt"/>
                        <a:ea typeface="Source Sans Pro" panose="020B0503030403020204" pitchFamily="34" charset="0"/>
                      </a:endParaRPr>
                    </a:p>
                  </a:txBody>
                  <a:tcPr marL="121920" marR="121920" marT="60960" marB="60960" anchor="ctr"/>
                </a:tc>
                <a:tc>
                  <a:txBody>
                    <a:bodyPr/>
                    <a:lstStyle/>
                    <a:p>
                      <a:pPr algn="ctr"/>
                      <a:r>
                        <a:rPr lang="en-US" sz="1300" b="1" dirty="0">
                          <a:solidFill>
                            <a:schemeClr val="bg1"/>
                          </a:solidFill>
                          <a:latin typeface="+mj-lt"/>
                        </a:rPr>
                        <a:t>Chemo/Placebo</a:t>
                      </a:r>
                    </a:p>
                    <a:p>
                      <a:pPr algn="ctr"/>
                      <a:r>
                        <a:rPr lang="en-US" sz="1300" b="1" dirty="0">
                          <a:solidFill>
                            <a:schemeClr val="bg1"/>
                          </a:solidFill>
                          <a:latin typeface="+mj-lt"/>
                        </a:rPr>
                        <a:t> n = 777</a:t>
                      </a:r>
                      <a:endParaRPr lang="en-US" sz="1300" b="1" dirty="0">
                        <a:solidFill>
                          <a:schemeClr val="bg1"/>
                        </a:solidFill>
                        <a:latin typeface="+mj-lt"/>
                        <a:ea typeface="Source Sans Pro" panose="020B0503030403020204" pitchFamily="34" charset="0"/>
                      </a:endParaRPr>
                    </a:p>
                  </a:txBody>
                  <a:tcPr marL="121920" marR="121920" marT="60960" marB="60960" anchor="ctr">
                    <a:solidFill>
                      <a:srgbClr val="F25622"/>
                    </a:solidFill>
                  </a:tcPr>
                </a:tc>
                <a:tc>
                  <a:txBody>
                    <a:bodyPr/>
                    <a:lstStyle/>
                    <a:p>
                      <a:pPr algn="ctr"/>
                      <a:r>
                        <a:rPr lang="en-US" sz="1300" b="1" dirty="0">
                          <a:solidFill>
                            <a:schemeClr val="bg1"/>
                          </a:solidFill>
                          <a:latin typeface="+mj-lt"/>
                        </a:rPr>
                        <a:t>Chemo/</a:t>
                      </a:r>
                      <a:r>
                        <a:rPr lang="en-US" sz="1300" b="1" kern="1200" dirty="0">
                          <a:solidFill>
                            <a:schemeClr val="bg1"/>
                          </a:solidFill>
                          <a:latin typeface="+mj-lt"/>
                          <a:ea typeface="+mn-ea"/>
                          <a:cs typeface="+mn-cs"/>
                        </a:rPr>
                        <a:t>Atezolizumab</a:t>
                      </a:r>
                      <a:endParaRPr lang="en-US" sz="1300" b="1" dirty="0">
                        <a:solidFill>
                          <a:schemeClr val="bg1"/>
                        </a:solidFill>
                        <a:latin typeface="+mj-lt"/>
                      </a:endParaRPr>
                    </a:p>
                    <a:p>
                      <a:pPr algn="ctr"/>
                      <a:r>
                        <a:rPr lang="en-US" sz="1300" b="1" dirty="0">
                          <a:solidFill>
                            <a:schemeClr val="bg1"/>
                          </a:solidFill>
                          <a:latin typeface="+mj-lt"/>
                        </a:rPr>
                        <a:t> n = 773</a:t>
                      </a:r>
                      <a:endParaRPr lang="en-US" sz="1300" b="1" dirty="0">
                        <a:solidFill>
                          <a:schemeClr val="bg1"/>
                        </a:solidFill>
                        <a:latin typeface="+mj-lt"/>
                        <a:ea typeface="Source Sans Pro" panose="020B0503030403020204" pitchFamily="34" charset="0"/>
                      </a:endParaRPr>
                    </a:p>
                  </a:txBody>
                  <a:tcPr marL="121920" marR="121920" marT="60960" marB="60960" anchor="ctr">
                    <a:solidFill>
                      <a:srgbClr val="0A3A56"/>
                    </a:solidFill>
                  </a:tcPr>
                </a:tc>
                <a:tc>
                  <a:txBody>
                    <a:bodyPr/>
                    <a:lstStyle/>
                    <a:p>
                      <a:pPr algn="ctr"/>
                      <a:r>
                        <a:rPr lang="en-US" sz="1300" b="1" dirty="0">
                          <a:solidFill>
                            <a:schemeClr val="tx1"/>
                          </a:solidFill>
                          <a:latin typeface="+mj-lt"/>
                        </a:rPr>
                        <a:t>Total </a:t>
                      </a:r>
                    </a:p>
                    <a:p>
                      <a:pPr algn="ctr"/>
                      <a:r>
                        <a:rPr lang="en-US" sz="1300" b="1" dirty="0">
                          <a:solidFill>
                            <a:schemeClr val="tx1"/>
                          </a:solidFill>
                          <a:latin typeface="+mj-lt"/>
                        </a:rPr>
                        <a:t>N = 1550</a:t>
                      </a:r>
                      <a:endParaRPr lang="en-US" sz="1300" b="1" dirty="0">
                        <a:solidFill>
                          <a:schemeClr val="tx1"/>
                        </a:solidFill>
                        <a:latin typeface="+mj-lt"/>
                        <a:ea typeface="Source Sans Pro" panose="020B0503030403020204" pitchFamily="34" charset="0"/>
                      </a:endParaRPr>
                    </a:p>
                  </a:txBody>
                  <a:tcPr marL="121920" marR="121920" marT="60960" marB="60960" anchor="ctr"/>
                </a:tc>
                <a:extLst>
                  <a:ext uri="{0D108BD9-81ED-4DB2-BD59-A6C34878D82A}">
                    <a16:rowId xmlns:a16="http://schemas.microsoft.com/office/drawing/2014/main" val="2627486910"/>
                  </a:ext>
                </a:extLst>
              </a:tr>
              <a:tr h="308939">
                <a:tc>
                  <a:txBody>
                    <a:bodyPr/>
                    <a:lstStyle/>
                    <a:p>
                      <a:r>
                        <a:rPr lang="en-US" sz="1300" b="1" dirty="0">
                          <a:solidFill>
                            <a:srgbClr val="293E52"/>
                          </a:solidFill>
                          <a:latin typeface="+mj-lt"/>
                        </a:rPr>
                        <a:t>Histological Tumor Type</a:t>
                      </a:r>
                      <a:endParaRPr lang="en-US" sz="1300" b="1" dirty="0">
                        <a:solidFill>
                          <a:srgbClr val="293E52"/>
                        </a:solidFill>
                        <a:latin typeface="+mj-lt"/>
                        <a:ea typeface="Source Sans Pro" panose="020B0503030403020204" pitchFamily="34" charset="0"/>
                      </a:endParaRPr>
                    </a:p>
                  </a:txBody>
                  <a:tcPr marL="121920" marR="121920" marT="60960" marB="6096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300"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F78E6D"/>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300"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55ACC7"/>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300"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tc>
                <a:extLst>
                  <a:ext uri="{0D108BD9-81ED-4DB2-BD59-A6C34878D82A}">
                    <a16:rowId xmlns:a16="http://schemas.microsoft.com/office/drawing/2014/main" val="4214955906"/>
                  </a:ext>
                </a:extLst>
              </a:tr>
              <a:tr h="882683">
                <a:tc>
                  <a:txBody>
                    <a:bodyPr/>
                    <a:lstStyle/>
                    <a:p>
                      <a:pPr marL="285750" indent="-114300"/>
                      <a:r>
                        <a:rPr lang="en-US" sz="1300" b="1" dirty="0">
                          <a:solidFill>
                            <a:srgbClr val="293E52"/>
                          </a:solidFill>
                        </a:rPr>
                        <a:t>Invasive Ductal/Invasive Carcinoma of No Special Type (NST)</a:t>
                      </a:r>
                    </a:p>
                    <a:p>
                      <a:pPr marL="285750" marR="0" lvl="0" indent="-114300" algn="l"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Invasive Lobular Carcinoma or Mixed Lobular Carcinoma</a:t>
                      </a:r>
                    </a:p>
                    <a:p>
                      <a:pPr marL="285750" marR="0" lvl="0" indent="-114300" algn="l"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Other</a:t>
                      </a:r>
                      <a:endParaRPr lang="en-US" sz="13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740 (95.2%)</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10 (1.3%)</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27 (3.5%)</a:t>
                      </a:r>
                    </a:p>
                  </a:txBody>
                  <a:tcPr marL="121920" marR="121920" marT="60960" marB="60960" anchor="ctr">
                    <a:solidFill>
                      <a:srgbClr val="FBC4B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729 (94.3%)</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9 (1.2%)</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35 (4.5%)</a:t>
                      </a:r>
                    </a:p>
                  </a:txBody>
                  <a:tcPr marL="121920" marR="121920" marT="60960" marB="60960" anchor="ctr">
                    <a:solidFill>
                      <a:srgbClr val="C7E7F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1469 (94.8%)</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19 (1.2%)</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62 (4.0%)</a:t>
                      </a:r>
                    </a:p>
                  </a:txBody>
                  <a:tcPr marL="121920" marR="121920" marT="60960" marB="60960" anchor="ctr"/>
                </a:tc>
                <a:extLst>
                  <a:ext uri="{0D108BD9-81ED-4DB2-BD59-A6C34878D82A}">
                    <a16:rowId xmlns:a16="http://schemas.microsoft.com/office/drawing/2014/main" val="2435812761"/>
                  </a:ext>
                </a:extLst>
              </a:tr>
              <a:tr h="308939">
                <a:tc>
                  <a:txBody>
                    <a:bodyPr/>
                    <a:lstStyle/>
                    <a:p>
                      <a:r>
                        <a:rPr lang="en-US" sz="1300" b="1" dirty="0">
                          <a:solidFill>
                            <a:srgbClr val="293E52"/>
                          </a:solidFill>
                          <a:latin typeface="+mj-lt"/>
                        </a:rPr>
                        <a:t>Grade</a:t>
                      </a:r>
                      <a:endParaRPr lang="en-US" sz="1300" b="1" dirty="0">
                        <a:solidFill>
                          <a:srgbClr val="293E52"/>
                        </a:solidFill>
                        <a:latin typeface="+mj-lt"/>
                        <a:ea typeface="Source Sans Pro" panose="020B0503030403020204" pitchFamily="34" charset="0"/>
                      </a:endParaRPr>
                    </a:p>
                  </a:txBody>
                  <a:tcPr marL="121920" marR="121920" marT="60960" marB="6096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300"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F78E6D"/>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300"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55ACC7"/>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300"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tc>
                <a:extLst>
                  <a:ext uri="{0D108BD9-81ED-4DB2-BD59-A6C34878D82A}">
                    <a16:rowId xmlns:a16="http://schemas.microsoft.com/office/drawing/2014/main" val="2734486742"/>
                  </a:ext>
                </a:extLst>
              </a:tr>
              <a:tr h="882683">
                <a:tc>
                  <a:txBody>
                    <a:bodyPr/>
                    <a:lstStyle/>
                    <a:p>
                      <a:pPr marL="285750" marR="0" lvl="0" indent="-114300" algn="l"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1</a:t>
                      </a:r>
                    </a:p>
                    <a:p>
                      <a:pPr marL="285750" marR="0" lvl="0" indent="-114300" algn="l"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2</a:t>
                      </a:r>
                    </a:p>
                    <a:p>
                      <a:pPr marL="285750" marR="0" lvl="0" indent="-114300" algn="l"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3</a:t>
                      </a:r>
                    </a:p>
                    <a:p>
                      <a:pPr marL="285750" marR="0" lvl="0" indent="-114300" algn="l"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latin typeface="Source Sans Pro" panose="020B0503030403020204" pitchFamily="34" charset="0"/>
                          <a:ea typeface="Source Sans Pro" panose="020B0503030403020204" pitchFamily="34" charset="0"/>
                        </a:rPr>
                        <a:t>Unknown/Missing</a:t>
                      </a:r>
                    </a:p>
                  </a:txBody>
                  <a:tcPr marL="121920" marR="121920" marT="60960" marB="6096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9 (1.2%)</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135 (17.4%)</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631 (81.2%)</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latin typeface="Source Sans Pro" panose="020B0503030403020204" pitchFamily="34" charset="0"/>
                          <a:ea typeface="Source Sans Pro" panose="020B0503030403020204" pitchFamily="34" charset="0"/>
                        </a:rPr>
                        <a:t>2 (0.3%)</a:t>
                      </a:r>
                    </a:p>
                  </a:txBody>
                  <a:tcPr marL="121920" marR="121920" marT="60960" marB="60960" anchor="ctr">
                    <a:solidFill>
                      <a:srgbClr val="FBC4B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7 (0.9%)</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140 (18.1%)</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626 (81.0%)</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latin typeface="Source Sans Pro" panose="020B0503030403020204" pitchFamily="34" charset="0"/>
                          <a:ea typeface="Source Sans Pro" panose="020B0503030403020204" pitchFamily="34" charset="0"/>
                        </a:rPr>
                        <a:t>0 (0%)</a:t>
                      </a:r>
                    </a:p>
                  </a:txBody>
                  <a:tcPr marL="121920" marR="121920" marT="60960" marB="60960" anchor="ctr">
                    <a:solidFill>
                      <a:srgbClr val="C7E7F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16 (1.0%)</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275 (17.7%)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1257 (81.1%)</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latin typeface="Source Sans Pro" panose="020B0503030403020204" pitchFamily="34" charset="0"/>
                          <a:ea typeface="Source Sans Pro" panose="020B0503030403020204" pitchFamily="34" charset="0"/>
                        </a:rPr>
                        <a:t>2 (0.1%)</a:t>
                      </a:r>
                    </a:p>
                  </a:txBody>
                  <a:tcPr marL="121920" marR="121920" marT="60960" marB="60960" anchor="ctr"/>
                </a:tc>
                <a:extLst>
                  <a:ext uri="{0D108BD9-81ED-4DB2-BD59-A6C34878D82A}">
                    <a16:rowId xmlns:a16="http://schemas.microsoft.com/office/drawing/2014/main" val="3811011835"/>
                  </a:ext>
                </a:extLst>
              </a:tr>
              <a:tr h="344215">
                <a:tc>
                  <a:txBody>
                    <a:bodyPr/>
                    <a:lstStyle/>
                    <a:p>
                      <a:pPr marL="3175" marR="0" lvl="0" indent="-3175" algn="l"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latin typeface="+mj-lt"/>
                        </a:rPr>
                        <a:t>Stromal TILs Category on Baseline Specimen (%) </a:t>
                      </a:r>
                      <a:endParaRPr lang="en-US" sz="1300" b="1" dirty="0">
                        <a:solidFill>
                          <a:srgbClr val="293E52"/>
                        </a:solidFill>
                        <a:latin typeface="+mj-lt"/>
                        <a:ea typeface="Source Sans Pro" panose="020B0503030403020204" pitchFamily="34" charset="0"/>
                      </a:endParaRPr>
                    </a:p>
                  </a:txBody>
                  <a:tcPr marL="121920" marR="121920" marT="60960" marB="6096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300"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F78E6D"/>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300"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55ACC7"/>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300"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tc>
                <a:extLst>
                  <a:ext uri="{0D108BD9-81ED-4DB2-BD59-A6C34878D82A}">
                    <a16:rowId xmlns:a16="http://schemas.microsoft.com/office/drawing/2014/main" val="3296333084"/>
                  </a:ext>
                </a:extLst>
              </a:tr>
              <a:tr h="500187">
                <a:tc>
                  <a:txBody>
                    <a:bodyPr/>
                    <a:lstStyle/>
                    <a:p>
                      <a:pPr marL="285750" marR="0" lvl="0" indent="-114300" algn="l"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&lt;30%</a:t>
                      </a:r>
                    </a:p>
                    <a:p>
                      <a:pPr marL="285750" marR="0" lvl="0" indent="-114300" algn="l"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≥30%</a:t>
                      </a:r>
                    </a:p>
                  </a:txBody>
                  <a:tcPr marL="121920" marR="121920" marT="60960" marB="6096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480 (61.8%)</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295 (38.0%)</a:t>
                      </a:r>
                    </a:p>
                  </a:txBody>
                  <a:tcPr marL="121920" marR="121920" marT="60960" marB="60960" anchor="ctr">
                    <a:solidFill>
                      <a:srgbClr val="FBC4B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480 (62.1%)</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288 (37.3%)</a:t>
                      </a:r>
                    </a:p>
                  </a:txBody>
                  <a:tcPr marL="121920" marR="121920" marT="60960" marB="60960" anchor="ctr">
                    <a:solidFill>
                      <a:srgbClr val="C7E7F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960 (61.9%)</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583 (37.6%)</a:t>
                      </a:r>
                    </a:p>
                  </a:txBody>
                  <a:tcPr marL="121920" marR="121920" marT="60960" marB="60960" anchor="ctr"/>
                </a:tc>
                <a:extLst>
                  <a:ext uri="{0D108BD9-81ED-4DB2-BD59-A6C34878D82A}">
                    <a16:rowId xmlns:a16="http://schemas.microsoft.com/office/drawing/2014/main" val="3775346153"/>
                  </a:ext>
                </a:extLst>
              </a:tr>
              <a:tr h="308939">
                <a:tc>
                  <a:txBody>
                    <a:bodyPr/>
                    <a:lstStyle/>
                    <a:p>
                      <a:r>
                        <a:rPr lang="en-US" sz="1300" b="1" dirty="0">
                          <a:solidFill>
                            <a:srgbClr val="293E52"/>
                          </a:solidFill>
                          <a:latin typeface="+mj-lt"/>
                        </a:rPr>
                        <a:t>Germline Pathogenic Variant Status</a:t>
                      </a:r>
                      <a:endParaRPr lang="en-US" sz="1300" b="1" dirty="0">
                        <a:solidFill>
                          <a:srgbClr val="293E52"/>
                        </a:solidFill>
                        <a:latin typeface="+mj-lt"/>
                        <a:ea typeface="Source Sans Pro" panose="020B0503030403020204" pitchFamily="34" charset="0"/>
                      </a:endParaRPr>
                    </a:p>
                  </a:txBody>
                  <a:tcPr marL="121920" marR="121920" marT="60960" marB="6096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300"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F78E6D"/>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300"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55ACC7"/>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300"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tc>
                <a:extLst>
                  <a:ext uri="{0D108BD9-81ED-4DB2-BD59-A6C34878D82A}">
                    <a16:rowId xmlns:a16="http://schemas.microsoft.com/office/drawing/2014/main" val="535455807"/>
                  </a:ext>
                </a:extLst>
              </a:tr>
              <a:tr h="1073931">
                <a:tc>
                  <a:txBody>
                    <a:bodyPr/>
                    <a:lstStyle/>
                    <a:p>
                      <a:pPr marL="285750" marR="0" lvl="0" indent="-114300" algn="l" defTabSz="457200" rtl="0" eaLnBrk="1" fontAlgn="auto" latinLnBrk="0" hangingPunct="1">
                        <a:lnSpc>
                          <a:spcPct val="100000"/>
                        </a:lnSpc>
                        <a:spcBef>
                          <a:spcPts val="0"/>
                        </a:spcBef>
                        <a:spcAft>
                          <a:spcPts val="0"/>
                        </a:spcAft>
                        <a:buClrTx/>
                        <a:buSzTx/>
                        <a:buFontTx/>
                        <a:buNone/>
                        <a:tabLst/>
                        <a:defRPr/>
                      </a:pPr>
                      <a:r>
                        <a:rPr lang="en-US" sz="1300" b="1" i="1" dirty="0">
                          <a:solidFill>
                            <a:srgbClr val="293E52"/>
                          </a:solidFill>
                        </a:rPr>
                        <a:t>BRCA1</a:t>
                      </a:r>
                      <a:r>
                        <a:rPr lang="en-US" sz="1300" b="1" dirty="0">
                          <a:solidFill>
                            <a:srgbClr val="293E52"/>
                          </a:solidFill>
                        </a:rPr>
                        <a:t> Pathogenic Variant</a:t>
                      </a:r>
                    </a:p>
                    <a:p>
                      <a:pPr marL="285750" marR="0" lvl="0" indent="-114300" algn="l" defTabSz="457200" rtl="0" eaLnBrk="1" fontAlgn="auto" latinLnBrk="0" hangingPunct="1">
                        <a:lnSpc>
                          <a:spcPct val="100000"/>
                        </a:lnSpc>
                        <a:spcBef>
                          <a:spcPts val="0"/>
                        </a:spcBef>
                        <a:spcAft>
                          <a:spcPts val="0"/>
                        </a:spcAft>
                        <a:buClrTx/>
                        <a:buSzTx/>
                        <a:buFontTx/>
                        <a:buNone/>
                        <a:tabLst/>
                        <a:defRPr/>
                      </a:pPr>
                      <a:r>
                        <a:rPr lang="en-US" sz="1300" b="1" i="1" dirty="0">
                          <a:solidFill>
                            <a:srgbClr val="293E52"/>
                          </a:solidFill>
                        </a:rPr>
                        <a:t>BRCA2</a:t>
                      </a:r>
                      <a:r>
                        <a:rPr lang="en-US" sz="1300" b="1" dirty="0">
                          <a:solidFill>
                            <a:srgbClr val="293E52"/>
                          </a:solidFill>
                        </a:rPr>
                        <a:t> Pathogenic Variant</a:t>
                      </a:r>
                    </a:p>
                    <a:p>
                      <a:pPr marL="285750" marR="0" lvl="0" indent="-114300" algn="l" defTabSz="457200" rtl="0" eaLnBrk="1" fontAlgn="auto" latinLnBrk="0" hangingPunct="1">
                        <a:lnSpc>
                          <a:spcPct val="100000"/>
                        </a:lnSpc>
                        <a:spcBef>
                          <a:spcPts val="0"/>
                        </a:spcBef>
                        <a:spcAft>
                          <a:spcPts val="0"/>
                        </a:spcAft>
                        <a:buClrTx/>
                        <a:buSzTx/>
                        <a:buFontTx/>
                        <a:buNone/>
                        <a:tabLst/>
                        <a:defRPr/>
                      </a:pPr>
                      <a:r>
                        <a:rPr lang="en-US" sz="1300" b="1" i="1" dirty="0">
                          <a:solidFill>
                            <a:srgbClr val="293E52"/>
                          </a:solidFill>
                        </a:rPr>
                        <a:t>PALB-2</a:t>
                      </a:r>
                      <a:r>
                        <a:rPr lang="en-US" sz="1300" b="1" dirty="0">
                          <a:solidFill>
                            <a:srgbClr val="293E52"/>
                          </a:solidFill>
                        </a:rPr>
                        <a:t> Pathogenic Variant</a:t>
                      </a:r>
                    </a:p>
                    <a:p>
                      <a:pPr marL="285750" marR="0" lvl="0" indent="-114300" algn="l"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Wild Type for </a:t>
                      </a:r>
                      <a:r>
                        <a:rPr lang="en-US" sz="1300" b="1" i="1" dirty="0">
                          <a:solidFill>
                            <a:srgbClr val="293E52"/>
                          </a:solidFill>
                        </a:rPr>
                        <a:t>BRCA1, BRCA2 </a:t>
                      </a:r>
                      <a:r>
                        <a:rPr lang="en-US" sz="1300" b="1" i="0" dirty="0">
                          <a:solidFill>
                            <a:srgbClr val="293E52"/>
                          </a:solidFill>
                        </a:rPr>
                        <a:t>and </a:t>
                      </a:r>
                      <a:r>
                        <a:rPr lang="en-US" sz="1300" b="1" i="1" dirty="0">
                          <a:solidFill>
                            <a:srgbClr val="293E52"/>
                          </a:solidFill>
                        </a:rPr>
                        <a:t>PALB-2</a:t>
                      </a:r>
                      <a:endParaRPr lang="en-US" sz="1300" b="1" dirty="0">
                        <a:solidFill>
                          <a:srgbClr val="293E52"/>
                        </a:solidFill>
                      </a:endParaRPr>
                    </a:p>
                    <a:p>
                      <a:pPr marL="285750" marR="0" lvl="0" indent="-114300" algn="l"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Missing </a:t>
                      </a:r>
                      <a:r>
                        <a:rPr lang="en-US" sz="1300" b="1" i="1" dirty="0">
                          <a:solidFill>
                            <a:srgbClr val="293E52"/>
                          </a:solidFill>
                        </a:rPr>
                        <a:t>BRCA</a:t>
                      </a:r>
                      <a:r>
                        <a:rPr lang="en-US" sz="1300" b="1" dirty="0">
                          <a:solidFill>
                            <a:srgbClr val="293E52"/>
                          </a:solidFill>
                        </a:rPr>
                        <a:t> Germline Testing Status</a:t>
                      </a:r>
                    </a:p>
                  </a:txBody>
                  <a:tcPr marL="121920" marR="121920" marT="60960" marB="6096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62 (8.0%)</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16 (2.1%)</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4 (0.5%)</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425 (54.7%)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275 (35.4%)</a:t>
                      </a:r>
                    </a:p>
                  </a:txBody>
                  <a:tcPr marL="121920" marR="121920" marT="60960" marB="60960" anchor="ctr">
                    <a:solidFill>
                      <a:srgbClr val="FBC4B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67 (8.7%)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22 (2.8%)</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9 (1.2%)</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394 (51.0%)</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294 (38%)</a:t>
                      </a:r>
                    </a:p>
                  </a:txBody>
                  <a:tcPr marL="121920" marR="121920" marT="60960" marB="60960" anchor="ctr">
                    <a:solidFill>
                      <a:srgbClr val="C7E7F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129 (8.3%)</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38 (2.5%)</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13 (0.8%)</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819 (52.8%)</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rgbClr val="293E52"/>
                          </a:solidFill>
                        </a:rPr>
                        <a:t>569 (36.7%)</a:t>
                      </a:r>
                    </a:p>
                  </a:txBody>
                  <a:tcPr marL="121920" marR="121920" marT="60960" marB="60960" anchor="ctr"/>
                </a:tc>
                <a:extLst>
                  <a:ext uri="{0D108BD9-81ED-4DB2-BD59-A6C34878D82A}">
                    <a16:rowId xmlns:a16="http://schemas.microsoft.com/office/drawing/2014/main" val="3525373208"/>
                  </a:ext>
                </a:extLst>
              </a:tr>
            </a:tbl>
          </a:graphicData>
        </a:graphic>
      </p:graphicFrame>
      <p:sp>
        <p:nvSpPr>
          <p:cNvPr id="2" name="Rectangle 1">
            <a:extLst>
              <a:ext uri="{FF2B5EF4-FFF2-40B4-BE49-F238E27FC236}">
                <a16:creationId xmlns:a16="http://schemas.microsoft.com/office/drawing/2014/main" id="{81BF6681-0092-A384-453F-117C041E5CFF}"/>
              </a:ext>
            </a:extLst>
          </p:cNvPr>
          <p:cNvSpPr/>
          <p:nvPr/>
        </p:nvSpPr>
        <p:spPr>
          <a:xfrm>
            <a:off x="9886950" y="55312"/>
            <a:ext cx="2185988" cy="1087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DC11D258-8DD2-5477-188E-B10E2D560C28}"/>
              </a:ext>
            </a:extLst>
          </p:cNvPr>
          <p:cNvSpPr txBox="1"/>
          <p:nvPr/>
        </p:nvSpPr>
        <p:spPr>
          <a:xfrm>
            <a:off x="8986027" y="6560134"/>
            <a:ext cx="3086911"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Geyer CE et al, SABCS 2024</a:t>
            </a:r>
          </a:p>
        </p:txBody>
      </p:sp>
      <p:sp>
        <p:nvSpPr>
          <p:cNvPr id="6" name="Rectangle 5">
            <a:extLst>
              <a:ext uri="{FF2B5EF4-FFF2-40B4-BE49-F238E27FC236}">
                <a16:creationId xmlns:a16="http://schemas.microsoft.com/office/drawing/2014/main" id="{9C21DC54-A8CB-F68A-6FD7-9D12C78ACB7E}"/>
              </a:ext>
            </a:extLst>
          </p:cNvPr>
          <p:cNvSpPr/>
          <p:nvPr/>
        </p:nvSpPr>
        <p:spPr>
          <a:xfrm>
            <a:off x="0" y="6586361"/>
            <a:ext cx="12192000" cy="2716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2C869442-8661-1AA2-3906-B3892E530B3B}"/>
              </a:ext>
            </a:extLst>
          </p:cNvPr>
          <p:cNvSpPr txBox="1"/>
          <p:nvPr/>
        </p:nvSpPr>
        <p:spPr>
          <a:xfrm>
            <a:off x="9105089" y="6552904"/>
            <a:ext cx="3086911"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Geyer CE et al, SABCS 2024</a:t>
            </a:r>
          </a:p>
        </p:txBody>
      </p:sp>
    </p:spTree>
    <p:extLst>
      <p:ext uri="{BB962C8B-B14F-4D97-AF65-F5344CB8AC3E}">
        <p14:creationId xmlns:p14="http://schemas.microsoft.com/office/powerpoint/2010/main" val="3901375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55A1B-E42E-E214-2D7E-04F983C36686}"/>
            </a:ext>
          </a:extLst>
        </p:cNvPr>
        <p:cNvGrpSpPr/>
        <p:nvPr/>
      </p:nvGrpSpPr>
      <p:grpSpPr>
        <a:xfrm>
          <a:off x="0" y="0"/>
          <a:ext cx="0" cy="0"/>
          <a:chOff x="0" y="0"/>
          <a:chExt cx="0" cy="0"/>
        </a:xfrm>
      </p:grpSpPr>
      <p:grpSp>
        <p:nvGrpSpPr>
          <p:cNvPr id="96" name="Group 95">
            <a:extLst>
              <a:ext uri="{FF2B5EF4-FFF2-40B4-BE49-F238E27FC236}">
                <a16:creationId xmlns:a16="http://schemas.microsoft.com/office/drawing/2014/main" id="{81210F0E-CAA6-E827-6E19-51C88D90FEF5}"/>
              </a:ext>
            </a:extLst>
          </p:cNvPr>
          <p:cNvGrpSpPr/>
          <p:nvPr/>
        </p:nvGrpSpPr>
        <p:grpSpPr>
          <a:xfrm>
            <a:off x="271678" y="1333622"/>
            <a:ext cx="8434817" cy="5193157"/>
            <a:chOff x="646335" y="1000216"/>
            <a:chExt cx="6326113" cy="3894867"/>
          </a:xfrm>
        </p:grpSpPr>
        <p:pic>
          <p:nvPicPr>
            <p:cNvPr id="5" name="Picture 4" descr="A graph showing the number of patients&#10;&#10;Description automatically generated">
              <a:extLst>
                <a:ext uri="{FF2B5EF4-FFF2-40B4-BE49-F238E27FC236}">
                  <a16:creationId xmlns:a16="http://schemas.microsoft.com/office/drawing/2014/main" id="{3E7C8617-DD73-C9CC-C88D-0E7C2854DEBF}"/>
                </a:ext>
              </a:extLst>
            </p:cNvPr>
            <p:cNvPicPr>
              <a:picLocks noChangeAspect="1"/>
            </p:cNvPicPr>
            <p:nvPr/>
          </p:nvPicPr>
          <p:blipFill rotWithShape="1">
            <a:blip r:embed="rId2"/>
            <a:srcRect l="9540" t="1315" b="73634"/>
            <a:stretch/>
          </p:blipFill>
          <p:spPr>
            <a:xfrm>
              <a:off x="1418487" y="1000216"/>
              <a:ext cx="5547137" cy="1109443"/>
            </a:xfrm>
            <a:prstGeom prst="rect">
              <a:avLst/>
            </a:prstGeom>
          </p:spPr>
        </p:pic>
        <p:grpSp>
          <p:nvGrpSpPr>
            <p:cNvPr id="4" name="Group 3">
              <a:extLst>
                <a:ext uri="{FF2B5EF4-FFF2-40B4-BE49-F238E27FC236}">
                  <a16:creationId xmlns:a16="http://schemas.microsoft.com/office/drawing/2014/main" id="{35838D17-354F-E6A4-D8E7-0878D6010F1F}"/>
                </a:ext>
              </a:extLst>
            </p:cNvPr>
            <p:cNvGrpSpPr/>
            <p:nvPr/>
          </p:nvGrpSpPr>
          <p:grpSpPr>
            <a:xfrm>
              <a:off x="646335" y="1000216"/>
              <a:ext cx="6326113" cy="3894867"/>
              <a:chOff x="232725" y="990215"/>
              <a:chExt cx="6326113" cy="3894867"/>
            </a:xfrm>
          </p:grpSpPr>
          <p:grpSp>
            <p:nvGrpSpPr>
              <p:cNvPr id="8" name="Group 7">
                <a:extLst>
                  <a:ext uri="{FF2B5EF4-FFF2-40B4-BE49-F238E27FC236}">
                    <a16:creationId xmlns:a16="http://schemas.microsoft.com/office/drawing/2014/main" id="{B8098A04-F7C6-5872-1D87-1B622608C4D9}"/>
                  </a:ext>
                </a:extLst>
              </p:cNvPr>
              <p:cNvGrpSpPr/>
              <p:nvPr/>
            </p:nvGrpSpPr>
            <p:grpSpPr>
              <a:xfrm>
                <a:off x="1326237" y="3023840"/>
                <a:ext cx="2155112" cy="504300"/>
                <a:chOff x="1437178" y="2583802"/>
                <a:chExt cx="2155112" cy="504300"/>
              </a:xfrm>
            </p:grpSpPr>
            <p:grpSp>
              <p:nvGrpSpPr>
                <p:cNvPr id="86" name="Group 85">
                  <a:extLst>
                    <a:ext uri="{FF2B5EF4-FFF2-40B4-BE49-F238E27FC236}">
                      <a16:creationId xmlns:a16="http://schemas.microsoft.com/office/drawing/2014/main" id="{7334E537-051E-AE60-CA19-EE14190B4421}"/>
                    </a:ext>
                  </a:extLst>
                </p:cNvPr>
                <p:cNvGrpSpPr/>
                <p:nvPr/>
              </p:nvGrpSpPr>
              <p:grpSpPr>
                <a:xfrm>
                  <a:off x="1447455" y="2610618"/>
                  <a:ext cx="269945" cy="159734"/>
                  <a:chOff x="1216644" y="2704954"/>
                  <a:chExt cx="269945" cy="159734"/>
                </a:xfrm>
              </p:grpSpPr>
              <p:sp>
                <p:nvSpPr>
                  <p:cNvPr id="93" name="Rectangle 92">
                    <a:extLst>
                      <a:ext uri="{FF2B5EF4-FFF2-40B4-BE49-F238E27FC236}">
                        <a16:creationId xmlns:a16="http://schemas.microsoft.com/office/drawing/2014/main" id="{35A67D9D-8211-4B5C-F987-1585C70534F5}"/>
                      </a:ext>
                    </a:extLst>
                  </p:cNvPr>
                  <p:cNvSpPr/>
                  <p:nvPr/>
                </p:nvSpPr>
                <p:spPr>
                  <a:xfrm>
                    <a:off x="1216644" y="2792585"/>
                    <a:ext cx="269945" cy="54345"/>
                  </a:xfrm>
                  <a:prstGeom prst="rect">
                    <a:avLst/>
                  </a:prstGeom>
                  <a:solidFill>
                    <a:srgbClr val="F25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Isosceles Triangle 93">
                    <a:extLst>
                      <a:ext uri="{FF2B5EF4-FFF2-40B4-BE49-F238E27FC236}">
                        <a16:creationId xmlns:a16="http://schemas.microsoft.com/office/drawing/2014/main" id="{770D8615-B94E-6A10-052D-F8CC63327981}"/>
                      </a:ext>
                    </a:extLst>
                  </p:cNvPr>
                  <p:cNvSpPr/>
                  <p:nvPr/>
                </p:nvSpPr>
                <p:spPr>
                  <a:xfrm rot="10800000">
                    <a:off x="1286710" y="2783959"/>
                    <a:ext cx="112617" cy="80729"/>
                  </a:xfrm>
                  <a:prstGeom prst="triangle">
                    <a:avLst/>
                  </a:prstGeom>
                  <a:solidFill>
                    <a:srgbClr val="F25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5" name="Straight Connector 94">
                    <a:extLst>
                      <a:ext uri="{FF2B5EF4-FFF2-40B4-BE49-F238E27FC236}">
                        <a16:creationId xmlns:a16="http://schemas.microsoft.com/office/drawing/2014/main" id="{BAD1E535-BC72-6CD1-D0E5-71756FC66261}"/>
                      </a:ext>
                    </a:extLst>
                  </p:cNvPr>
                  <p:cNvCxnSpPr/>
                  <p:nvPr/>
                </p:nvCxnSpPr>
                <p:spPr>
                  <a:xfrm>
                    <a:off x="1343025" y="2704954"/>
                    <a:ext cx="0" cy="133350"/>
                  </a:xfrm>
                  <a:prstGeom prst="line">
                    <a:avLst/>
                  </a:prstGeom>
                  <a:ln w="28575">
                    <a:solidFill>
                      <a:srgbClr val="F25622"/>
                    </a:solidFill>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724372A5-23B2-E8A5-8D07-FE8C77595257}"/>
                    </a:ext>
                  </a:extLst>
                </p:cNvPr>
                <p:cNvGrpSpPr/>
                <p:nvPr/>
              </p:nvGrpSpPr>
              <p:grpSpPr>
                <a:xfrm>
                  <a:off x="1437178" y="2892701"/>
                  <a:ext cx="269945" cy="159734"/>
                  <a:chOff x="1206367" y="2704954"/>
                  <a:chExt cx="269945" cy="159734"/>
                </a:xfrm>
                <a:solidFill>
                  <a:srgbClr val="0A3A56"/>
                </a:solidFill>
              </p:grpSpPr>
              <p:sp>
                <p:nvSpPr>
                  <p:cNvPr id="90" name="Rectangle 89">
                    <a:extLst>
                      <a:ext uri="{FF2B5EF4-FFF2-40B4-BE49-F238E27FC236}">
                        <a16:creationId xmlns:a16="http://schemas.microsoft.com/office/drawing/2014/main" id="{687B13E5-0B8C-8640-658A-3F574AD06E72}"/>
                      </a:ext>
                    </a:extLst>
                  </p:cNvPr>
                  <p:cNvSpPr/>
                  <p:nvPr/>
                </p:nvSpPr>
                <p:spPr>
                  <a:xfrm>
                    <a:off x="1206367" y="2792585"/>
                    <a:ext cx="269945" cy="5434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Isosceles Triangle 90">
                    <a:extLst>
                      <a:ext uri="{FF2B5EF4-FFF2-40B4-BE49-F238E27FC236}">
                        <a16:creationId xmlns:a16="http://schemas.microsoft.com/office/drawing/2014/main" id="{6639E084-6F56-228B-76F3-76ECA2BABD11}"/>
                      </a:ext>
                    </a:extLst>
                  </p:cNvPr>
                  <p:cNvSpPr/>
                  <p:nvPr/>
                </p:nvSpPr>
                <p:spPr>
                  <a:xfrm rot="10800000">
                    <a:off x="1286710" y="2783959"/>
                    <a:ext cx="112617" cy="80729"/>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2" name="Straight Connector 91">
                    <a:extLst>
                      <a:ext uri="{FF2B5EF4-FFF2-40B4-BE49-F238E27FC236}">
                        <a16:creationId xmlns:a16="http://schemas.microsoft.com/office/drawing/2014/main" id="{872A8355-F5C0-FE55-52BF-D082F53A4AA9}"/>
                      </a:ext>
                    </a:extLst>
                  </p:cNvPr>
                  <p:cNvCxnSpPr/>
                  <p:nvPr/>
                </p:nvCxnSpPr>
                <p:spPr>
                  <a:xfrm>
                    <a:off x="1343025" y="2704954"/>
                    <a:ext cx="0" cy="133350"/>
                  </a:xfrm>
                  <a:prstGeom prst="line">
                    <a:avLst/>
                  </a:prstGeom>
                  <a:grpFill/>
                  <a:ln w="28575">
                    <a:solidFill>
                      <a:srgbClr val="0A3A56"/>
                    </a:solidFill>
                  </a:ln>
                </p:spPr>
                <p:style>
                  <a:lnRef idx="1">
                    <a:schemeClr val="accent1"/>
                  </a:lnRef>
                  <a:fillRef idx="0">
                    <a:schemeClr val="accent1"/>
                  </a:fillRef>
                  <a:effectRef idx="0">
                    <a:schemeClr val="accent1"/>
                  </a:effectRef>
                  <a:fontRef idx="minor">
                    <a:schemeClr val="tx1"/>
                  </a:fontRef>
                </p:style>
              </p:cxnSp>
            </p:grpSp>
            <p:sp>
              <p:nvSpPr>
                <p:cNvPr id="88" name="TextBox 87">
                  <a:extLst>
                    <a:ext uri="{FF2B5EF4-FFF2-40B4-BE49-F238E27FC236}">
                      <a16:creationId xmlns:a16="http://schemas.microsoft.com/office/drawing/2014/main" id="{E85F39E4-75B0-8E82-C040-4EFCA2388A85}"/>
                    </a:ext>
                  </a:extLst>
                </p:cNvPr>
                <p:cNvSpPr txBox="1"/>
                <p:nvPr/>
              </p:nvSpPr>
              <p:spPr>
                <a:xfrm>
                  <a:off x="1692053" y="2583802"/>
                  <a:ext cx="190023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25622"/>
                      </a:solidFill>
                      <a:effectLst/>
                      <a:uLnTx/>
                      <a:uFillTx/>
                      <a:latin typeface="Source Sans Pro" panose="020B0503030403020204" pitchFamily="34" charset="0"/>
                      <a:ea typeface="Source Sans Pro" panose="020B0503030403020204" pitchFamily="34" charset="0"/>
                      <a:cs typeface="+mn-cs"/>
                    </a:rPr>
                    <a:t>Chemo/Placebo</a:t>
                  </a:r>
                </a:p>
              </p:txBody>
            </p:sp>
            <p:sp>
              <p:nvSpPr>
                <p:cNvPr id="89" name="TextBox 88">
                  <a:extLst>
                    <a:ext uri="{FF2B5EF4-FFF2-40B4-BE49-F238E27FC236}">
                      <a16:creationId xmlns:a16="http://schemas.microsoft.com/office/drawing/2014/main" id="{C8E823CD-C8CB-E305-3424-BAF9D27AA464}"/>
                    </a:ext>
                  </a:extLst>
                </p:cNvPr>
                <p:cNvSpPr txBox="1"/>
                <p:nvPr/>
              </p:nvSpPr>
              <p:spPr>
                <a:xfrm>
                  <a:off x="1686453" y="2849527"/>
                  <a:ext cx="190023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A3A56"/>
                      </a:solidFill>
                      <a:effectLst/>
                      <a:uLnTx/>
                      <a:uFillTx/>
                      <a:latin typeface="Source Sans Pro" panose="020B0503030403020204" pitchFamily="34" charset="0"/>
                      <a:ea typeface="Source Sans Pro" panose="020B0503030403020204" pitchFamily="34" charset="0"/>
                      <a:cs typeface="+mn-cs"/>
                    </a:rPr>
                    <a:t>Chemo/Atezolizumab</a:t>
                  </a:r>
                </a:p>
              </p:txBody>
            </p:sp>
          </p:grpSp>
          <p:sp>
            <p:nvSpPr>
              <p:cNvPr id="10" name="TextBox 9">
                <a:extLst>
                  <a:ext uri="{FF2B5EF4-FFF2-40B4-BE49-F238E27FC236}">
                    <a16:creationId xmlns:a16="http://schemas.microsoft.com/office/drawing/2014/main" id="{343A27F6-F790-1D78-4239-023990449E05}"/>
                  </a:ext>
                </a:extLst>
              </p:cNvPr>
              <p:cNvSpPr txBox="1"/>
              <p:nvPr/>
            </p:nvSpPr>
            <p:spPr>
              <a:xfrm>
                <a:off x="2671763" y="4079658"/>
                <a:ext cx="1900237" cy="284742"/>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445464"/>
                    </a:solidFill>
                    <a:effectLst/>
                    <a:uLnTx/>
                    <a:uFillTx/>
                    <a:latin typeface="Source Sans Pro" panose="020B0503030403020204" pitchFamily="34" charset="0"/>
                    <a:ea typeface="Source Sans Pro" panose="020B0503030403020204" pitchFamily="34" charset="0"/>
                    <a:cs typeface="+mn-cs"/>
                  </a:rPr>
                  <a:t>Time in Months</a:t>
                </a:r>
              </a:p>
            </p:txBody>
          </p:sp>
          <p:sp>
            <p:nvSpPr>
              <p:cNvPr id="11" name="TextBox 10">
                <a:extLst>
                  <a:ext uri="{FF2B5EF4-FFF2-40B4-BE49-F238E27FC236}">
                    <a16:creationId xmlns:a16="http://schemas.microsoft.com/office/drawing/2014/main" id="{305294CA-3A38-DD07-C869-6C47225551CC}"/>
                  </a:ext>
                </a:extLst>
              </p:cNvPr>
              <p:cNvSpPr txBox="1"/>
              <p:nvPr/>
            </p:nvSpPr>
            <p:spPr>
              <a:xfrm rot="16200000">
                <a:off x="-696777" y="2382486"/>
                <a:ext cx="2174428" cy="315423"/>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445464"/>
                    </a:solidFill>
                    <a:effectLst/>
                    <a:uLnTx/>
                    <a:uFillTx/>
                    <a:latin typeface="Source Sans Pro" panose="020B0503030403020204" pitchFamily="34" charset="0"/>
                    <a:ea typeface="Source Sans Pro" panose="020B0503030403020204" pitchFamily="34" charset="0"/>
                    <a:cs typeface="+mn-cs"/>
                  </a:rPr>
                  <a:t>Event-free Survival</a:t>
                </a:r>
              </a:p>
            </p:txBody>
          </p:sp>
          <p:grpSp>
            <p:nvGrpSpPr>
              <p:cNvPr id="12" name="Group 11">
                <a:extLst>
                  <a:ext uri="{FF2B5EF4-FFF2-40B4-BE49-F238E27FC236}">
                    <a16:creationId xmlns:a16="http://schemas.microsoft.com/office/drawing/2014/main" id="{07380FF5-B3E2-6CF9-6A7F-40AE965B5B02}"/>
                  </a:ext>
                </a:extLst>
              </p:cNvPr>
              <p:cNvGrpSpPr/>
              <p:nvPr/>
            </p:nvGrpSpPr>
            <p:grpSpPr>
              <a:xfrm>
                <a:off x="497336" y="4191627"/>
                <a:ext cx="6061502" cy="693455"/>
                <a:chOff x="497336" y="4191627"/>
                <a:chExt cx="6061502" cy="693455"/>
              </a:xfrm>
            </p:grpSpPr>
            <p:sp>
              <p:nvSpPr>
                <p:cNvPr id="57" name="TextBox 56">
                  <a:extLst>
                    <a:ext uri="{FF2B5EF4-FFF2-40B4-BE49-F238E27FC236}">
                      <a16:creationId xmlns:a16="http://schemas.microsoft.com/office/drawing/2014/main" id="{38F60F5C-48DA-BF8E-04C0-9949F8F54AE3}"/>
                    </a:ext>
                  </a:extLst>
                </p:cNvPr>
                <p:cNvSpPr txBox="1"/>
                <p:nvPr/>
              </p:nvSpPr>
              <p:spPr>
                <a:xfrm>
                  <a:off x="497336" y="4191627"/>
                  <a:ext cx="190023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4"/>
                      </a:solidFill>
                      <a:effectLst/>
                      <a:uLnTx/>
                      <a:uFillTx/>
                      <a:latin typeface="Source Sans Pro" panose="020B0503030403020204" pitchFamily="34" charset="0"/>
                      <a:ea typeface="Source Sans Pro" panose="020B0503030403020204" pitchFamily="34" charset="0"/>
                      <a:cs typeface="+mn-cs"/>
                    </a:rPr>
                    <a:t>No. at Risk</a:t>
                  </a:r>
                </a:p>
              </p:txBody>
            </p:sp>
            <p:sp>
              <p:nvSpPr>
                <p:cNvPr id="58" name="Rectangle 57">
                  <a:extLst>
                    <a:ext uri="{FF2B5EF4-FFF2-40B4-BE49-F238E27FC236}">
                      <a16:creationId xmlns:a16="http://schemas.microsoft.com/office/drawing/2014/main" id="{5E277B1C-02CC-7649-844A-B2BA57194CED}"/>
                    </a:ext>
                  </a:extLst>
                </p:cNvPr>
                <p:cNvSpPr/>
                <p:nvPr/>
              </p:nvSpPr>
              <p:spPr>
                <a:xfrm>
                  <a:off x="598407" y="4510348"/>
                  <a:ext cx="269945" cy="54345"/>
                </a:xfrm>
                <a:prstGeom prst="rect">
                  <a:avLst/>
                </a:prstGeom>
                <a:solidFill>
                  <a:srgbClr val="F25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0774CC05-6D49-1757-6AF7-32C4DF2494E5}"/>
                    </a:ext>
                  </a:extLst>
                </p:cNvPr>
                <p:cNvSpPr/>
                <p:nvPr/>
              </p:nvSpPr>
              <p:spPr>
                <a:xfrm>
                  <a:off x="600324" y="4722012"/>
                  <a:ext cx="269944" cy="60388"/>
                </a:xfrm>
                <a:prstGeom prst="rect">
                  <a:avLst/>
                </a:prstGeom>
                <a:solidFill>
                  <a:srgbClr val="0A3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C645E8B6-1EDA-05C7-087E-F319092F003F}"/>
                    </a:ext>
                  </a:extLst>
                </p:cNvPr>
                <p:cNvSpPr txBox="1"/>
                <p:nvPr/>
              </p:nvSpPr>
              <p:spPr>
                <a:xfrm>
                  <a:off x="1004878" y="4414812"/>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777</a:t>
                  </a:r>
                </a:p>
              </p:txBody>
            </p:sp>
            <p:sp>
              <p:nvSpPr>
                <p:cNvPr id="61" name="TextBox 60">
                  <a:extLst>
                    <a:ext uri="{FF2B5EF4-FFF2-40B4-BE49-F238E27FC236}">
                      <a16:creationId xmlns:a16="http://schemas.microsoft.com/office/drawing/2014/main" id="{D228A122-0D37-08CE-B21B-4C24A6C8538A}"/>
                    </a:ext>
                  </a:extLst>
                </p:cNvPr>
                <p:cNvSpPr txBox="1"/>
                <p:nvPr/>
              </p:nvSpPr>
              <p:spPr>
                <a:xfrm>
                  <a:off x="1408849" y="4414812"/>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743</a:t>
                  </a:r>
                </a:p>
              </p:txBody>
            </p:sp>
            <p:sp>
              <p:nvSpPr>
                <p:cNvPr id="62" name="TextBox 61">
                  <a:extLst>
                    <a:ext uri="{FF2B5EF4-FFF2-40B4-BE49-F238E27FC236}">
                      <a16:creationId xmlns:a16="http://schemas.microsoft.com/office/drawing/2014/main" id="{D1E4589B-A90D-D3D6-7AFF-EBCAC7750732}"/>
                    </a:ext>
                  </a:extLst>
                </p:cNvPr>
                <p:cNvSpPr txBox="1"/>
                <p:nvPr/>
              </p:nvSpPr>
              <p:spPr>
                <a:xfrm>
                  <a:off x="1834181" y="4414812"/>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707</a:t>
                  </a:r>
                </a:p>
              </p:txBody>
            </p:sp>
            <p:sp>
              <p:nvSpPr>
                <p:cNvPr id="63" name="TextBox 62">
                  <a:extLst>
                    <a:ext uri="{FF2B5EF4-FFF2-40B4-BE49-F238E27FC236}">
                      <a16:creationId xmlns:a16="http://schemas.microsoft.com/office/drawing/2014/main" id="{3A46EC9F-F76C-7A26-6618-6ADA11A911BE}"/>
                    </a:ext>
                  </a:extLst>
                </p:cNvPr>
                <p:cNvSpPr txBox="1"/>
                <p:nvPr/>
              </p:nvSpPr>
              <p:spPr>
                <a:xfrm>
                  <a:off x="2252972" y="4410880"/>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675</a:t>
                  </a:r>
                </a:p>
              </p:txBody>
            </p:sp>
            <p:sp>
              <p:nvSpPr>
                <p:cNvPr id="64" name="TextBox 63">
                  <a:extLst>
                    <a:ext uri="{FF2B5EF4-FFF2-40B4-BE49-F238E27FC236}">
                      <a16:creationId xmlns:a16="http://schemas.microsoft.com/office/drawing/2014/main" id="{3FD8CF43-BC3D-0573-15AA-7DCDC7F81333}"/>
                    </a:ext>
                  </a:extLst>
                </p:cNvPr>
                <p:cNvSpPr txBox="1"/>
                <p:nvPr/>
              </p:nvSpPr>
              <p:spPr>
                <a:xfrm>
                  <a:off x="2675954" y="4413360"/>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645</a:t>
                  </a:r>
                </a:p>
              </p:txBody>
            </p:sp>
            <p:sp>
              <p:nvSpPr>
                <p:cNvPr id="65" name="TextBox 64">
                  <a:extLst>
                    <a:ext uri="{FF2B5EF4-FFF2-40B4-BE49-F238E27FC236}">
                      <a16:creationId xmlns:a16="http://schemas.microsoft.com/office/drawing/2014/main" id="{BEE37D52-17D8-438D-4748-43A2324154C3}"/>
                    </a:ext>
                  </a:extLst>
                </p:cNvPr>
                <p:cNvSpPr txBox="1"/>
                <p:nvPr/>
              </p:nvSpPr>
              <p:spPr>
                <a:xfrm>
                  <a:off x="3087857" y="4413360"/>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624</a:t>
                  </a:r>
                </a:p>
              </p:txBody>
            </p:sp>
            <p:sp>
              <p:nvSpPr>
                <p:cNvPr id="66" name="TextBox 65">
                  <a:extLst>
                    <a:ext uri="{FF2B5EF4-FFF2-40B4-BE49-F238E27FC236}">
                      <a16:creationId xmlns:a16="http://schemas.microsoft.com/office/drawing/2014/main" id="{4BD7237E-F6AE-D6D3-5AC4-EB2BD0446108}"/>
                    </a:ext>
                  </a:extLst>
                </p:cNvPr>
                <p:cNvSpPr txBox="1"/>
                <p:nvPr/>
              </p:nvSpPr>
              <p:spPr>
                <a:xfrm>
                  <a:off x="3515830" y="4413360"/>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571</a:t>
                  </a:r>
                </a:p>
              </p:txBody>
            </p:sp>
            <p:sp>
              <p:nvSpPr>
                <p:cNvPr id="67" name="TextBox 66">
                  <a:extLst>
                    <a:ext uri="{FF2B5EF4-FFF2-40B4-BE49-F238E27FC236}">
                      <a16:creationId xmlns:a16="http://schemas.microsoft.com/office/drawing/2014/main" id="{B3ADB093-7572-EA9B-D4AB-161A911B0961}"/>
                    </a:ext>
                  </a:extLst>
                </p:cNvPr>
                <p:cNvSpPr txBox="1"/>
                <p:nvPr/>
              </p:nvSpPr>
              <p:spPr>
                <a:xfrm>
                  <a:off x="3934621" y="4415949"/>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425</a:t>
                  </a:r>
                </a:p>
              </p:txBody>
            </p:sp>
            <p:sp>
              <p:nvSpPr>
                <p:cNvPr id="68" name="TextBox 67">
                  <a:extLst>
                    <a:ext uri="{FF2B5EF4-FFF2-40B4-BE49-F238E27FC236}">
                      <a16:creationId xmlns:a16="http://schemas.microsoft.com/office/drawing/2014/main" id="{6F45C3D9-5554-A9D8-9158-1BA958F94122}"/>
                    </a:ext>
                  </a:extLst>
                </p:cNvPr>
                <p:cNvSpPr txBox="1"/>
                <p:nvPr/>
              </p:nvSpPr>
              <p:spPr>
                <a:xfrm>
                  <a:off x="4359953" y="4415949"/>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281</a:t>
                  </a:r>
                </a:p>
              </p:txBody>
            </p:sp>
            <p:sp>
              <p:nvSpPr>
                <p:cNvPr id="69" name="TextBox 68">
                  <a:extLst>
                    <a:ext uri="{FF2B5EF4-FFF2-40B4-BE49-F238E27FC236}">
                      <a16:creationId xmlns:a16="http://schemas.microsoft.com/office/drawing/2014/main" id="{F207F574-CA83-AAE6-1C2F-52DED94DA8D6}"/>
                    </a:ext>
                  </a:extLst>
                </p:cNvPr>
                <p:cNvSpPr txBox="1"/>
                <p:nvPr/>
              </p:nvSpPr>
              <p:spPr>
                <a:xfrm>
                  <a:off x="4776043" y="4415949"/>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173</a:t>
                  </a:r>
                </a:p>
              </p:txBody>
            </p:sp>
            <p:sp>
              <p:nvSpPr>
                <p:cNvPr id="70" name="TextBox 69">
                  <a:extLst>
                    <a:ext uri="{FF2B5EF4-FFF2-40B4-BE49-F238E27FC236}">
                      <a16:creationId xmlns:a16="http://schemas.microsoft.com/office/drawing/2014/main" id="{2440FE94-204A-D259-ACFD-4747112B7197}"/>
                    </a:ext>
                  </a:extLst>
                </p:cNvPr>
                <p:cNvSpPr txBox="1"/>
                <p:nvPr/>
              </p:nvSpPr>
              <p:spPr>
                <a:xfrm>
                  <a:off x="5241721" y="4421097"/>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90</a:t>
                  </a:r>
                </a:p>
              </p:txBody>
            </p:sp>
            <p:sp>
              <p:nvSpPr>
                <p:cNvPr id="71" name="TextBox 70">
                  <a:extLst>
                    <a:ext uri="{FF2B5EF4-FFF2-40B4-BE49-F238E27FC236}">
                      <a16:creationId xmlns:a16="http://schemas.microsoft.com/office/drawing/2014/main" id="{31201598-A0C4-5FF8-A088-FC351422B029}"/>
                    </a:ext>
                  </a:extLst>
                </p:cNvPr>
                <p:cNvSpPr txBox="1"/>
                <p:nvPr/>
              </p:nvSpPr>
              <p:spPr>
                <a:xfrm>
                  <a:off x="5653335" y="4406715"/>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30</a:t>
                  </a:r>
                </a:p>
              </p:txBody>
            </p:sp>
            <p:sp>
              <p:nvSpPr>
                <p:cNvPr id="72" name="TextBox 71">
                  <a:extLst>
                    <a:ext uri="{FF2B5EF4-FFF2-40B4-BE49-F238E27FC236}">
                      <a16:creationId xmlns:a16="http://schemas.microsoft.com/office/drawing/2014/main" id="{7CEC0BBE-1829-ADBD-DF63-FEF641422B45}"/>
                    </a:ext>
                  </a:extLst>
                </p:cNvPr>
                <p:cNvSpPr txBox="1"/>
                <p:nvPr/>
              </p:nvSpPr>
              <p:spPr>
                <a:xfrm>
                  <a:off x="6116261" y="4421571"/>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8</a:t>
                  </a:r>
                </a:p>
              </p:txBody>
            </p:sp>
            <p:sp>
              <p:nvSpPr>
                <p:cNvPr id="73" name="TextBox 72">
                  <a:extLst>
                    <a:ext uri="{FF2B5EF4-FFF2-40B4-BE49-F238E27FC236}">
                      <a16:creationId xmlns:a16="http://schemas.microsoft.com/office/drawing/2014/main" id="{0688B51D-FC8C-0C7D-409B-5E33F53C07EB}"/>
                    </a:ext>
                  </a:extLst>
                </p:cNvPr>
                <p:cNvSpPr txBox="1"/>
                <p:nvPr/>
              </p:nvSpPr>
              <p:spPr>
                <a:xfrm>
                  <a:off x="1004878" y="4640830"/>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773</a:t>
                  </a:r>
                </a:p>
              </p:txBody>
            </p:sp>
            <p:sp>
              <p:nvSpPr>
                <p:cNvPr id="74" name="TextBox 73">
                  <a:extLst>
                    <a:ext uri="{FF2B5EF4-FFF2-40B4-BE49-F238E27FC236}">
                      <a16:creationId xmlns:a16="http://schemas.microsoft.com/office/drawing/2014/main" id="{0C7E6EBE-97DD-5619-35F9-A6AC72341A70}"/>
                    </a:ext>
                  </a:extLst>
                </p:cNvPr>
                <p:cNvSpPr txBox="1"/>
                <p:nvPr/>
              </p:nvSpPr>
              <p:spPr>
                <a:xfrm>
                  <a:off x="1408849" y="4640830"/>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749</a:t>
                  </a:r>
                </a:p>
              </p:txBody>
            </p:sp>
            <p:sp>
              <p:nvSpPr>
                <p:cNvPr id="75" name="TextBox 74">
                  <a:extLst>
                    <a:ext uri="{FF2B5EF4-FFF2-40B4-BE49-F238E27FC236}">
                      <a16:creationId xmlns:a16="http://schemas.microsoft.com/office/drawing/2014/main" id="{0CEB3CD5-E5F7-1238-E427-D4C5751B6BD0}"/>
                    </a:ext>
                  </a:extLst>
                </p:cNvPr>
                <p:cNvSpPr txBox="1"/>
                <p:nvPr/>
              </p:nvSpPr>
              <p:spPr>
                <a:xfrm>
                  <a:off x="1834181" y="4640830"/>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719</a:t>
                  </a:r>
                </a:p>
              </p:txBody>
            </p:sp>
            <p:sp>
              <p:nvSpPr>
                <p:cNvPr id="76" name="TextBox 75">
                  <a:extLst>
                    <a:ext uri="{FF2B5EF4-FFF2-40B4-BE49-F238E27FC236}">
                      <a16:creationId xmlns:a16="http://schemas.microsoft.com/office/drawing/2014/main" id="{2F6A1F6A-7841-FB56-8EF1-8263509DD389}"/>
                    </a:ext>
                  </a:extLst>
                </p:cNvPr>
                <p:cNvSpPr txBox="1"/>
                <p:nvPr/>
              </p:nvSpPr>
              <p:spPr>
                <a:xfrm>
                  <a:off x="2252972" y="4636898"/>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689</a:t>
                  </a:r>
                </a:p>
              </p:txBody>
            </p:sp>
            <p:sp>
              <p:nvSpPr>
                <p:cNvPr id="77" name="TextBox 76">
                  <a:extLst>
                    <a:ext uri="{FF2B5EF4-FFF2-40B4-BE49-F238E27FC236}">
                      <a16:creationId xmlns:a16="http://schemas.microsoft.com/office/drawing/2014/main" id="{4DB9306E-86D8-E37A-BB00-2759647B07BC}"/>
                    </a:ext>
                  </a:extLst>
                </p:cNvPr>
                <p:cNvSpPr txBox="1"/>
                <p:nvPr/>
              </p:nvSpPr>
              <p:spPr>
                <a:xfrm>
                  <a:off x="2675954" y="4639378"/>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666</a:t>
                  </a:r>
                </a:p>
              </p:txBody>
            </p:sp>
            <p:sp>
              <p:nvSpPr>
                <p:cNvPr id="78" name="TextBox 77">
                  <a:extLst>
                    <a:ext uri="{FF2B5EF4-FFF2-40B4-BE49-F238E27FC236}">
                      <a16:creationId xmlns:a16="http://schemas.microsoft.com/office/drawing/2014/main" id="{F14C3E7E-81CC-22A9-3EB5-9A3E01003816}"/>
                    </a:ext>
                  </a:extLst>
                </p:cNvPr>
                <p:cNvSpPr txBox="1"/>
                <p:nvPr/>
              </p:nvSpPr>
              <p:spPr>
                <a:xfrm>
                  <a:off x="3087857" y="4639378"/>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645</a:t>
                  </a:r>
                </a:p>
              </p:txBody>
            </p:sp>
            <p:sp>
              <p:nvSpPr>
                <p:cNvPr id="79" name="TextBox 78">
                  <a:extLst>
                    <a:ext uri="{FF2B5EF4-FFF2-40B4-BE49-F238E27FC236}">
                      <a16:creationId xmlns:a16="http://schemas.microsoft.com/office/drawing/2014/main" id="{239F462D-9EAC-D572-57B3-B02A0F9EA385}"/>
                    </a:ext>
                  </a:extLst>
                </p:cNvPr>
                <p:cNvSpPr txBox="1"/>
                <p:nvPr/>
              </p:nvSpPr>
              <p:spPr>
                <a:xfrm>
                  <a:off x="3515830" y="4639378"/>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610</a:t>
                  </a:r>
                </a:p>
              </p:txBody>
            </p:sp>
            <p:sp>
              <p:nvSpPr>
                <p:cNvPr id="80" name="TextBox 79">
                  <a:extLst>
                    <a:ext uri="{FF2B5EF4-FFF2-40B4-BE49-F238E27FC236}">
                      <a16:creationId xmlns:a16="http://schemas.microsoft.com/office/drawing/2014/main" id="{C85D6706-EB31-BDD1-006B-12ED4250593F}"/>
                    </a:ext>
                  </a:extLst>
                </p:cNvPr>
                <p:cNvSpPr txBox="1"/>
                <p:nvPr/>
              </p:nvSpPr>
              <p:spPr>
                <a:xfrm>
                  <a:off x="3934621" y="4641967"/>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450</a:t>
                  </a:r>
                </a:p>
              </p:txBody>
            </p:sp>
            <p:sp>
              <p:nvSpPr>
                <p:cNvPr id="81" name="TextBox 80">
                  <a:extLst>
                    <a:ext uri="{FF2B5EF4-FFF2-40B4-BE49-F238E27FC236}">
                      <a16:creationId xmlns:a16="http://schemas.microsoft.com/office/drawing/2014/main" id="{2C35B2A9-1CC2-246A-A7DA-40800A2B5E4F}"/>
                    </a:ext>
                  </a:extLst>
                </p:cNvPr>
                <p:cNvSpPr txBox="1"/>
                <p:nvPr/>
              </p:nvSpPr>
              <p:spPr>
                <a:xfrm>
                  <a:off x="4359953" y="4641967"/>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299</a:t>
                  </a:r>
                </a:p>
              </p:txBody>
            </p:sp>
            <p:sp>
              <p:nvSpPr>
                <p:cNvPr id="82" name="TextBox 81">
                  <a:extLst>
                    <a:ext uri="{FF2B5EF4-FFF2-40B4-BE49-F238E27FC236}">
                      <a16:creationId xmlns:a16="http://schemas.microsoft.com/office/drawing/2014/main" id="{C0D142E1-9191-BF76-0092-3B93821D6D0B}"/>
                    </a:ext>
                  </a:extLst>
                </p:cNvPr>
                <p:cNvSpPr txBox="1"/>
                <p:nvPr/>
              </p:nvSpPr>
              <p:spPr>
                <a:xfrm>
                  <a:off x="4776043" y="4641967"/>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196</a:t>
                  </a:r>
                </a:p>
              </p:txBody>
            </p:sp>
            <p:sp>
              <p:nvSpPr>
                <p:cNvPr id="83" name="TextBox 82">
                  <a:extLst>
                    <a:ext uri="{FF2B5EF4-FFF2-40B4-BE49-F238E27FC236}">
                      <a16:creationId xmlns:a16="http://schemas.microsoft.com/office/drawing/2014/main" id="{A6995895-4540-558E-603D-096695F0052B}"/>
                    </a:ext>
                  </a:extLst>
                </p:cNvPr>
                <p:cNvSpPr txBox="1"/>
                <p:nvPr/>
              </p:nvSpPr>
              <p:spPr>
                <a:xfrm>
                  <a:off x="5247939" y="4646507"/>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94</a:t>
                  </a:r>
                </a:p>
              </p:txBody>
            </p:sp>
            <p:sp>
              <p:nvSpPr>
                <p:cNvPr id="84" name="TextBox 83">
                  <a:extLst>
                    <a:ext uri="{FF2B5EF4-FFF2-40B4-BE49-F238E27FC236}">
                      <a16:creationId xmlns:a16="http://schemas.microsoft.com/office/drawing/2014/main" id="{94E50DDA-719F-7CF3-625E-208257FE9946}"/>
                    </a:ext>
                  </a:extLst>
                </p:cNvPr>
                <p:cNvSpPr txBox="1"/>
                <p:nvPr/>
              </p:nvSpPr>
              <p:spPr>
                <a:xfrm>
                  <a:off x="5664688" y="4639378"/>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35</a:t>
                  </a:r>
                </a:p>
              </p:txBody>
            </p:sp>
            <p:sp>
              <p:nvSpPr>
                <p:cNvPr id="85" name="TextBox 84">
                  <a:extLst>
                    <a:ext uri="{FF2B5EF4-FFF2-40B4-BE49-F238E27FC236}">
                      <a16:creationId xmlns:a16="http://schemas.microsoft.com/office/drawing/2014/main" id="{837FD54E-3D02-C673-528B-885678985321}"/>
                    </a:ext>
                  </a:extLst>
                </p:cNvPr>
                <p:cNvSpPr txBox="1"/>
                <p:nvPr/>
              </p:nvSpPr>
              <p:spPr>
                <a:xfrm>
                  <a:off x="6087654" y="4632249"/>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15</a:t>
                  </a:r>
                </a:p>
              </p:txBody>
            </p:sp>
          </p:grpSp>
          <p:grpSp>
            <p:nvGrpSpPr>
              <p:cNvPr id="13" name="Group 12">
                <a:extLst>
                  <a:ext uri="{FF2B5EF4-FFF2-40B4-BE49-F238E27FC236}">
                    <a16:creationId xmlns:a16="http://schemas.microsoft.com/office/drawing/2014/main" id="{DE9E9390-799C-F1AB-F35E-A1727C7A3481}"/>
                  </a:ext>
                </a:extLst>
              </p:cNvPr>
              <p:cNvGrpSpPr/>
              <p:nvPr/>
            </p:nvGrpSpPr>
            <p:grpSpPr>
              <a:xfrm>
                <a:off x="411064" y="990215"/>
                <a:ext cx="6073568" cy="3126081"/>
                <a:chOff x="411064" y="990215"/>
                <a:chExt cx="6073568" cy="3126081"/>
              </a:xfrm>
            </p:grpSpPr>
            <p:grpSp>
              <p:nvGrpSpPr>
                <p:cNvPr id="14" name="Group 13">
                  <a:extLst>
                    <a:ext uri="{FF2B5EF4-FFF2-40B4-BE49-F238E27FC236}">
                      <a16:creationId xmlns:a16="http://schemas.microsoft.com/office/drawing/2014/main" id="{39C734B6-44F3-108A-520A-F61085BD236C}"/>
                    </a:ext>
                  </a:extLst>
                </p:cNvPr>
                <p:cNvGrpSpPr/>
                <p:nvPr/>
              </p:nvGrpSpPr>
              <p:grpSpPr>
                <a:xfrm>
                  <a:off x="411064" y="990215"/>
                  <a:ext cx="554779" cy="2873828"/>
                  <a:chOff x="432739" y="992540"/>
                  <a:chExt cx="554779" cy="2873828"/>
                </a:xfrm>
              </p:grpSpPr>
              <p:sp>
                <p:nvSpPr>
                  <p:cNvPr id="52" name="TextBox 51">
                    <a:extLst>
                      <a:ext uri="{FF2B5EF4-FFF2-40B4-BE49-F238E27FC236}">
                        <a16:creationId xmlns:a16="http://schemas.microsoft.com/office/drawing/2014/main" id="{BC3332E4-F917-D6CA-87D1-EB5586BB8296}"/>
                      </a:ext>
                    </a:extLst>
                  </p:cNvPr>
                  <p:cNvSpPr txBox="1"/>
                  <p:nvPr/>
                </p:nvSpPr>
                <p:spPr>
                  <a:xfrm>
                    <a:off x="438774" y="3627793"/>
                    <a:ext cx="546693" cy="238575"/>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0.00</a:t>
                    </a:r>
                  </a:p>
                </p:txBody>
              </p:sp>
              <p:sp>
                <p:nvSpPr>
                  <p:cNvPr id="53" name="TextBox 52">
                    <a:extLst>
                      <a:ext uri="{FF2B5EF4-FFF2-40B4-BE49-F238E27FC236}">
                        <a16:creationId xmlns:a16="http://schemas.microsoft.com/office/drawing/2014/main" id="{A0927DCF-A4B1-3110-7315-C5A9BF98A97B}"/>
                      </a:ext>
                    </a:extLst>
                  </p:cNvPr>
                  <p:cNvSpPr txBox="1"/>
                  <p:nvPr/>
                </p:nvSpPr>
                <p:spPr>
                  <a:xfrm>
                    <a:off x="432739" y="2971706"/>
                    <a:ext cx="546693" cy="238575"/>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0.25</a:t>
                    </a:r>
                  </a:p>
                </p:txBody>
              </p:sp>
              <p:sp>
                <p:nvSpPr>
                  <p:cNvPr id="54" name="TextBox 53">
                    <a:extLst>
                      <a:ext uri="{FF2B5EF4-FFF2-40B4-BE49-F238E27FC236}">
                        <a16:creationId xmlns:a16="http://schemas.microsoft.com/office/drawing/2014/main" id="{29C2DCFA-1558-C255-4A95-3CBA3765A83F}"/>
                      </a:ext>
                    </a:extLst>
                  </p:cNvPr>
                  <p:cNvSpPr txBox="1"/>
                  <p:nvPr/>
                </p:nvSpPr>
                <p:spPr>
                  <a:xfrm>
                    <a:off x="432739" y="2310416"/>
                    <a:ext cx="546693" cy="238575"/>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0.50</a:t>
                    </a:r>
                  </a:p>
                </p:txBody>
              </p:sp>
              <p:sp>
                <p:nvSpPr>
                  <p:cNvPr id="55" name="TextBox 54">
                    <a:extLst>
                      <a:ext uri="{FF2B5EF4-FFF2-40B4-BE49-F238E27FC236}">
                        <a16:creationId xmlns:a16="http://schemas.microsoft.com/office/drawing/2014/main" id="{D362518C-99D0-9765-F014-338D6A70D90E}"/>
                      </a:ext>
                    </a:extLst>
                  </p:cNvPr>
                  <p:cNvSpPr txBox="1"/>
                  <p:nvPr/>
                </p:nvSpPr>
                <p:spPr>
                  <a:xfrm>
                    <a:off x="440825" y="1657012"/>
                    <a:ext cx="546693" cy="238575"/>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0.75</a:t>
                    </a:r>
                  </a:p>
                </p:txBody>
              </p:sp>
              <p:sp>
                <p:nvSpPr>
                  <p:cNvPr id="56" name="TextBox 55">
                    <a:extLst>
                      <a:ext uri="{FF2B5EF4-FFF2-40B4-BE49-F238E27FC236}">
                        <a16:creationId xmlns:a16="http://schemas.microsoft.com/office/drawing/2014/main" id="{B09905D0-9078-9F29-71C3-244BC1AA6C2B}"/>
                      </a:ext>
                    </a:extLst>
                  </p:cNvPr>
                  <p:cNvSpPr txBox="1"/>
                  <p:nvPr/>
                </p:nvSpPr>
                <p:spPr>
                  <a:xfrm>
                    <a:off x="440825" y="992540"/>
                    <a:ext cx="546693" cy="238575"/>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1.00</a:t>
                    </a:r>
                  </a:p>
                </p:txBody>
              </p:sp>
            </p:grpSp>
            <p:grpSp>
              <p:nvGrpSpPr>
                <p:cNvPr id="15" name="Group 14">
                  <a:extLst>
                    <a:ext uri="{FF2B5EF4-FFF2-40B4-BE49-F238E27FC236}">
                      <a16:creationId xmlns:a16="http://schemas.microsoft.com/office/drawing/2014/main" id="{EE3A3715-1E45-A2F5-66CD-034D39B608A9}"/>
                    </a:ext>
                  </a:extLst>
                </p:cNvPr>
                <p:cNvGrpSpPr/>
                <p:nvPr/>
              </p:nvGrpSpPr>
              <p:grpSpPr>
                <a:xfrm>
                  <a:off x="1101724" y="3870285"/>
                  <a:ext cx="5321980" cy="246011"/>
                  <a:chOff x="1101724" y="3870285"/>
                  <a:chExt cx="5321980" cy="246011"/>
                </a:xfrm>
              </p:grpSpPr>
              <p:sp>
                <p:nvSpPr>
                  <p:cNvPr id="39" name="TextBox 38">
                    <a:extLst>
                      <a:ext uri="{FF2B5EF4-FFF2-40B4-BE49-F238E27FC236}">
                        <a16:creationId xmlns:a16="http://schemas.microsoft.com/office/drawing/2014/main" id="{14A04B8A-A67F-21F3-4AE6-A883301DF9AD}"/>
                      </a:ext>
                    </a:extLst>
                  </p:cNvPr>
                  <p:cNvSpPr txBox="1"/>
                  <p:nvPr/>
                </p:nvSpPr>
                <p:spPr>
                  <a:xfrm>
                    <a:off x="1101724" y="3875608"/>
                    <a:ext cx="190371"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0</a:t>
                    </a:r>
                  </a:p>
                </p:txBody>
              </p:sp>
              <p:sp>
                <p:nvSpPr>
                  <p:cNvPr id="40" name="TextBox 39">
                    <a:extLst>
                      <a:ext uri="{FF2B5EF4-FFF2-40B4-BE49-F238E27FC236}">
                        <a16:creationId xmlns:a16="http://schemas.microsoft.com/office/drawing/2014/main" id="{46BB9E37-5541-5A8F-08AA-D21EE002703B}"/>
                      </a:ext>
                    </a:extLst>
                  </p:cNvPr>
                  <p:cNvSpPr txBox="1"/>
                  <p:nvPr/>
                </p:nvSpPr>
                <p:spPr>
                  <a:xfrm>
                    <a:off x="1527029" y="3875608"/>
                    <a:ext cx="190371"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6</a:t>
                    </a:r>
                  </a:p>
                </p:txBody>
              </p:sp>
              <p:sp>
                <p:nvSpPr>
                  <p:cNvPr id="41" name="TextBox 40">
                    <a:extLst>
                      <a:ext uri="{FF2B5EF4-FFF2-40B4-BE49-F238E27FC236}">
                        <a16:creationId xmlns:a16="http://schemas.microsoft.com/office/drawing/2014/main" id="{D6C6371A-A1CE-CFC8-97FD-015C814BE215}"/>
                      </a:ext>
                    </a:extLst>
                  </p:cNvPr>
                  <p:cNvSpPr txBox="1"/>
                  <p:nvPr/>
                </p:nvSpPr>
                <p:spPr>
                  <a:xfrm>
                    <a:off x="1829563" y="3875608"/>
                    <a:ext cx="403922"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12</a:t>
                    </a:r>
                  </a:p>
                </p:txBody>
              </p:sp>
              <p:sp>
                <p:nvSpPr>
                  <p:cNvPr id="42" name="TextBox 41">
                    <a:extLst>
                      <a:ext uri="{FF2B5EF4-FFF2-40B4-BE49-F238E27FC236}">
                        <a16:creationId xmlns:a16="http://schemas.microsoft.com/office/drawing/2014/main" id="{CE34C12A-8388-69D3-614E-6DBC3BA47E6D}"/>
                      </a:ext>
                    </a:extLst>
                  </p:cNvPr>
                  <p:cNvSpPr txBox="1"/>
                  <p:nvPr/>
                </p:nvSpPr>
                <p:spPr>
                  <a:xfrm>
                    <a:off x="2273460" y="3872094"/>
                    <a:ext cx="350771"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18</a:t>
                    </a:r>
                  </a:p>
                </p:txBody>
              </p:sp>
              <p:sp>
                <p:nvSpPr>
                  <p:cNvPr id="43" name="TextBox 42">
                    <a:extLst>
                      <a:ext uri="{FF2B5EF4-FFF2-40B4-BE49-F238E27FC236}">
                        <a16:creationId xmlns:a16="http://schemas.microsoft.com/office/drawing/2014/main" id="{7C542DCC-DF39-8A9D-58B6-78BCE9433657}"/>
                      </a:ext>
                    </a:extLst>
                  </p:cNvPr>
                  <p:cNvSpPr txBox="1"/>
                  <p:nvPr/>
                </p:nvSpPr>
                <p:spPr>
                  <a:xfrm>
                    <a:off x="2675954" y="3872094"/>
                    <a:ext cx="400019"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24</a:t>
                    </a:r>
                  </a:p>
                </p:txBody>
              </p:sp>
              <p:sp>
                <p:nvSpPr>
                  <p:cNvPr id="44" name="TextBox 43">
                    <a:extLst>
                      <a:ext uri="{FF2B5EF4-FFF2-40B4-BE49-F238E27FC236}">
                        <a16:creationId xmlns:a16="http://schemas.microsoft.com/office/drawing/2014/main" id="{3C9AD67B-EC8B-F36A-3A7F-BA905A92928F}"/>
                      </a:ext>
                    </a:extLst>
                  </p:cNvPr>
                  <p:cNvSpPr txBox="1"/>
                  <p:nvPr/>
                </p:nvSpPr>
                <p:spPr>
                  <a:xfrm>
                    <a:off x="3107363" y="3870285"/>
                    <a:ext cx="366458"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30</a:t>
                    </a:r>
                  </a:p>
                </p:txBody>
              </p:sp>
              <p:sp>
                <p:nvSpPr>
                  <p:cNvPr id="45" name="TextBox 44">
                    <a:extLst>
                      <a:ext uri="{FF2B5EF4-FFF2-40B4-BE49-F238E27FC236}">
                        <a16:creationId xmlns:a16="http://schemas.microsoft.com/office/drawing/2014/main" id="{B90F747A-4966-0AE4-40F9-7295B80AEE26}"/>
                      </a:ext>
                    </a:extLst>
                  </p:cNvPr>
                  <p:cNvSpPr txBox="1"/>
                  <p:nvPr/>
                </p:nvSpPr>
                <p:spPr>
                  <a:xfrm>
                    <a:off x="3521603" y="3872120"/>
                    <a:ext cx="382018"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36</a:t>
                    </a:r>
                  </a:p>
                </p:txBody>
              </p:sp>
              <p:sp>
                <p:nvSpPr>
                  <p:cNvPr id="46" name="TextBox 45">
                    <a:extLst>
                      <a:ext uri="{FF2B5EF4-FFF2-40B4-BE49-F238E27FC236}">
                        <a16:creationId xmlns:a16="http://schemas.microsoft.com/office/drawing/2014/main" id="{3239BEE5-824C-F28A-FA0C-33EE649DB0AB}"/>
                      </a:ext>
                    </a:extLst>
                  </p:cNvPr>
                  <p:cNvSpPr txBox="1"/>
                  <p:nvPr/>
                </p:nvSpPr>
                <p:spPr>
                  <a:xfrm>
                    <a:off x="3914439" y="3875608"/>
                    <a:ext cx="435858"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42</a:t>
                    </a:r>
                  </a:p>
                </p:txBody>
              </p:sp>
              <p:sp>
                <p:nvSpPr>
                  <p:cNvPr id="47" name="TextBox 46">
                    <a:extLst>
                      <a:ext uri="{FF2B5EF4-FFF2-40B4-BE49-F238E27FC236}">
                        <a16:creationId xmlns:a16="http://schemas.microsoft.com/office/drawing/2014/main" id="{2A67DD9D-E3D5-605E-AC97-65CA65C12563}"/>
                      </a:ext>
                    </a:extLst>
                  </p:cNvPr>
                  <p:cNvSpPr txBox="1"/>
                  <p:nvPr/>
                </p:nvSpPr>
                <p:spPr>
                  <a:xfrm>
                    <a:off x="4365383" y="3872146"/>
                    <a:ext cx="366458"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48</a:t>
                    </a:r>
                  </a:p>
                </p:txBody>
              </p:sp>
              <p:sp>
                <p:nvSpPr>
                  <p:cNvPr id="48" name="TextBox 47">
                    <a:extLst>
                      <a:ext uri="{FF2B5EF4-FFF2-40B4-BE49-F238E27FC236}">
                        <a16:creationId xmlns:a16="http://schemas.microsoft.com/office/drawing/2014/main" id="{02C63172-ED9E-B118-96DD-AFD7E1B170B7}"/>
                      </a:ext>
                    </a:extLst>
                  </p:cNvPr>
                  <p:cNvSpPr txBox="1"/>
                  <p:nvPr/>
                </p:nvSpPr>
                <p:spPr>
                  <a:xfrm>
                    <a:off x="4781974" y="3875608"/>
                    <a:ext cx="366458"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54</a:t>
                    </a:r>
                  </a:p>
                </p:txBody>
              </p:sp>
              <p:sp>
                <p:nvSpPr>
                  <p:cNvPr id="49" name="TextBox 48">
                    <a:extLst>
                      <a:ext uri="{FF2B5EF4-FFF2-40B4-BE49-F238E27FC236}">
                        <a16:creationId xmlns:a16="http://schemas.microsoft.com/office/drawing/2014/main" id="{3BC5F8E7-EC14-F31E-1E56-EC4AE260ED38}"/>
                      </a:ext>
                    </a:extLst>
                  </p:cNvPr>
                  <p:cNvSpPr txBox="1"/>
                  <p:nvPr/>
                </p:nvSpPr>
                <p:spPr>
                  <a:xfrm>
                    <a:off x="5204067" y="3875207"/>
                    <a:ext cx="366458"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60</a:t>
                    </a:r>
                  </a:p>
                </p:txBody>
              </p:sp>
              <p:sp>
                <p:nvSpPr>
                  <p:cNvPr id="50" name="TextBox 49">
                    <a:extLst>
                      <a:ext uri="{FF2B5EF4-FFF2-40B4-BE49-F238E27FC236}">
                        <a16:creationId xmlns:a16="http://schemas.microsoft.com/office/drawing/2014/main" id="{FD20028D-6670-AA36-62BA-51304B96B4AB}"/>
                      </a:ext>
                    </a:extLst>
                  </p:cNvPr>
                  <p:cNvSpPr txBox="1"/>
                  <p:nvPr/>
                </p:nvSpPr>
                <p:spPr>
                  <a:xfrm>
                    <a:off x="5591780" y="3873851"/>
                    <a:ext cx="426108"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66</a:t>
                    </a:r>
                  </a:p>
                </p:txBody>
              </p:sp>
              <p:sp>
                <p:nvSpPr>
                  <p:cNvPr id="51" name="TextBox 50">
                    <a:extLst>
                      <a:ext uri="{FF2B5EF4-FFF2-40B4-BE49-F238E27FC236}">
                        <a16:creationId xmlns:a16="http://schemas.microsoft.com/office/drawing/2014/main" id="{43B10493-31F1-20FC-8687-21861B4A3FC5}"/>
                      </a:ext>
                    </a:extLst>
                  </p:cNvPr>
                  <p:cNvSpPr txBox="1"/>
                  <p:nvPr/>
                </p:nvSpPr>
                <p:spPr>
                  <a:xfrm>
                    <a:off x="6013894" y="3877721"/>
                    <a:ext cx="409810"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72</a:t>
                    </a:r>
                  </a:p>
                </p:txBody>
              </p:sp>
            </p:grpSp>
            <p:grpSp>
              <p:nvGrpSpPr>
                <p:cNvPr id="16" name="Group 15">
                  <a:extLst>
                    <a:ext uri="{FF2B5EF4-FFF2-40B4-BE49-F238E27FC236}">
                      <a16:creationId xmlns:a16="http://schemas.microsoft.com/office/drawing/2014/main" id="{1FD9FD44-75A4-F45E-C21D-7A9D9AD12243}"/>
                    </a:ext>
                  </a:extLst>
                </p:cNvPr>
                <p:cNvGrpSpPr/>
                <p:nvPr/>
              </p:nvGrpSpPr>
              <p:grpSpPr>
                <a:xfrm>
                  <a:off x="892446" y="992540"/>
                  <a:ext cx="5592186" cy="2947484"/>
                  <a:chOff x="892446" y="992540"/>
                  <a:chExt cx="5592186" cy="2947484"/>
                </a:xfrm>
              </p:grpSpPr>
              <p:cxnSp>
                <p:nvCxnSpPr>
                  <p:cNvPr id="19" name="Straight Connector 18">
                    <a:extLst>
                      <a:ext uri="{FF2B5EF4-FFF2-40B4-BE49-F238E27FC236}">
                        <a16:creationId xmlns:a16="http://schemas.microsoft.com/office/drawing/2014/main" id="{DA47913C-E51E-9774-E818-4C01590A9DDA}"/>
                      </a:ext>
                    </a:extLst>
                  </p:cNvPr>
                  <p:cNvCxnSpPr>
                    <a:cxnSpLocks/>
                  </p:cNvCxnSpPr>
                  <p:nvPr/>
                </p:nvCxnSpPr>
                <p:spPr>
                  <a:xfrm>
                    <a:off x="942975" y="992540"/>
                    <a:ext cx="0" cy="2902132"/>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7D5C81C-56DD-D5D8-C6C1-1E5B7111C99B}"/>
                      </a:ext>
                    </a:extLst>
                  </p:cNvPr>
                  <p:cNvCxnSpPr>
                    <a:cxnSpLocks/>
                  </p:cNvCxnSpPr>
                  <p:nvPr/>
                </p:nvCxnSpPr>
                <p:spPr>
                  <a:xfrm>
                    <a:off x="938001" y="3889403"/>
                    <a:ext cx="5546631" cy="15860"/>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E955019-8744-2A0A-B837-DEB538AE8D5C}"/>
                      </a:ext>
                    </a:extLst>
                  </p:cNvPr>
                  <p:cNvCxnSpPr>
                    <a:cxnSpLocks/>
                  </p:cNvCxnSpPr>
                  <p:nvPr/>
                </p:nvCxnSpPr>
                <p:spPr>
                  <a:xfrm flipV="1">
                    <a:off x="1195441" y="3880169"/>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F38C62C-30C3-5DC5-E6EF-1DA357510989}"/>
                      </a:ext>
                    </a:extLst>
                  </p:cNvPr>
                  <p:cNvCxnSpPr>
                    <a:cxnSpLocks/>
                  </p:cNvCxnSpPr>
                  <p:nvPr/>
                </p:nvCxnSpPr>
                <p:spPr>
                  <a:xfrm flipV="1">
                    <a:off x="1624356" y="3882147"/>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596F53-EC3E-C51B-8870-74F5672CAAFD}"/>
                      </a:ext>
                    </a:extLst>
                  </p:cNvPr>
                  <p:cNvCxnSpPr>
                    <a:cxnSpLocks/>
                  </p:cNvCxnSpPr>
                  <p:nvPr/>
                </p:nvCxnSpPr>
                <p:spPr>
                  <a:xfrm flipV="1">
                    <a:off x="2035124" y="3888057"/>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446A4DD-349E-F7C6-2A99-A033C6A0A3D9}"/>
                      </a:ext>
                    </a:extLst>
                  </p:cNvPr>
                  <p:cNvCxnSpPr>
                    <a:cxnSpLocks/>
                  </p:cNvCxnSpPr>
                  <p:nvPr/>
                </p:nvCxnSpPr>
                <p:spPr>
                  <a:xfrm flipV="1">
                    <a:off x="2443418" y="3883612"/>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62C3C85-D5E2-378B-8ACB-7B4F2E41049C}"/>
                      </a:ext>
                    </a:extLst>
                  </p:cNvPr>
                  <p:cNvCxnSpPr>
                    <a:cxnSpLocks/>
                  </p:cNvCxnSpPr>
                  <p:nvPr/>
                </p:nvCxnSpPr>
                <p:spPr>
                  <a:xfrm flipV="1">
                    <a:off x="2872333" y="3887971"/>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A122A78-0F83-A56F-8309-DC4E8F432E7C}"/>
                      </a:ext>
                    </a:extLst>
                  </p:cNvPr>
                  <p:cNvCxnSpPr>
                    <a:cxnSpLocks/>
                  </p:cNvCxnSpPr>
                  <p:nvPr/>
                </p:nvCxnSpPr>
                <p:spPr>
                  <a:xfrm flipV="1">
                    <a:off x="3283101" y="3891499"/>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E0D2703-8F6B-87F3-7BE8-4E15C2B99885}"/>
                      </a:ext>
                    </a:extLst>
                  </p:cNvPr>
                  <p:cNvCxnSpPr>
                    <a:cxnSpLocks/>
                  </p:cNvCxnSpPr>
                  <p:nvPr/>
                </p:nvCxnSpPr>
                <p:spPr>
                  <a:xfrm flipV="1">
                    <a:off x="3711355" y="3891040"/>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205B05-9C79-D5D4-9A56-310C84B2D5F4}"/>
                      </a:ext>
                    </a:extLst>
                  </p:cNvPr>
                  <p:cNvCxnSpPr>
                    <a:cxnSpLocks/>
                  </p:cNvCxnSpPr>
                  <p:nvPr/>
                </p:nvCxnSpPr>
                <p:spPr>
                  <a:xfrm flipV="1">
                    <a:off x="4140270" y="3888256"/>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62B0AAB-8C24-60E7-A967-DC3A3B4C23CA}"/>
                      </a:ext>
                    </a:extLst>
                  </p:cNvPr>
                  <p:cNvCxnSpPr>
                    <a:cxnSpLocks/>
                  </p:cNvCxnSpPr>
                  <p:nvPr/>
                </p:nvCxnSpPr>
                <p:spPr>
                  <a:xfrm flipV="1">
                    <a:off x="4551038" y="3889403"/>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CC023BA-95D8-2061-8460-EB06D9E31CEE}"/>
                      </a:ext>
                    </a:extLst>
                  </p:cNvPr>
                  <p:cNvCxnSpPr>
                    <a:cxnSpLocks/>
                  </p:cNvCxnSpPr>
                  <p:nvPr/>
                </p:nvCxnSpPr>
                <p:spPr>
                  <a:xfrm flipV="1">
                    <a:off x="4959723" y="3896086"/>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03567BA-4F5F-7D86-51A2-0598C66D30F0}"/>
                      </a:ext>
                    </a:extLst>
                  </p:cNvPr>
                  <p:cNvCxnSpPr>
                    <a:cxnSpLocks/>
                  </p:cNvCxnSpPr>
                  <p:nvPr/>
                </p:nvCxnSpPr>
                <p:spPr>
                  <a:xfrm flipV="1">
                    <a:off x="5388638" y="3895683"/>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76550AE-6738-C94E-AE26-58B9249DA9E7}"/>
                      </a:ext>
                    </a:extLst>
                  </p:cNvPr>
                  <p:cNvCxnSpPr>
                    <a:cxnSpLocks/>
                  </p:cNvCxnSpPr>
                  <p:nvPr/>
                </p:nvCxnSpPr>
                <p:spPr>
                  <a:xfrm flipV="1">
                    <a:off x="5799406" y="3894449"/>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254FEBE-CB7C-D7FF-68B3-77270C30509C}"/>
                      </a:ext>
                    </a:extLst>
                  </p:cNvPr>
                  <p:cNvCxnSpPr>
                    <a:cxnSpLocks/>
                  </p:cNvCxnSpPr>
                  <p:nvPr/>
                </p:nvCxnSpPr>
                <p:spPr>
                  <a:xfrm flipV="1">
                    <a:off x="6225700" y="3894449"/>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93685FD-8115-C443-2675-4DB94201B8E6}"/>
                      </a:ext>
                    </a:extLst>
                  </p:cNvPr>
                  <p:cNvCxnSpPr>
                    <a:cxnSpLocks/>
                  </p:cNvCxnSpPr>
                  <p:nvPr/>
                </p:nvCxnSpPr>
                <p:spPr>
                  <a:xfrm>
                    <a:off x="899589" y="3758598"/>
                    <a:ext cx="50529" cy="0"/>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378DA9E-38CD-94C1-AC64-900BA05C9BDD}"/>
                      </a:ext>
                    </a:extLst>
                  </p:cNvPr>
                  <p:cNvCxnSpPr>
                    <a:cxnSpLocks/>
                  </p:cNvCxnSpPr>
                  <p:nvPr/>
                </p:nvCxnSpPr>
                <p:spPr>
                  <a:xfrm>
                    <a:off x="899589" y="3100186"/>
                    <a:ext cx="50529" cy="0"/>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8D7850F-CC50-E762-C874-32CCAA7F07D6}"/>
                      </a:ext>
                    </a:extLst>
                  </p:cNvPr>
                  <p:cNvCxnSpPr>
                    <a:cxnSpLocks/>
                  </p:cNvCxnSpPr>
                  <p:nvPr/>
                </p:nvCxnSpPr>
                <p:spPr>
                  <a:xfrm>
                    <a:off x="899589" y="2438896"/>
                    <a:ext cx="50529" cy="0"/>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4384D7A-6B9D-BD16-7642-9D789C9375FC}"/>
                      </a:ext>
                    </a:extLst>
                  </p:cNvPr>
                  <p:cNvCxnSpPr>
                    <a:cxnSpLocks/>
                  </p:cNvCxnSpPr>
                  <p:nvPr/>
                </p:nvCxnSpPr>
                <p:spPr>
                  <a:xfrm>
                    <a:off x="899589" y="1785988"/>
                    <a:ext cx="50529" cy="0"/>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8F3755-AFBC-CFE0-BA34-69E0F891EC4A}"/>
                      </a:ext>
                    </a:extLst>
                  </p:cNvPr>
                  <p:cNvCxnSpPr>
                    <a:cxnSpLocks/>
                  </p:cNvCxnSpPr>
                  <p:nvPr/>
                </p:nvCxnSpPr>
                <p:spPr>
                  <a:xfrm>
                    <a:off x="892446" y="1121020"/>
                    <a:ext cx="50529" cy="0"/>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grpSp>
      </p:grpSp>
      <p:sp>
        <p:nvSpPr>
          <p:cNvPr id="2" name="Content Placeholder 1">
            <a:extLst>
              <a:ext uri="{FF2B5EF4-FFF2-40B4-BE49-F238E27FC236}">
                <a16:creationId xmlns:a16="http://schemas.microsoft.com/office/drawing/2014/main" id="{5F9C82D5-DAC0-DA81-2F96-7C369937CC58}"/>
              </a:ext>
            </a:extLst>
          </p:cNvPr>
          <p:cNvSpPr>
            <a:spLocks noGrp="1"/>
          </p:cNvSpPr>
          <p:nvPr>
            <p:ph idx="1"/>
          </p:nvPr>
        </p:nvSpPr>
        <p:spPr/>
        <p:txBody>
          <a:bodyPr/>
          <a:lstStyle/>
          <a:p>
            <a:pPr marL="0" indent="0">
              <a:buClr>
                <a:schemeClr val="tx1">
                  <a:lumMod val="65000"/>
                  <a:lumOff val="35000"/>
                </a:schemeClr>
              </a:buClr>
              <a:buNone/>
            </a:pPr>
            <a:r>
              <a:rPr lang="en-US" dirty="0"/>
              <a:t> </a:t>
            </a:r>
          </a:p>
        </p:txBody>
      </p:sp>
      <p:sp>
        <p:nvSpPr>
          <p:cNvPr id="3" name="Title 2">
            <a:extLst>
              <a:ext uri="{FF2B5EF4-FFF2-40B4-BE49-F238E27FC236}">
                <a16:creationId xmlns:a16="http://schemas.microsoft.com/office/drawing/2014/main" id="{5453F5D3-09F2-D396-F116-CDE2AD260ACE}"/>
              </a:ext>
            </a:extLst>
          </p:cNvPr>
          <p:cNvSpPr>
            <a:spLocks noGrp="1"/>
          </p:cNvSpPr>
          <p:nvPr>
            <p:ph type="title"/>
          </p:nvPr>
        </p:nvSpPr>
        <p:spPr>
          <a:xfrm>
            <a:off x="508000" y="369595"/>
            <a:ext cx="7737296" cy="596911"/>
          </a:xfrm>
        </p:spPr>
        <p:txBody>
          <a:bodyPr>
            <a:normAutofit/>
          </a:bodyPr>
          <a:lstStyle/>
          <a:p>
            <a:r>
              <a:rPr lang="en-US" b="1" dirty="0">
                <a:solidFill>
                  <a:srgbClr val="445464"/>
                </a:solidFill>
              </a:rPr>
              <a:t>Event-free Survival </a:t>
            </a:r>
            <a:endParaRPr lang="en-US" sz="3733" dirty="0">
              <a:solidFill>
                <a:srgbClr val="445464"/>
              </a:solidFill>
            </a:endParaRPr>
          </a:p>
        </p:txBody>
      </p:sp>
      <p:cxnSp>
        <p:nvCxnSpPr>
          <p:cNvPr id="7" name="Straight Connector 6">
            <a:extLst>
              <a:ext uri="{FF2B5EF4-FFF2-40B4-BE49-F238E27FC236}">
                <a16:creationId xmlns:a16="http://schemas.microsoft.com/office/drawing/2014/main" id="{8961B47B-6AB9-2B7E-6F1B-71865AF3AF65}"/>
              </a:ext>
            </a:extLst>
          </p:cNvPr>
          <p:cNvCxnSpPr>
            <a:cxnSpLocks/>
          </p:cNvCxnSpPr>
          <p:nvPr/>
        </p:nvCxnSpPr>
        <p:spPr>
          <a:xfrm flipV="1">
            <a:off x="6021105" y="1950646"/>
            <a:ext cx="0" cy="3223069"/>
          </a:xfrm>
          <a:prstGeom prst="line">
            <a:avLst/>
          </a:prstGeom>
          <a:ln w="12700">
            <a:prstDash val="dashDot"/>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5A8AE27C-C6BB-C204-3612-1563428FA0E5}"/>
              </a:ext>
            </a:extLst>
          </p:cNvPr>
          <p:cNvSpPr txBox="1"/>
          <p:nvPr/>
        </p:nvSpPr>
        <p:spPr>
          <a:xfrm>
            <a:off x="4824549" y="2131775"/>
            <a:ext cx="1247024" cy="584775"/>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25523"/>
                </a:solidFill>
                <a:effectLst/>
                <a:uLnTx/>
                <a:uFillTx/>
                <a:latin typeface="Source Sans Pro"/>
                <a:ea typeface="+mn-ea"/>
                <a:cs typeface="+mn-cs"/>
              </a:rPr>
              <a:t>4-year EFS</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25523"/>
                </a:solidFill>
                <a:effectLst/>
                <a:uLnTx/>
                <a:uFillTx/>
                <a:latin typeface="Source Sans Pro"/>
                <a:ea typeface="+mn-ea"/>
                <a:cs typeface="+mn-cs"/>
              </a:rPr>
              <a:t>81.9% </a:t>
            </a:r>
            <a:endParaRPr kumimoji="0" lang="en-US" sz="1600" b="0" i="0" u="none" strike="noStrike" kern="1200" cap="none" spc="0" normalizeH="0" baseline="0" noProof="0" dirty="0">
              <a:ln>
                <a:noFill/>
              </a:ln>
              <a:solidFill>
                <a:srgbClr val="F25523"/>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36DFFBB-3A27-D386-3364-90AC8F0B1459}"/>
              </a:ext>
            </a:extLst>
          </p:cNvPr>
          <p:cNvSpPr txBox="1"/>
          <p:nvPr/>
        </p:nvSpPr>
        <p:spPr>
          <a:xfrm>
            <a:off x="7628710" y="1493037"/>
            <a:ext cx="4127183" cy="3796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sng" strike="noStrike" kern="1200" cap="none" spc="0" normalizeH="0" baseline="0" noProof="0" dirty="0">
                <a:ln>
                  <a:noFill/>
                </a:ln>
                <a:solidFill>
                  <a:srgbClr val="595959"/>
                </a:solidFill>
                <a:effectLst/>
                <a:uLnTx/>
                <a:uFillTx/>
                <a:latin typeface="Montserrat"/>
                <a:ea typeface="+mn-ea"/>
                <a:cs typeface="+mn-cs"/>
              </a:rPr>
              <a:t>Median follow-up 46.9 months </a:t>
            </a:r>
          </a:p>
        </p:txBody>
      </p:sp>
      <p:graphicFrame>
        <p:nvGraphicFramePr>
          <p:cNvPr id="6" name="Table 5">
            <a:extLst>
              <a:ext uri="{FF2B5EF4-FFF2-40B4-BE49-F238E27FC236}">
                <a16:creationId xmlns:a16="http://schemas.microsoft.com/office/drawing/2014/main" id="{8A977BE3-B2BB-D8D5-84CD-E9CD711C31DC}"/>
              </a:ext>
            </a:extLst>
          </p:cNvPr>
          <p:cNvGraphicFramePr>
            <a:graphicFrameLocks noGrp="1"/>
          </p:cNvGraphicFramePr>
          <p:nvPr/>
        </p:nvGraphicFramePr>
        <p:xfrm>
          <a:off x="6364751" y="2439551"/>
          <a:ext cx="5293700" cy="2618292"/>
        </p:xfrm>
        <a:graphic>
          <a:graphicData uri="http://schemas.openxmlformats.org/drawingml/2006/table">
            <a:tbl>
              <a:tblPr firstRow="1" bandRow="1"/>
              <a:tblGrid>
                <a:gridCol w="1366189">
                  <a:extLst>
                    <a:ext uri="{9D8B030D-6E8A-4147-A177-3AD203B41FA5}">
                      <a16:colId xmlns:a16="http://schemas.microsoft.com/office/drawing/2014/main" val="3167064053"/>
                    </a:ext>
                  </a:extLst>
                </a:gridCol>
                <a:gridCol w="1828800">
                  <a:extLst>
                    <a:ext uri="{9D8B030D-6E8A-4147-A177-3AD203B41FA5}">
                      <a16:colId xmlns:a16="http://schemas.microsoft.com/office/drawing/2014/main" val="522924657"/>
                    </a:ext>
                  </a:extLst>
                </a:gridCol>
                <a:gridCol w="2098711">
                  <a:extLst>
                    <a:ext uri="{9D8B030D-6E8A-4147-A177-3AD203B41FA5}">
                      <a16:colId xmlns:a16="http://schemas.microsoft.com/office/drawing/2014/main" val="876917270"/>
                    </a:ext>
                  </a:extLst>
                </a:gridCol>
              </a:tblGrid>
              <a:tr h="537473">
                <a:tc>
                  <a:txBody>
                    <a:bodyPr/>
                    <a:lstStyle>
                      <a:lvl1pPr marL="0" algn="l" defTabSz="914400" rtl="0" eaLnBrk="1" latinLnBrk="0" hangingPunct="1">
                        <a:defRPr sz="1800" b="1" kern="1200">
                          <a:solidFill>
                            <a:schemeClr val="lt1"/>
                          </a:solidFill>
                          <a:latin typeface="Source Sans Pro"/>
                        </a:defRPr>
                      </a:lvl1pPr>
                      <a:lvl2pPr marL="457200" algn="l" defTabSz="914400" rtl="0" eaLnBrk="1" latinLnBrk="0" hangingPunct="1">
                        <a:defRPr sz="1800" b="1" kern="1200">
                          <a:solidFill>
                            <a:schemeClr val="lt1"/>
                          </a:solidFill>
                          <a:latin typeface="Source Sans Pro"/>
                        </a:defRPr>
                      </a:lvl2pPr>
                      <a:lvl3pPr marL="914400" algn="l" defTabSz="914400" rtl="0" eaLnBrk="1" latinLnBrk="0" hangingPunct="1">
                        <a:defRPr sz="1800" b="1" kern="1200">
                          <a:solidFill>
                            <a:schemeClr val="lt1"/>
                          </a:solidFill>
                          <a:latin typeface="Source Sans Pro"/>
                        </a:defRPr>
                      </a:lvl3pPr>
                      <a:lvl4pPr marL="1371600" algn="l" defTabSz="914400" rtl="0" eaLnBrk="1" latinLnBrk="0" hangingPunct="1">
                        <a:defRPr sz="1800" b="1" kern="1200">
                          <a:solidFill>
                            <a:schemeClr val="lt1"/>
                          </a:solidFill>
                          <a:latin typeface="Source Sans Pro"/>
                        </a:defRPr>
                      </a:lvl4pPr>
                      <a:lvl5pPr marL="1828800" algn="l" defTabSz="914400" rtl="0" eaLnBrk="1" latinLnBrk="0" hangingPunct="1">
                        <a:defRPr sz="1800" b="1" kern="1200">
                          <a:solidFill>
                            <a:schemeClr val="lt1"/>
                          </a:solidFill>
                          <a:latin typeface="Source Sans Pro"/>
                        </a:defRPr>
                      </a:lvl5pPr>
                      <a:lvl6pPr marL="2286000" algn="l" defTabSz="914400" rtl="0" eaLnBrk="1" latinLnBrk="0" hangingPunct="1">
                        <a:defRPr sz="1800" b="1" kern="1200">
                          <a:solidFill>
                            <a:schemeClr val="lt1"/>
                          </a:solidFill>
                          <a:latin typeface="Source Sans Pro"/>
                        </a:defRPr>
                      </a:lvl6pPr>
                      <a:lvl7pPr marL="2743200" algn="l" defTabSz="914400" rtl="0" eaLnBrk="1" latinLnBrk="0" hangingPunct="1">
                        <a:defRPr sz="1800" b="1" kern="1200">
                          <a:solidFill>
                            <a:schemeClr val="lt1"/>
                          </a:solidFill>
                          <a:latin typeface="Source Sans Pro"/>
                        </a:defRPr>
                      </a:lvl7pPr>
                      <a:lvl8pPr marL="3200400" algn="l" defTabSz="914400" rtl="0" eaLnBrk="1" latinLnBrk="0" hangingPunct="1">
                        <a:defRPr sz="1800" b="1" kern="1200">
                          <a:solidFill>
                            <a:schemeClr val="lt1"/>
                          </a:solidFill>
                          <a:latin typeface="Source Sans Pro"/>
                        </a:defRPr>
                      </a:lvl8pPr>
                      <a:lvl9pPr marL="3657600" algn="l" defTabSz="914400" rtl="0" eaLnBrk="1" latinLnBrk="0" hangingPunct="1">
                        <a:defRPr sz="1800" b="1" kern="1200">
                          <a:solidFill>
                            <a:schemeClr val="lt1"/>
                          </a:solidFill>
                          <a:latin typeface="Source Sans Pro"/>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dirty="0">
                        <a:ln>
                          <a:noFill/>
                        </a:ln>
                        <a:solidFill>
                          <a:prstClr val="white"/>
                        </a:solidFill>
                        <a:effectLst/>
                        <a:uLnTx/>
                        <a:uFillTx/>
                        <a:latin typeface="Montserrat"/>
                        <a:ea typeface="+mn-ea"/>
                        <a:cs typeface="+mn-cs"/>
                      </a:endParaRPr>
                    </a:p>
                  </a:txBody>
                  <a:tcPr marL="84815" marR="84815" marT="42408" marB="42408"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ACB6"/>
                    </a:solidFill>
                  </a:tcPr>
                </a:tc>
                <a:tc>
                  <a:txBody>
                    <a:bodyPr/>
                    <a:lstStyle>
                      <a:lvl1pPr marL="0" algn="l" defTabSz="914400" rtl="0" eaLnBrk="1" latinLnBrk="0" hangingPunct="1">
                        <a:defRPr sz="1800" b="1" kern="1200">
                          <a:solidFill>
                            <a:schemeClr val="lt1"/>
                          </a:solidFill>
                          <a:latin typeface="Source Sans Pro"/>
                        </a:defRPr>
                      </a:lvl1pPr>
                      <a:lvl2pPr marL="457200" algn="l" defTabSz="914400" rtl="0" eaLnBrk="1" latinLnBrk="0" hangingPunct="1">
                        <a:defRPr sz="1800" b="1" kern="1200">
                          <a:solidFill>
                            <a:schemeClr val="lt1"/>
                          </a:solidFill>
                          <a:latin typeface="Source Sans Pro"/>
                        </a:defRPr>
                      </a:lvl2pPr>
                      <a:lvl3pPr marL="914400" algn="l" defTabSz="914400" rtl="0" eaLnBrk="1" latinLnBrk="0" hangingPunct="1">
                        <a:defRPr sz="1800" b="1" kern="1200">
                          <a:solidFill>
                            <a:schemeClr val="lt1"/>
                          </a:solidFill>
                          <a:latin typeface="Source Sans Pro"/>
                        </a:defRPr>
                      </a:lvl3pPr>
                      <a:lvl4pPr marL="1371600" algn="l" defTabSz="914400" rtl="0" eaLnBrk="1" latinLnBrk="0" hangingPunct="1">
                        <a:defRPr sz="1800" b="1" kern="1200">
                          <a:solidFill>
                            <a:schemeClr val="lt1"/>
                          </a:solidFill>
                          <a:latin typeface="Source Sans Pro"/>
                        </a:defRPr>
                      </a:lvl4pPr>
                      <a:lvl5pPr marL="1828800" algn="l" defTabSz="914400" rtl="0" eaLnBrk="1" latinLnBrk="0" hangingPunct="1">
                        <a:defRPr sz="1800" b="1" kern="1200">
                          <a:solidFill>
                            <a:schemeClr val="lt1"/>
                          </a:solidFill>
                          <a:latin typeface="Source Sans Pro"/>
                        </a:defRPr>
                      </a:lvl5pPr>
                      <a:lvl6pPr marL="2286000" algn="l" defTabSz="914400" rtl="0" eaLnBrk="1" latinLnBrk="0" hangingPunct="1">
                        <a:defRPr sz="1800" b="1" kern="1200">
                          <a:solidFill>
                            <a:schemeClr val="lt1"/>
                          </a:solidFill>
                          <a:latin typeface="Source Sans Pro"/>
                        </a:defRPr>
                      </a:lvl6pPr>
                      <a:lvl7pPr marL="2743200" algn="l" defTabSz="914400" rtl="0" eaLnBrk="1" latinLnBrk="0" hangingPunct="1">
                        <a:defRPr sz="1800" b="1" kern="1200">
                          <a:solidFill>
                            <a:schemeClr val="lt1"/>
                          </a:solidFill>
                          <a:latin typeface="Source Sans Pro"/>
                        </a:defRPr>
                      </a:lvl7pPr>
                      <a:lvl8pPr marL="3200400" algn="l" defTabSz="914400" rtl="0" eaLnBrk="1" latinLnBrk="0" hangingPunct="1">
                        <a:defRPr sz="1800" b="1" kern="1200">
                          <a:solidFill>
                            <a:schemeClr val="lt1"/>
                          </a:solidFill>
                          <a:latin typeface="Source Sans Pro"/>
                        </a:defRPr>
                      </a:lvl8pPr>
                      <a:lvl9pPr marL="3657600" algn="l" defTabSz="914400" rtl="0" eaLnBrk="1" latinLnBrk="0" hangingPunct="1">
                        <a:defRPr sz="1800" b="1" kern="1200">
                          <a:solidFill>
                            <a:schemeClr val="lt1"/>
                          </a:solidFill>
                          <a:latin typeface="Source Sans Pro"/>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prstClr val="white"/>
                          </a:solidFill>
                          <a:effectLst/>
                          <a:uLnTx/>
                          <a:uFillTx/>
                          <a:latin typeface="Montserrat"/>
                          <a:ea typeface="+mn-ea"/>
                          <a:cs typeface="+mn-cs"/>
                        </a:rPr>
                        <a:t>Chemo/Placebo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prstClr val="white"/>
                          </a:solidFill>
                          <a:effectLst/>
                          <a:uLnTx/>
                          <a:uFillTx/>
                          <a:latin typeface="Montserrat"/>
                          <a:ea typeface="+mn-ea"/>
                          <a:cs typeface="+mn-cs"/>
                        </a:rPr>
                        <a:t>n = 777</a:t>
                      </a:r>
                    </a:p>
                  </a:txBody>
                  <a:tcPr marL="84815" marR="84815" marT="42408" marB="42408"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5622"/>
                    </a:solidFill>
                  </a:tcPr>
                </a:tc>
                <a:tc>
                  <a:txBody>
                    <a:bodyPr/>
                    <a:lstStyle>
                      <a:lvl1pPr marL="0" algn="l" defTabSz="914400" rtl="0" eaLnBrk="1" latinLnBrk="0" hangingPunct="1">
                        <a:defRPr sz="1800" b="1" kern="1200">
                          <a:solidFill>
                            <a:schemeClr val="lt1"/>
                          </a:solidFill>
                          <a:latin typeface="Source Sans Pro"/>
                        </a:defRPr>
                      </a:lvl1pPr>
                      <a:lvl2pPr marL="457200" algn="l" defTabSz="914400" rtl="0" eaLnBrk="1" latinLnBrk="0" hangingPunct="1">
                        <a:defRPr sz="1800" b="1" kern="1200">
                          <a:solidFill>
                            <a:schemeClr val="lt1"/>
                          </a:solidFill>
                          <a:latin typeface="Source Sans Pro"/>
                        </a:defRPr>
                      </a:lvl2pPr>
                      <a:lvl3pPr marL="914400" algn="l" defTabSz="914400" rtl="0" eaLnBrk="1" latinLnBrk="0" hangingPunct="1">
                        <a:defRPr sz="1800" b="1" kern="1200">
                          <a:solidFill>
                            <a:schemeClr val="lt1"/>
                          </a:solidFill>
                          <a:latin typeface="Source Sans Pro"/>
                        </a:defRPr>
                      </a:lvl3pPr>
                      <a:lvl4pPr marL="1371600" algn="l" defTabSz="914400" rtl="0" eaLnBrk="1" latinLnBrk="0" hangingPunct="1">
                        <a:defRPr sz="1800" b="1" kern="1200">
                          <a:solidFill>
                            <a:schemeClr val="lt1"/>
                          </a:solidFill>
                          <a:latin typeface="Source Sans Pro"/>
                        </a:defRPr>
                      </a:lvl4pPr>
                      <a:lvl5pPr marL="1828800" algn="l" defTabSz="914400" rtl="0" eaLnBrk="1" latinLnBrk="0" hangingPunct="1">
                        <a:defRPr sz="1800" b="1" kern="1200">
                          <a:solidFill>
                            <a:schemeClr val="lt1"/>
                          </a:solidFill>
                          <a:latin typeface="Source Sans Pro"/>
                        </a:defRPr>
                      </a:lvl5pPr>
                      <a:lvl6pPr marL="2286000" algn="l" defTabSz="914400" rtl="0" eaLnBrk="1" latinLnBrk="0" hangingPunct="1">
                        <a:defRPr sz="1800" b="1" kern="1200">
                          <a:solidFill>
                            <a:schemeClr val="lt1"/>
                          </a:solidFill>
                          <a:latin typeface="Source Sans Pro"/>
                        </a:defRPr>
                      </a:lvl6pPr>
                      <a:lvl7pPr marL="2743200" algn="l" defTabSz="914400" rtl="0" eaLnBrk="1" latinLnBrk="0" hangingPunct="1">
                        <a:defRPr sz="1800" b="1" kern="1200">
                          <a:solidFill>
                            <a:schemeClr val="lt1"/>
                          </a:solidFill>
                          <a:latin typeface="Source Sans Pro"/>
                        </a:defRPr>
                      </a:lvl7pPr>
                      <a:lvl8pPr marL="3200400" algn="l" defTabSz="914400" rtl="0" eaLnBrk="1" latinLnBrk="0" hangingPunct="1">
                        <a:defRPr sz="1800" b="1" kern="1200">
                          <a:solidFill>
                            <a:schemeClr val="lt1"/>
                          </a:solidFill>
                          <a:latin typeface="Source Sans Pro"/>
                        </a:defRPr>
                      </a:lvl8pPr>
                      <a:lvl9pPr marL="3657600" algn="l" defTabSz="914400" rtl="0" eaLnBrk="1" latinLnBrk="0" hangingPunct="1">
                        <a:defRPr sz="1800" b="1" kern="1200">
                          <a:solidFill>
                            <a:schemeClr val="lt1"/>
                          </a:solidFill>
                          <a:latin typeface="Source Sans Pro"/>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Montserrat"/>
                          <a:ea typeface="+mn-ea"/>
                          <a:cs typeface="+mn-cs"/>
                        </a:rPr>
                        <a:t>Chemo/Atezolizumab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Montserrat"/>
                          <a:ea typeface="+mn-ea"/>
                          <a:cs typeface="+mn-cs"/>
                        </a:rPr>
                        <a:t> n = 773</a:t>
                      </a:r>
                      <a:endParaRPr kumimoji="0" lang="en-US" sz="1200" b="1" i="0" u="none" strike="noStrike" kern="1200" cap="none" spc="0" normalizeH="0" baseline="0" noProof="0" dirty="0">
                        <a:ln>
                          <a:noFill/>
                        </a:ln>
                        <a:solidFill>
                          <a:prstClr val="white"/>
                        </a:solidFill>
                        <a:effectLst/>
                        <a:uLnTx/>
                        <a:uFillTx/>
                        <a:latin typeface="Montserrat"/>
                        <a:ea typeface="Source Sans Pro" panose="020B0503030403020204" pitchFamily="34" charset="0"/>
                        <a:cs typeface="+mn-cs"/>
                      </a:endParaRPr>
                    </a:p>
                  </a:txBody>
                  <a:tcPr marL="84815" marR="84815" marT="42408" marB="42408"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A3A56"/>
                    </a:solidFill>
                  </a:tcPr>
                </a:tc>
                <a:extLst>
                  <a:ext uri="{0D108BD9-81ED-4DB2-BD59-A6C34878D82A}">
                    <a16:rowId xmlns:a16="http://schemas.microsoft.com/office/drawing/2014/main" val="2627486910"/>
                  </a:ext>
                </a:extLst>
              </a:tr>
              <a:tr h="328656">
                <a:tc>
                  <a:txBody>
                    <a:bodyPr/>
                    <a:lstStyle/>
                    <a:p>
                      <a:r>
                        <a:rPr lang="en-US" sz="1600" b="1" dirty="0">
                          <a:solidFill>
                            <a:srgbClr val="293E52"/>
                          </a:solidFill>
                          <a:latin typeface="Source Sans Pro" panose="020B0503030403020204" pitchFamily="34" charset="0"/>
                          <a:ea typeface="Source Sans Pro" panose="020B0503030403020204" pitchFamily="34" charset="0"/>
                        </a:rPr>
                        <a:t># of events</a:t>
                      </a:r>
                    </a:p>
                  </a:txBody>
                  <a:tcPr marL="84815" marR="84815" marT="42408" marB="42408"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ACB6">
                        <a:tint val="40000"/>
                      </a:srgbClr>
                    </a:solidFill>
                  </a:tcPr>
                </a:tc>
                <a:tc>
                  <a:txBody>
                    <a:bodyPr/>
                    <a:lstStyle/>
                    <a:p>
                      <a:pPr marL="0" algn="ctr" defTabSz="914400" rtl="0" eaLnBrk="1" latinLnBrk="0" hangingPunct="1"/>
                      <a:r>
                        <a:rPr lang="en-US" sz="1600" b="1" kern="1200" dirty="0">
                          <a:solidFill>
                            <a:srgbClr val="293E52"/>
                          </a:solidFill>
                          <a:latin typeface="Source Sans Pro" panose="020B0503030403020204" pitchFamily="34" charset="0"/>
                          <a:ea typeface="Source Sans Pro" panose="020B0503030403020204" pitchFamily="34" charset="0"/>
                          <a:cs typeface="+mn-cs"/>
                        </a:rPr>
                        <a:t>133</a:t>
                      </a:r>
                    </a:p>
                  </a:txBody>
                  <a:tcPr marL="84815" marR="84815" marT="42408" marB="4240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C4B3"/>
                    </a:solidFill>
                  </a:tcPr>
                </a:tc>
                <a:tc>
                  <a:txBody>
                    <a:bodyPr/>
                    <a:lstStyle/>
                    <a:p>
                      <a:pPr algn="ctr"/>
                      <a:r>
                        <a:rPr lang="en-US" sz="1600" b="1" dirty="0">
                          <a:solidFill>
                            <a:srgbClr val="293E52"/>
                          </a:solidFill>
                          <a:latin typeface="Source Sans Pro" panose="020B0503030403020204" pitchFamily="34" charset="0"/>
                          <a:ea typeface="Source Sans Pro" panose="020B0503030403020204" pitchFamily="34" charset="0"/>
                        </a:rPr>
                        <a:t>110</a:t>
                      </a:r>
                    </a:p>
                  </a:txBody>
                  <a:tcPr marL="84815" marR="84815" marT="42408" marB="42408"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7E7F9"/>
                    </a:solidFill>
                  </a:tcPr>
                </a:tc>
                <a:extLst>
                  <a:ext uri="{0D108BD9-81ED-4DB2-BD59-A6C34878D82A}">
                    <a16:rowId xmlns:a16="http://schemas.microsoft.com/office/drawing/2014/main" val="3987506190"/>
                  </a:ext>
                </a:extLst>
              </a:tr>
              <a:tr h="572496">
                <a:tc>
                  <a:txBody>
                    <a:bodyPr/>
                    <a:lstStyle>
                      <a:lvl1pPr marL="0" algn="l" defTabSz="914400" rtl="0" eaLnBrk="1" latinLnBrk="0" hangingPunct="1">
                        <a:defRPr sz="1800" kern="1200">
                          <a:solidFill>
                            <a:schemeClr val="dk1"/>
                          </a:solidFill>
                          <a:latin typeface="Source Sans Pro"/>
                        </a:defRPr>
                      </a:lvl1pPr>
                      <a:lvl2pPr marL="457200" algn="l" defTabSz="914400" rtl="0" eaLnBrk="1" latinLnBrk="0" hangingPunct="1">
                        <a:defRPr sz="1800" kern="1200">
                          <a:solidFill>
                            <a:schemeClr val="dk1"/>
                          </a:solidFill>
                          <a:latin typeface="Source Sans Pro"/>
                        </a:defRPr>
                      </a:lvl2pPr>
                      <a:lvl3pPr marL="914400" algn="l" defTabSz="914400" rtl="0" eaLnBrk="1" latinLnBrk="0" hangingPunct="1">
                        <a:defRPr sz="1800" kern="1200">
                          <a:solidFill>
                            <a:schemeClr val="dk1"/>
                          </a:solidFill>
                          <a:latin typeface="Source Sans Pro"/>
                        </a:defRPr>
                      </a:lvl3pPr>
                      <a:lvl4pPr marL="1371600" algn="l" defTabSz="914400" rtl="0" eaLnBrk="1" latinLnBrk="0" hangingPunct="1">
                        <a:defRPr sz="1800" kern="1200">
                          <a:solidFill>
                            <a:schemeClr val="dk1"/>
                          </a:solidFill>
                          <a:latin typeface="Source Sans Pro"/>
                        </a:defRPr>
                      </a:lvl4pPr>
                      <a:lvl5pPr marL="1828800" algn="l" defTabSz="914400" rtl="0" eaLnBrk="1" latinLnBrk="0" hangingPunct="1">
                        <a:defRPr sz="1800" kern="1200">
                          <a:solidFill>
                            <a:schemeClr val="dk1"/>
                          </a:solidFill>
                          <a:latin typeface="Source Sans Pro"/>
                        </a:defRPr>
                      </a:lvl5pPr>
                      <a:lvl6pPr marL="2286000" algn="l" defTabSz="914400" rtl="0" eaLnBrk="1" latinLnBrk="0" hangingPunct="1">
                        <a:defRPr sz="1800" kern="1200">
                          <a:solidFill>
                            <a:schemeClr val="dk1"/>
                          </a:solidFill>
                          <a:latin typeface="Source Sans Pro"/>
                        </a:defRPr>
                      </a:lvl6pPr>
                      <a:lvl7pPr marL="2743200" algn="l" defTabSz="914400" rtl="0" eaLnBrk="1" latinLnBrk="0" hangingPunct="1">
                        <a:defRPr sz="1800" kern="1200">
                          <a:solidFill>
                            <a:schemeClr val="dk1"/>
                          </a:solidFill>
                          <a:latin typeface="Source Sans Pro"/>
                        </a:defRPr>
                      </a:lvl7pPr>
                      <a:lvl8pPr marL="3200400" algn="l" defTabSz="914400" rtl="0" eaLnBrk="1" latinLnBrk="0" hangingPunct="1">
                        <a:defRPr sz="1800" kern="1200">
                          <a:solidFill>
                            <a:schemeClr val="dk1"/>
                          </a:solidFill>
                          <a:latin typeface="Source Sans Pro"/>
                        </a:defRPr>
                      </a:lvl8pPr>
                      <a:lvl9pPr marL="3657600" algn="l" defTabSz="914400" rtl="0" eaLnBrk="1" latinLnBrk="0" hangingPunct="1">
                        <a:defRPr sz="1800" kern="1200">
                          <a:solidFill>
                            <a:schemeClr val="dk1"/>
                          </a:solidFill>
                          <a:latin typeface="Source Sans Pro"/>
                        </a:defRPr>
                      </a:lvl9pPr>
                    </a:lstStyle>
                    <a:p>
                      <a:r>
                        <a:rPr lang="en-US" sz="1600" b="1" dirty="0">
                          <a:solidFill>
                            <a:srgbClr val="293E52"/>
                          </a:solidFill>
                          <a:latin typeface="Source Sans Pro" panose="020B0503030403020204" pitchFamily="34" charset="0"/>
                          <a:ea typeface="Source Sans Pro" panose="020B0503030403020204" pitchFamily="34" charset="0"/>
                        </a:rPr>
                        <a:t>3-year EFS                  (95% CI)</a:t>
                      </a:r>
                      <a:endParaRPr lang="en-US" sz="1600" dirty="0">
                        <a:solidFill>
                          <a:srgbClr val="293E52"/>
                        </a:solidFill>
                        <a:latin typeface="Source Sans Pro" panose="020B0503030403020204" pitchFamily="34" charset="0"/>
                        <a:ea typeface="Source Sans Pro" panose="020B0503030403020204" pitchFamily="34" charset="0"/>
                      </a:endParaRPr>
                    </a:p>
                  </a:txBody>
                  <a:tcPr marL="84815" marR="84815" marT="42408" marB="42408"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ACB6">
                        <a:tint val="40000"/>
                      </a:srgbClr>
                    </a:solidFill>
                  </a:tcPr>
                </a:tc>
                <a:tc>
                  <a:txBody>
                    <a:bodyPr/>
                    <a:lstStyle>
                      <a:lvl1pPr marL="0" algn="l" defTabSz="914400" rtl="0" eaLnBrk="1" latinLnBrk="0" hangingPunct="1">
                        <a:defRPr sz="1800" kern="1200">
                          <a:solidFill>
                            <a:schemeClr val="dk1"/>
                          </a:solidFill>
                          <a:latin typeface="Source Sans Pro"/>
                        </a:defRPr>
                      </a:lvl1pPr>
                      <a:lvl2pPr marL="457200" algn="l" defTabSz="914400" rtl="0" eaLnBrk="1" latinLnBrk="0" hangingPunct="1">
                        <a:defRPr sz="1800" kern="1200">
                          <a:solidFill>
                            <a:schemeClr val="dk1"/>
                          </a:solidFill>
                          <a:latin typeface="Source Sans Pro"/>
                        </a:defRPr>
                      </a:lvl2pPr>
                      <a:lvl3pPr marL="914400" algn="l" defTabSz="914400" rtl="0" eaLnBrk="1" latinLnBrk="0" hangingPunct="1">
                        <a:defRPr sz="1800" kern="1200">
                          <a:solidFill>
                            <a:schemeClr val="dk1"/>
                          </a:solidFill>
                          <a:latin typeface="Source Sans Pro"/>
                        </a:defRPr>
                      </a:lvl3pPr>
                      <a:lvl4pPr marL="1371600" algn="l" defTabSz="914400" rtl="0" eaLnBrk="1" latinLnBrk="0" hangingPunct="1">
                        <a:defRPr sz="1800" kern="1200">
                          <a:solidFill>
                            <a:schemeClr val="dk1"/>
                          </a:solidFill>
                          <a:latin typeface="Source Sans Pro"/>
                        </a:defRPr>
                      </a:lvl4pPr>
                      <a:lvl5pPr marL="1828800" algn="l" defTabSz="914400" rtl="0" eaLnBrk="1" latinLnBrk="0" hangingPunct="1">
                        <a:defRPr sz="1800" kern="1200">
                          <a:solidFill>
                            <a:schemeClr val="dk1"/>
                          </a:solidFill>
                          <a:latin typeface="Source Sans Pro"/>
                        </a:defRPr>
                      </a:lvl5pPr>
                      <a:lvl6pPr marL="2286000" algn="l" defTabSz="914400" rtl="0" eaLnBrk="1" latinLnBrk="0" hangingPunct="1">
                        <a:defRPr sz="1800" kern="1200">
                          <a:solidFill>
                            <a:schemeClr val="dk1"/>
                          </a:solidFill>
                          <a:latin typeface="Source Sans Pro"/>
                        </a:defRPr>
                      </a:lvl6pPr>
                      <a:lvl7pPr marL="2743200" algn="l" defTabSz="914400" rtl="0" eaLnBrk="1" latinLnBrk="0" hangingPunct="1">
                        <a:defRPr sz="1800" kern="1200">
                          <a:solidFill>
                            <a:schemeClr val="dk1"/>
                          </a:solidFill>
                          <a:latin typeface="Source Sans Pro"/>
                        </a:defRPr>
                      </a:lvl7pPr>
                      <a:lvl8pPr marL="3200400" algn="l" defTabSz="914400" rtl="0" eaLnBrk="1" latinLnBrk="0" hangingPunct="1">
                        <a:defRPr sz="1800" kern="1200">
                          <a:solidFill>
                            <a:schemeClr val="dk1"/>
                          </a:solidFill>
                          <a:latin typeface="Source Sans Pro"/>
                        </a:defRPr>
                      </a:lvl8pPr>
                      <a:lvl9pPr marL="3657600" algn="l" defTabSz="914400" rtl="0" eaLnBrk="1" latinLnBrk="0" hangingPunct="1">
                        <a:defRPr sz="1800" kern="1200">
                          <a:solidFill>
                            <a:schemeClr val="dk1"/>
                          </a:solidFill>
                          <a:latin typeface="Source Sans Pro"/>
                        </a:defRPr>
                      </a:lvl9pPr>
                    </a:lstStyle>
                    <a:p>
                      <a:pPr marL="0" algn="ctr" defTabSz="914400" rtl="0" eaLnBrk="1" latinLnBrk="0" hangingPunct="1"/>
                      <a:r>
                        <a:rPr lang="en-US" sz="1600" b="1" kern="1200" dirty="0">
                          <a:solidFill>
                            <a:srgbClr val="293E52"/>
                          </a:solidFill>
                          <a:latin typeface="Source Sans Pro" panose="020B0503030403020204" pitchFamily="34" charset="0"/>
                          <a:ea typeface="Source Sans Pro" panose="020B0503030403020204" pitchFamily="34" charset="0"/>
                          <a:cs typeface="+mn-cs"/>
                        </a:rPr>
                        <a:t>83.8% </a:t>
                      </a:r>
                    </a:p>
                    <a:p>
                      <a:pPr marL="0" algn="ctr" defTabSz="914400" rtl="0" eaLnBrk="1" latinLnBrk="0" hangingPunct="1"/>
                      <a:r>
                        <a:rPr lang="en-US" sz="1600" b="1" kern="1200" dirty="0">
                          <a:solidFill>
                            <a:srgbClr val="293E52"/>
                          </a:solidFill>
                          <a:latin typeface="Source Sans Pro" panose="020B0503030403020204" pitchFamily="34" charset="0"/>
                          <a:ea typeface="Source Sans Pro" panose="020B0503030403020204" pitchFamily="34" charset="0"/>
                          <a:cs typeface="+mn-cs"/>
                        </a:rPr>
                        <a:t>(81.0%; 86.3%) </a:t>
                      </a:r>
                    </a:p>
                  </a:txBody>
                  <a:tcPr marL="84815" marR="84815" marT="42408" marB="4240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C4B3"/>
                    </a:solidFill>
                  </a:tcPr>
                </a:tc>
                <a:tc>
                  <a:txBody>
                    <a:bodyPr/>
                    <a:lstStyle>
                      <a:lvl1pPr marL="0" algn="l" defTabSz="914400" rtl="0" eaLnBrk="1" latinLnBrk="0" hangingPunct="1">
                        <a:defRPr sz="1800" kern="1200">
                          <a:solidFill>
                            <a:schemeClr val="dk1"/>
                          </a:solidFill>
                          <a:latin typeface="Source Sans Pro"/>
                        </a:defRPr>
                      </a:lvl1pPr>
                      <a:lvl2pPr marL="457200" algn="l" defTabSz="914400" rtl="0" eaLnBrk="1" latinLnBrk="0" hangingPunct="1">
                        <a:defRPr sz="1800" kern="1200">
                          <a:solidFill>
                            <a:schemeClr val="dk1"/>
                          </a:solidFill>
                          <a:latin typeface="Source Sans Pro"/>
                        </a:defRPr>
                      </a:lvl2pPr>
                      <a:lvl3pPr marL="914400" algn="l" defTabSz="914400" rtl="0" eaLnBrk="1" latinLnBrk="0" hangingPunct="1">
                        <a:defRPr sz="1800" kern="1200">
                          <a:solidFill>
                            <a:schemeClr val="dk1"/>
                          </a:solidFill>
                          <a:latin typeface="Source Sans Pro"/>
                        </a:defRPr>
                      </a:lvl3pPr>
                      <a:lvl4pPr marL="1371600" algn="l" defTabSz="914400" rtl="0" eaLnBrk="1" latinLnBrk="0" hangingPunct="1">
                        <a:defRPr sz="1800" kern="1200">
                          <a:solidFill>
                            <a:schemeClr val="dk1"/>
                          </a:solidFill>
                          <a:latin typeface="Source Sans Pro"/>
                        </a:defRPr>
                      </a:lvl4pPr>
                      <a:lvl5pPr marL="1828800" algn="l" defTabSz="914400" rtl="0" eaLnBrk="1" latinLnBrk="0" hangingPunct="1">
                        <a:defRPr sz="1800" kern="1200">
                          <a:solidFill>
                            <a:schemeClr val="dk1"/>
                          </a:solidFill>
                          <a:latin typeface="Source Sans Pro"/>
                        </a:defRPr>
                      </a:lvl5pPr>
                      <a:lvl6pPr marL="2286000" algn="l" defTabSz="914400" rtl="0" eaLnBrk="1" latinLnBrk="0" hangingPunct="1">
                        <a:defRPr sz="1800" kern="1200">
                          <a:solidFill>
                            <a:schemeClr val="dk1"/>
                          </a:solidFill>
                          <a:latin typeface="Source Sans Pro"/>
                        </a:defRPr>
                      </a:lvl6pPr>
                      <a:lvl7pPr marL="2743200" algn="l" defTabSz="914400" rtl="0" eaLnBrk="1" latinLnBrk="0" hangingPunct="1">
                        <a:defRPr sz="1800" kern="1200">
                          <a:solidFill>
                            <a:schemeClr val="dk1"/>
                          </a:solidFill>
                          <a:latin typeface="Source Sans Pro"/>
                        </a:defRPr>
                      </a:lvl7pPr>
                      <a:lvl8pPr marL="3200400" algn="l" defTabSz="914400" rtl="0" eaLnBrk="1" latinLnBrk="0" hangingPunct="1">
                        <a:defRPr sz="1800" kern="1200">
                          <a:solidFill>
                            <a:schemeClr val="dk1"/>
                          </a:solidFill>
                          <a:latin typeface="Source Sans Pro"/>
                        </a:defRPr>
                      </a:lvl8pPr>
                      <a:lvl9pPr marL="3657600" algn="l" defTabSz="914400" rtl="0" eaLnBrk="1" latinLnBrk="0" hangingPunct="1">
                        <a:defRPr sz="1800" kern="1200">
                          <a:solidFill>
                            <a:schemeClr val="dk1"/>
                          </a:solidFill>
                          <a:latin typeface="Source Sans Pro"/>
                        </a:defRPr>
                      </a:lvl9pPr>
                    </a:lstStyle>
                    <a:p>
                      <a:pPr algn="ctr"/>
                      <a:r>
                        <a:rPr lang="en-US" sz="1600" b="1" dirty="0">
                          <a:solidFill>
                            <a:srgbClr val="293E52"/>
                          </a:solidFill>
                          <a:latin typeface="Source Sans Pro" panose="020B0503030403020204" pitchFamily="34" charset="0"/>
                          <a:ea typeface="Source Sans Pro" panose="020B0503030403020204" pitchFamily="34" charset="0"/>
                        </a:rPr>
                        <a:t>87.7% </a:t>
                      </a:r>
                    </a:p>
                    <a:p>
                      <a:pPr algn="ctr"/>
                      <a:r>
                        <a:rPr lang="en-US" sz="1600" b="1" dirty="0">
                          <a:solidFill>
                            <a:srgbClr val="293E52"/>
                          </a:solidFill>
                          <a:latin typeface="Source Sans Pro" panose="020B0503030403020204" pitchFamily="34" charset="0"/>
                          <a:ea typeface="Source Sans Pro" panose="020B0503030403020204" pitchFamily="34" charset="0"/>
                        </a:rPr>
                        <a:t>(85.1%; 89.9%) </a:t>
                      </a:r>
                    </a:p>
                  </a:txBody>
                  <a:tcPr marL="84815" marR="84815" marT="42408" marB="42408"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7E7F9"/>
                    </a:solidFill>
                  </a:tcPr>
                </a:tc>
                <a:extLst>
                  <a:ext uri="{0D108BD9-81ED-4DB2-BD59-A6C34878D82A}">
                    <a16:rowId xmlns:a16="http://schemas.microsoft.com/office/drawing/2014/main" val="483385480"/>
                  </a:ext>
                </a:extLst>
              </a:tr>
              <a:tr h="572496">
                <a:tc>
                  <a:txBody>
                    <a:bodyPr/>
                    <a:lstStyle>
                      <a:lvl1pPr marL="0" algn="l" defTabSz="914400" rtl="0" eaLnBrk="1" latinLnBrk="0" hangingPunct="1">
                        <a:defRPr sz="1800" kern="1200">
                          <a:solidFill>
                            <a:schemeClr val="dk1"/>
                          </a:solidFill>
                          <a:latin typeface="Source Sans Pro"/>
                        </a:defRPr>
                      </a:lvl1pPr>
                      <a:lvl2pPr marL="457200" algn="l" defTabSz="914400" rtl="0" eaLnBrk="1" latinLnBrk="0" hangingPunct="1">
                        <a:defRPr sz="1800" kern="1200">
                          <a:solidFill>
                            <a:schemeClr val="dk1"/>
                          </a:solidFill>
                          <a:latin typeface="Source Sans Pro"/>
                        </a:defRPr>
                      </a:lvl2pPr>
                      <a:lvl3pPr marL="914400" algn="l" defTabSz="914400" rtl="0" eaLnBrk="1" latinLnBrk="0" hangingPunct="1">
                        <a:defRPr sz="1800" kern="1200">
                          <a:solidFill>
                            <a:schemeClr val="dk1"/>
                          </a:solidFill>
                          <a:latin typeface="Source Sans Pro"/>
                        </a:defRPr>
                      </a:lvl3pPr>
                      <a:lvl4pPr marL="1371600" algn="l" defTabSz="914400" rtl="0" eaLnBrk="1" latinLnBrk="0" hangingPunct="1">
                        <a:defRPr sz="1800" kern="1200">
                          <a:solidFill>
                            <a:schemeClr val="dk1"/>
                          </a:solidFill>
                          <a:latin typeface="Source Sans Pro"/>
                        </a:defRPr>
                      </a:lvl4pPr>
                      <a:lvl5pPr marL="1828800" algn="l" defTabSz="914400" rtl="0" eaLnBrk="1" latinLnBrk="0" hangingPunct="1">
                        <a:defRPr sz="1800" kern="1200">
                          <a:solidFill>
                            <a:schemeClr val="dk1"/>
                          </a:solidFill>
                          <a:latin typeface="Source Sans Pro"/>
                        </a:defRPr>
                      </a:lvl5pPr>
                      <a:lvl6pPr marL="2286000" algn="l" defTabSz="914400" rtl="0" eaLnBrk="1" latinLnBrk="0" hangingPunct="1">
                        <a:defRPr sz="1800" kern="1200">
                          <a:solidFill>
                            <a:schemeClr val="dk1"/>
                          </a:solidFill>
                          <a:latin typeface="Source Sans Pro"/>
                        </a:defRPr>
                      </a:lvl6pPr>
                      <a:lvl7pPr marL="2743200" algn="l" defTabSz="914400" rtl="0" eaLnBrk="1" latinLnBrk="0" hangingPunct="1">
                        <a:defRPr sz="1800" kern="1200">
                          <a:solidFill>
                            <a:schemeClr val="dk1"/>
                          </a:solidFill>
                          <a:latin typeface="Source Sans Pro"/>
                        </a:defRPr>
                      </a:lvl7pPr>
                      <a:lvl8pPr marL="3200400" algn="l" defTabSz="914400" rtl="0" eaLnBrk="1" latinLnBrk="0" hangingPunct="1">
                        <a:defRPr sz="1800" kern="1200">
                          <a:solidFill>
                            <a:schemeClr val="dk1"/>
                          </a:solidFill>
                          <a:latin typeface="Source Sans Pro"/>
                        </a:defRPr>
                      </a:lvl8pPr>
                      <a:lvl9pPr marL="3657600" algn="l" defTabSz="914400" rtl="0" eaLnBrk="1" latinLnBrk="0" hangingPunct="1">
                        <a:defRPr sz="1800" kern="1200">
                          <a:solidFill>
                            <a:schemeClr val="dk1"/>
                          </a:solidFill>
                          <a:latin typeface="Source Sans Pro"/>
                        </a:defRPr>
                      </a:lvl9pPr>
                    </a:lstStyle>
                    <a:p>
                      <a:r>
                        <a:rPr lang="en-US" sz="1600" b="1" dirty="0">
                          <a:solidFill>
                            <a:srgbClr val="293E52"/>
                          </a:solidFill>
                          <a:latin typeface="Source Sans Pro" panose="020B0503030403020204" pitchFamily="34" charset="0"/>
                          <a:ea typeface="Source Sans Pro" panose="020B0503030403020204" pitchFamily="34" charset="0"/>
                        </a:rPr>
                        <a:t>4-year EFS                  (95% CI)</a:t>
                      </a:r>
                      <a:endParaRPr lang="en-US" sz="1600" dirty="0">
                        <a:solidFill>
                          <a:srgbClr val="293E52"/>
                        </a:solidFill>
                        <a:latin typeface="Source Sans Pro" panose="020B0503030403020204" pitchFamily="34" charset="0"/>
                        <a:ea typeface="Source Sans Pro" panose="020B0503030403020204" pitchFamily="34" charset="0"/>
                      </a:endParaRPr>
                    </a:p>
                  </a:txBody>
                  <a:tcPr marL="84815" marR="84815" marT="42408" marB="42408"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84ACB6">
                        <a:tint val="40000"/>
                      </a:srgbClr>
                    </a:solidFill>
                  </a:tcPr>
                </a:tc>
                <a:tc>
                  <a:txBody>
                    <a:bodyPr/>
                    <a:lstStyle>
                      <a:lvl1pPr marL="0" algn="l" defTabSz="914400" rtl="0" eaLnBrk="1" latinLnBrk="0" hangingPunct="1">
                        <a:defRPr sz="1800" kern="1200">
                          <a:solidFill>
                            <a:schemeClr val="dk1"/>
                          </a:solidFill>
                          <a:latin typeface="Source Sans Pro"/>
                        </a:defRPr>
                      </a:lvl1pPr>
                      <a:lvl2pPr marL="457200" algn="l" defTabSz="914400" rtl="0" eaLnBrk="1" latinLnBrk="0" hangingPunct="1">
                        <a:defRPr sz="1800" kern="1200">
                          <a:solidFill>
                            <a:schemeClr val="dk1"/>
                          </a:solidFill>
                          <a:latin typeface="Source Sans Pro"/>
                        </a:defRPr>
                      </a:lvl2pPr>
                      <a:lvl3pPr marL="914400" algn="l" defTabSz="914400" rtl="0" eaLnBrk="1" latinLnBrk="0" hangingPunct="1">
                        <a:defRPr sz="1800" kern="1200">
                          <a:solidFill>
                            <a:schemeClr val="dk1"/>
                          </a:solidFill>
                          <a:latin typeface="Source Sans Pro"/>
                        </a:defRPr>
                      </a:lvl3pPr>
                      <a:lvl4pPr marL="1371600" algn="l" defTabSz="914400" rtl="0" eaLnBrk="1" latinLnBrk="0" hangingPunct="1">
                        <a:defRPr sz="1800" kern="1200">
                          <a:solidFill>
                            <a:schemeClr val="dk1"/>
                          </a:solidFill>
                          <a:latin typeface="Source Sans Pro"/>
                        </a:defRPr>
                      </a:lvl4pPr>
                      <a:lvl5pPr marL="1828800" algn="l" defTabSz="914400" rtl="0" eaLnBrk="1" latinLnBrk="0" hangingPunct="1">
                        <a:defRPr sz="1800" kern="1200">
                          <a:solidFill>
                            <a:schemeClr val="dk1"/>
                          </a:solidFill>
                          <a:latin typeface="Source Sans Pro"/>
                        </a:defRPr>
                      </a:lvl5pPr>
                      <a:lvl6pPr marL="2286000" algn="l" defTabSz="914400" rtl="0" eaLnBrk="1" latinLnBrk="0" hangingPunct="1">
                        <a:defRPr sz="1800" kern="1200">
                          <a:solidFill>
                            <a:schemeClr val="dk1"/>
                          </a:solidFill>
                          <a:latin typeface="Source Sans Pro"/>
                        </a:defRPr>
                      </a:lvl6pPr>
                      <a:lvl7pPr marL="2743200" algn="l" defTabSz="914400" rtl="0" eaLnBrk="1" latinLnBrk="0" hangingPunct="1">
                        <a:defRPr sz="1800" kern="1200">
                          <a:solidFill>
                            <a:schemeClr val="dk1"/>
                          </a:solidFill>
                          <a:latin typeface="Source Sans Pro"/>
                        </a:defRPr>
                      </a:lvl7pPr>
                      <a:lvl8pPr marL="3200400" algn="l" defTabSz="914400" rtl="0" eaLnBrk="1" latinLnBrk="0" hangingPunct="1">
                        <a:defRPr sz="1800" kern="1200">
                          <a:solidFill>
                            <a:schemeClr val="dk1"/>
                          </a:solidFill>
                          <a:latin typeface="Source Sans Pro"/>
                        </a:defRPr>
                      </a:lvl8pPr>
                      <a:lvl9pPr marL="3657600" algn="l" defTabSz="914400" rtl="0" eaLnBrk="1" latinLnBrk="0" hangingPunct="1">
                        <a:defRPr sz="1800" kern="1200">
                          <a:solidFill>
                            <a:schemeClr val="dk1"/>
                          </a:solidFill>
                          <a:latin typeface="Source Sans Pro"/>
                        </a:defRPr>
                      </a:lvl9pPr>
                    </a:lstStyle>
                    <a:p>
                      <a:pPr marL="0" algn="ctr" defTabSz="914400" rtl="0" eaLnBrk="1" latinLnBrk="0" hangingPunct="1"/>
                      <a:r>
                        <a:rPr lang="en-US" sz="1600" b="1" kern="1200" dirty="0">
                          <a:solidFill>
                            <a:srgbClr val="293E52"/>
                          </a:solidFill>
                          <a:latin typeface="Source Sans Pro" panose="020B0503030403020204" pitchFamily="34" charset="0"/>
                          <a:ea typeface="Source Sans Pro" panose="020B0503030403020204" pitchFamily="34" charset="0"/>
                          <a:cs typeface="+mn-cs"/>
                        </a:rPr>
                        <a:t>81.9% </a:t>
                      </a:r>
                    </a:p>
                    <a:p>
                      <a:pPr marL="0" algn="ctr" defTabSz="914400" rtl="0" eaLnBrk="1" latinLnBrk="0" hangingPunct="1"/>
                      <a:r>
                        <a:rPr lang="en-US" sz="1600" b="1" kern="1200" dirty="0">
                          <a:solidFill>
                            <a:srgbClr val="293E52"/>
                          </a:solidFill>
                          <a:latin typeface="Source Sans Pro" panose="020B0503030403020204" pitchFamily="34" charset="0"/>
                          <a:ea typeface="Source Sans Pro" panose="020B0503030403020204" pitchFamily="34" charset="0"/>
                          <a:cs typeface="+mn-cs"/>
                        </a:rPr>
                        <a:t>(78.9%, 84.6%)</a:t>
                      </a:r>
                    </a:p>
                  </a:txBody>
                  <a:tcPr marL="84815" marR="84815" marT="42408" marB="42408"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BC4B3"/>
                    </a:solidFill>
                  </a:tcPr>
                </a:tc>
                <a:tc>
                  <a:txBody>
                    <a:bodyPr/>
                    <a:lstStyle>
                      <a:lvl1pPr marL="0" algn="l" defTabSz="914400" rtl="0" eaLnBrk="1" latinLnBrk="0" hangingPunct="1">
                        <a:defRPr sz="1800" kern="1200">
                          <a:solidFill>
                            <a:schemeClr val="dk1"/>
                          </a:solidFill>
                          <a:latin typeface="Source Sans Pro"/>
                        </a:defRPr>
                      </a:lvl1pPr>
                      <a:lvl2pPr marL="457200" algn="l" defTabSz="914400" rtl="0" eaLnBrk="1" latinLnBrk="0" hangingPunct="1">
                        <a:defRPr sz="1800" kern="1200">
                          <a:solidFill>
                            <a:schemeClr val="dk1"/>
                          </a:solidFill>
                          <a:latin typeface="Source Sans Pro"/>
                        </a:defRPr>
                      </a:lvl2pPr>
                      <a:lvl3pPr marL="914400" algn="l" defTabSz="914400" rtl="0" eaLnBrk="1" latinLnBrk="0" hangingPunct="1">
                        <a:defRPr sz="1800" kern="1200">
                          <a:solidFill>
                            <a:schemeClr val="dk1"/>
                          </a:solidFill>
                          <a:latin typeface="Source Sans Pro"/>
                        </a:defRPr>
                      </a:lvl3pPr>
                      <a:lvl4pPr marL="1371600" algn="l" defTabSz="914400" rtl="0" eaLnBrk="1" latinLnBrk="0" hangingPunct="1">
                        <a:defRPr sz="1800" kern="1200">
                          <a:solidFill>
                            <a:schemeClr val="dk1"/>
                          </a:solidFill>
                          <a:latin typeface="Source Sans Pro"/>
                        </a:defRPr>
                      </a:lvl4pPr>
                      <a:lvl5pPr marL="1828800" algn="l" defTabSz="914400" rtl="0" eaLnBrk="1" latinLnBrk="0" hangingPunct="1">
                        <a:defRPr sz="1800" kern="1200">
                          <a:solidFill>
                            <a:schemeClr val="dk1"/>
                          </a:solidFill>
                          <a:latin typeface="Source Sans Pro"/>
                        </a:defRPr>
                      </a:lvl5pPr>
                      <a:lvl6pPr marL="2286000" algn="l" defTabSz="914400" rtl="0" eaLnBrk="1" latinLnBrk="0" hangingPunct="1">
                        <a:defRPr sz="1800" kern="1200">
                          <a:solidFill>
                            <a:schemeClr val="dk1"/>
                          </a:solidFill>
                          <a:latin typeface="Source Sans Pro"/>
                        </a:defRPr>
                      </a:lvl6pPr>
                      <a:lvl7pPr marL="2743200" algn="l" defTabSz="914400" rtl="0" eaLnBrk="1" latinLnBrk="0" hangingPunct="1">
                        <a:defRPr sz="1800" kern="1200">
                          <a:solidFill>
                            <a:schemeClr val="dk1"/>
                          </a:solidFill>
                          <a:latin typeface="Source Sans Pro"/>
                        </a:defRPr>
                      </a:lvl7pPr>
                      <a:lvl8pPr marL="3200400" algn="l" defTabSz="914400" rtl="0" eaLnBrk="1" latinLnBrk="0" hangingPunct="1">
                        <a:defRPr sz="1800" kern="1200">
                          <a:solidFill>
                            <a:schemeClr val="dk1"/>
                          </a:solidFill>
                          <a:latin typeface="Source Sans Pro"/>
                        </a:defRPr>
                      </a:lvl8pPr>
                      <a:lvl9pPr marL="3657600" algn="l" defTabSz="914400" rtl="0" eaLnBrk="1" latinLnBrk="0" hangingPunct="1">
                        <a:defRPr sz="1800" kern="1200">
                          <a:solidFill>
                            <a:schemeClr val="dk1"/>
                          </a:solidFill>
                          <a:latin typeface="Source Sans Pro"/>
                        </a:defRPr>
                      </a:lvl9pPr>
                    </a:lstStyle>
                    <a:p>
                      <a:pPr algn="ctr"/>
                      <a:r>
                        <a:rPr lang="en-US" sz="1600" b="1" dirty="0">
                          <a:solidFill>
                            <a:srgbClr val="293E52"/>
                          </a:solidFill>
                          <a:latin typeface="Source Sans Pro" panose="020B0503030403020204" pitchFamily="34" charset="0"/>
                          <a:ea typeface="Source Sans Pro" panose="020B0503030403020204" pitchFamily="34" charset="0"/>
                        </a:rPr>
                        <a:t>85.2% </a:t>
                      </a:r>
                    </a:p>
                    <a:p>
                      <a:pPr algn="ctr"/>
                      <a:r>
                        <a:rPr lang="en-US" sz="1600" b="1" dirty="0">
                          <a:solidFill>
                            <a:srgbClr val="293E52"/>
                          </a:solidFill>
                          <a:latin typeface="Source Sans Pro" panose="020B0503030403020204" pitchFamily="34" charset="0"/>
                          <a:ea typeface="Source Sans Pro" panose="020B0503030403020204" pitchFamily="34" charset="0"/>
                        </a:rPr>
                        <a:t>(82.4%, 87.7%)</a:t>
                      </a:r>
                    </a:p>
                  </a:txBody>
                  <a:tcPr marL="84815" marR="84815" marT="42408" marB="42408"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C7E7F9"/>
                    </a:solidFill>
                  </a:tcPr>
                </a:tc>
                <a:extLst>
                  <a:ext uri="{0D108BD9-81ED-4DB2-BD59-A6C34878D82A}">
                    <a16:rowId xmlns:a16="http://schemas.microsoft.com/office/drawing/2014/main" val="4214955906"/>
                  </a:ext>
                </a:extLst>
              </a:tr>
              <a:tr h="607171">
                <a:tc>
                  <a:txBody>
                    <a:bodyPr/>
                    <a:lstStyle>
                      <a:lvl1pPr marL="0" algn="l" defTabSz="914400" rtl="0" eaLnBrk="1" latinLnBrk="0" hangingPunct="1">
                        <a:defRPr sz="1800" kern="1200">
                          <a:solidFill>
                            <a:schemeClr val="dk1"/>
                          </a:solidFill>
                          <a:latin typeface="Source Sans Pro"/>
                        </a:defRPr>
                      </a:lvl1pPr>
                      <a:lvl2pPr marL="457200" algn="l" defTabSz="914400" rtl="0" eaLnBrk="1" latinLnBrk="0" hangingPunct="1">
                        <a:defRPr sz="1800" kern="1200">
                          <a:solidFill>
                            <a:schemeClr val="dk1"/>
                          </a:solidFill>
                          <a:latin typeface="Source Sans Pro"/>
                        </a:defRPr>
                      </a:lvl2pPr>
                      <a:lvl3pPr marL="914400" algn="l" defTabSz="914400" rtl="0" eaLnBrk="1" latinLnBrk="0" hangingPunct="1">
                        <a:defRPr sz="1800" kern="1200">
                          <a:solidFill>
                            <a:schemeClr val="dk1"/>
                          </a:solidFill>
                          <a:latin typeface="Source Sans Pro"/>
                        </a:defRPr>
                      </a:lvl3pPr>
                      <a:lvl4pPr marL="1371600" algn="l" defTabSz="914400" rtl="0" eaLnBrk="1" latinLnBrk="0" hangingPunct="1">
                        <a:defRPr sz="1800" kern="1200">
                          <a:solidFill>
                            <a:schemeClr val="dk1"/>
                          </a:solidFill>
                          <a:latin typeface="Source Sans Pro"/>
                        </a:defRPr>
                      </a:lvl4pPr>
                      <a:lvl5pPr marL="1828800" algn="l" defTabSz="914400" rtl="0" eaLnBrk="1" latinLnBrk="0" hangingPunct="1">
                        <a:defRPr sz="1800" kern="1200">
                          <a:solidFill>
                            <a:schemeClr val="dk1"/>
                          </a:solidFill>
                          <a:latin typeface="Source Sans Pro"/>
                        </a:defRPr>
                      </a:lvl5pPr>
                      <a:lvl6pPr marL="2286000" algn="l" defTabSz="914400" rtl="0" eaLnBrk="1" latinLnBrk="0" hangingPunct="1">
                        <a:defRPr sz="1800" kern="1200">
                          <a:solidFill>
                            <a:schemeClr val="dk1"/>
                          </a:solidFill>
                          <a:latin typeface="Source Sans Pro"/>
                        </a:defRPr>
                      </a:lvl6pPr>
                      <a:lvl7pPr marL="2743200" algn="l" defTabSz="914400" rtl="0" eaLnBrk="1" latinLnBrk="0" hangingPunct="1">
                        <a:defRPr sz="1800" kern="1200">
                          <a:solidFill>
                            <a:schemeClr val="dk1"/>
                          </a:solidFill>
                          <a:latin typeface="Source Sans Pro"/>
                        </a:defRPr>
                      </a:lvl7pPr>
                      <a:lvl8pPr marL="3200400" algn="l" defTabSz="914400" rtl="0" eaLnBrk="1" latinLnBrk="0" hangingPunct="1">
                        <a:defRPr sz="1800" kern="1200">
                          <a:solidFill>
                            <a:schemeClr val="dk1"/>
                          </a:solidFill>
                          <a:latin typeface="Source Sans Pro"/>
                        </a:defRPr>
                      </a:lvl8pPr>
                      <a:lvl9pPr marL="3657600" algn="l" defTabSz="914400" rtl="0" eaLnBrk="1" latinLnBrk="0" hangingPunct="1">
                        <a:defRPr sz="1800" kern="1200">
                          <a:solidFill>
                            <a:schemeClr val="dk1"/>
                          </a:solidFill>
                          <a:latin typeface="Source Sans Pro"/>
                        </a:defRPr>
                      </a:lvl9pPr>
                    </a:lstStyle>
                    <a:p>
                      <a:pPr marL="114300" indent="0"/>
                      <a:endParaRPr lang="en-US" sz="1500" dirty="0">
                        <a:solidFill>
                          <a:srgbClr val="293E52"/>
                        </a:solidFill>
                        <a:latin typeface="Source Sans Pro" panose="020B0503030403020204" pitchFamily="34" charset="0"/>
                        <a:ea typeface="Source Sans Pro" panose="020B0503030403020204" pitchFamily="34" charset="0"/>
                      </a:endParaRPr>
                    </a:p>
                  </a:txBody>
                  <a:tcPr marL="84815" marR="84815" marT="42408" marB="42408"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F1F3"/>
                    </a:solidFill>
                  </a:tcPr>
                </a:tc>
                <a:tc gridSpan="2">
                  <a:txBody>
                    <a:bodyPr/>
                    <a:lstStyle>
                      <a:lvl1pPr marL="0" algn="l" defTabSz="914400" rtl="0" eaLnBrk="1" latinLnBrk="0" hangingPunct="1">
                        <a:defRPr sz="1800" kern="1200">
                          <a:solidFill>
                            <a:schemeClr val="dk1"/>
                          </a:solidFill>
                          <a:latin typeface="Source Sans Pro"/>
                        </a:defRPr>
                      </a:lvl1pPr>
                      <a:lvl2pPr marL="457200" algn="l" defTabSz="914400" rtl="0" eaLnBrk="1" latinLnBrk="0" hangingPunct="1">
                        <a:defRPr sz="1800" kern="1200">
                          <a:solidFill>
                            <a:schemeClr val="dk1"/>
                          </a:solidFill>
                          <a:latin typeface="Source Sans Pro"/>
                        </a:defRPr>
                      </a:lvl2pPr>
                      <a:lvl3pPr marL="914400" algn="l" defTabSz="914400" rtl="0" eaLnBrk="1" latinLnBrk="0" hangingPunct="1">
                        <a:defRPr sz="1800" kern="1200">
                          <a:solidFill>
                            <a:schemeClr val="dk1"/>
                          </a:solidFill>
                          <a:latin typeface="Source Sans Pro"/>
                        </a:defRPr>
                      </a:lvl3pPr>
                      <a:lvl4pPr marL="1371600" algn="l" defTabSz="914400" rtl="0" eaLnBrk="1" latinLnBrk="0" hangingPunct="1">
                        <a:defRPr sz="1800" kern="1200">
                          <a:solidFill>
                            <a:schemeClr val="dk1"/>
                          </a:solidFill>
                          <a:latin typeface="Source Sans Pro"/>
                        </a:defRPr>
                      </a:lvl4pPr>
                      <a:lvl5pPr marL="1828800" algn="l" defTabSz="914400" rtl="0" eaLnBrk="1" latinLnBrk="0" hangingPunct="1">
                        <a:defRPr sz="1800" kern="1200">
                          <a:solidFill>
                            <a:schemeClr val="dk1"/>
                          </a:solidFill>
                          <a:latin typeface="Source Sans Pro"/>
                        </a:defRPr>
                      </a:lvl5pPr>
                      <a:lvl6pPr marL="2286000" algn="l" defTabSz="914400" rtl="0" eaLnBrk="1" latinLnBrk="0" hangingPunct="1">
                        <a:defRPr sz="1800" kern="1200">
                          <a:solidFill>
                            <a:schemeClr val="dk1"/>
                          </a:solidFill>
                          <a:latin typeface="Source Sans Pro"/>
                        </a:defRPr>
                      </a:lvl6pPr>
                      <a:lvl7pPr marL="2743200" algn="l" defTabSz="914400" rtl="0" eaLnBrk="1" latinLnBrk="0" hangingPunct="1">
                        <a:defRPr sz="1800" kern="1200">
                          <a:solidFill>
                            <a:schemeClr val="dk1"/>
                          </a:solidFill>
                          <a:latin typeface="Source Sans Pro"/>
                        </a:defRPr>
                      </a:lvl7pPr>
                      <a:lvl8pPr marL="3200400" algn="l" defTabSz="914400" rtl="0" eaLnBrk="1" latinLnBrk="0" hangingPunct="1">
                        <a:defRPr sz="1800" kern="1200">
                          <a:solidFill>
                            <a:schemeClr val="dk1"/>
                          </a:solidFill>
                          <a:latin typeface="Source Sans Pro"/>
                        </a:defRPr>
                      </a:lvl8pPr>
                      <a:lvl9pPr marL="3657600" algn="l" defTabSz="914400" rtl="0" eaLnBrk="1" latinLnBrk="0" hangingPunct="1">
                        <a:defRPr sz="1800" kern="1200">
                          <a:solidFill>
                            <a:schemeClr val="dk1"/>
                          </a:solidFill>
                          <a:latin typeface="Source Sans Pro"/>
                        </a:defRPr>
                      </a:lvl9pPr>
                    </a:lstStyle>
                    <a:p>
                      <a:pPr algn="ctr"/>
                      <a:r>
                        <a:rPr lang="en-US" sz="1600" b="1" dirty="0">
                          <a:solidFill>
                            <a:srgbClr val="293E52"/>
                          </a:solidFill>
                          <a:latin typeface="Source Sans Pro" panose="020B0503030403020204" pitchFamily="34" charset="0"/>
                          <a:ea typeface="Source Sans Pro" panose="020B0503030403020204" pitchFamily="34" charset="0"/>
                        </a:rPr>
                        <a:t>HR = 0.8 (95% CI = 0.62, 1.03)</a:t>
                      </a:r>
                    </a:p>
                    <a:p>
                      <a:pPr algn="ctr"/>
                      <a:r>
                        <a:rPr lang="en-US" sz="1600" b="1" dirty="0">
                          <a:solidFill>
                            <a:srgbClr val="293E52"/>
                          </a:solidFill>
                          <a:latin typeface="Source Sans Pro" panose="020B0503030403020204" pitchFamily="34" charset="0"/>
                          <a:ea typeface="Source Sans Pro" panose="020B0503030403020204" pitchFamily="34" charset="0"/>
                        </a:rPr>
                        <a:t>Log rank p = 0.08</a:t>
                      </a:r>
                    </a:p>
                  </a:txBody>
                  <a:tcPr marL="119491" marR="119491" marT="59745" marB="59745"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F1F3"/>
                    </a:solidFill>
                  </a:tcPr>
                </a:tc>
                <a:tc hMerge="1">
                  <a:txBody>
                    <a:bodyPr/>
                    <a:lstStyle>
                      <a:lvl1pPr marL="0" algn="l" defTabSz="914400" rtl="0" eaLnBrk="1" latinLnBrk="0" hangingPunct="1">
                        <a:defRPr sz="1800" kern="1200">
                          <a:solidFill>
                            <a:schemeClr val="dk1"/>
                          </a:solidFill>
                          <a:latin typeface="Source Sans Pro"/>
                        </a:defRPr>
                      </a:lvl1pPr>
                      <a:lvl2pPr marL="457200" algn="l" defTabSz="914400" rtl="0" eaLnBrk="1" latinLnBrk="0" hangingPunct="1">
                        <a:defRPr sz="1800" kern="1200">
                          <a:solidFill>
                            <a:schemeClr val="dk1"/>
                          </a:solidFill>
                          <a:latin typeface="Source Sans Pro"/>
                        </a:defRPr>
                      </a:lvl2pPr>
                      <a:lvl3pPr marL="914400" algn="l" defTabSz="914400" rtl="0" eaLnBrk="1" latinLnBrk="0" hangingPunct="1">
                        <a:defRPr sz="1800" kern="1200">
                          <a:solidFill>
                            <a:schemeClr val="dk1"/>
                          </a:solidFill>
                          <a:latin typeface="Source Sans Pro"/>
                        </a:defRPr>
                      </a:lvl3pPr>
                      <a:lvl4pPr marL="1371600" algn="l" defTabSz="914400" rtl="0" eaLnBrk="1" latinLnBrk="0" hangingPunct="1">
                        <a:defRPr sz="1800" kern="1200">
                          <a:solidFill>
                            <a:schemeClr val="dk1"/>
                          </a:solidFill>
                          <a:latin typeface="Source Sans Pro"/>
                        </a:defRPr>
                      </a:lvl4pPr>
                      <a:lvl5pPr marL="1828800" algn="l" defTabSz="914400" rtl="0" eaLnBrk="1" latinLnBrk="0" hangingPunct="1">
                        <a:defRPr sz="1800" kern="1200">
                          <a:solidFill>
                            <a:schemeClr val="dk1"/>
                          </a:solidFill>
                          <a:latin typeface="Source Sans Pro"/>
                        </a:defRPr>
                      </a:lvl5pPr>
                      <a:lvl6pPr marL="2286000" algn="l" defTabSz="914400" rtl="0" eaLnBrk="1" latinLnBrk="0" hangingPunct="1">
                        <a:defRPr sz="1800" kern="1200">
                          <a:solidFill>
                            <a:schemeClr val="dk1"/>
                          </a:solidFill>
                          <a:latin typeface="Source Sans Pro"/>
                        </a:defRPr>
                      </a:lvl6pPr>
                      <a:lvl7pPr marL="2743200" algn="l" defTabSz="914400" rtl="0" eaLnBrk="1" latinLnBrk="0" hangingPunct="1">
                        <a:defRPr sz="1800" kern="1200">
                          <a:solidFill>
                            <a:schemeClr val="dk1"/>
                          </a:solidFill>
                          <a:latin typeface="Source Sans Pro"/>
                        </a:defRPr>
                      </a:lvl7pPr>
                      <a:lvl8pPr marL="3200400" algn="l" defTabSz="914400" rtl="0" eaLnBrk="1" latinLnBrk="0" hangingPunct="1">
                        <a:defRPr sz="1800" kern="1200">
                          <a:solidFill>
                            <a:schemeClr val="dk1"/>
                          </a:solidFill>
                          <a:latin typeface="Source Sans Pro"/>
                        </a:defRPr>
                      </a:lvl8pPr>
                      <a:lvl9pPr marL="3657600" algn="l" defTabSz="914400" rtl="0" eaLnBrk="1" latinLnBrk="0" hangingPunct="1">
                        <a:defRPr sz="1800" kern="1200">
                          <a:solidFill>
                            <a:schemeClr val="dk1"/>
                          </a:solidFill>
                          <a:latin typeface="Source Sans Pro"/>
                        </a:defRPr>
                      </a:lvl9pPr>
                    </a:lstStyle>
                    <a:p>
                      <a:endParaRPr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5BDA7">
                        <a:lumMod val="40000"/>
                        <a:lumOff val="60000"/>
                      </a:srgbClr>
                    </a:solidFill>
                  </a:tcPr>
                </a:tc>
                <a:extLst>
                  <a:ext uri="{0D108BD9-81ED-4DB2-BD59-A6C34878D82A}">
                    <a16:rowId xmlns:a16="http://schemas.microsoft.com/office/drawing/2014/main" val="2435812761"/>
                  </a:ext>
                </a:extLst>
              </a:tr>
            </a:tbl>
          </a:graphicData>
        </a:graphic>
      </p:graphicFrame>
      <p:sp>
        <p:nvSpPr>
          <p:cNvPr id="18" name="TextBox 17">
            <a:extLst>
              <a:ext uri="{FF2B5EF4-FFF2-40B4-BE49-F238E27FC236}">
                <a16:creationId xmlns:a16="http://schemas.microsoft.com/office/drawing/2014/main" id="{8D865CF5-5627-6AE3-80E7-93AD8DC79C4C}"/>
              </a:ext>
            </a:extLst>
          </p:cNvPr>
          <p:cNvSpPr txBox="1"/>
          <p:nvPr/>
        </p:nvSpPr>
        <p:spPr>
          <a:xfrm>
            <a:off x="5562991" y="1376553"/>
            <a:ext cx="1395639" cy="584775"/>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93E52"/>
                </a:solidFill>
                <a:effectLst/>
                <a:uLnTx/>
                <a:uFillTx/>
                <a:latin typeface="Source Sans Pro"/>
                <a:ea typeface="+mn-ea"/>
                <a:cs typeface="+mn-cs"/>
              </a:rPr>
              <a:t>4-year EFS 85.2%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 name="Rectangle 96">
            <a:extLst>
              <a:ext uri="{FF2B5EF4-FFF2-40B4-BE49-F238E27FC236}">
                <a16:creationId xmlns:a16="http://schemas.microsoft.com/office/drawing/2014/main" id="{96F835C4-5759-05A1-8C7F-DA2F20330F7F}"/>
              </a:ext>
            </a:extLst>
          </p:cNvPr>
          <p:cNvSpPr/>
          <p:nvPr/>
        </p:nvSpPr>
        <p:spPr>
          <a:xfrm>
            <a:off x="0" y="6600824"/>
            <a:ext cx="12192000" cy="2571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 name="Rectangle 97">
            <a:extLst>
              <a:ext uri="{FF2B5EF4-FFF2-40B4-BE49-F238E27FC236}">
                <a16:creationId xmlns:a16="http://schemas.microsoft.com/office/drawing/2014/main" id="{630F99F6-8853-0B27-FC59-992C2391528C}"/>
              </a:ext>
            </a:extLst>
          </p:cNvPr>
          <p:cNvSpPr/>
          <p:nvPr/>
        </p:nvSpPr>
        <p:spPr>
          <a:xfrm>
            <a:off x="9886950" y="55312"/>
            <a:ext cx="2185988" cy="1087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9" name="TextBox 98">
            <a:extLst>
              <a:ext uri="{FF2B5EF4-FFF2-40B4-BE49-F238E27FC236}">
                <a16:creationId xmlns:a16="http://schemas.microsoft.com/office/drawing/2014/main" id="{EAE813AE-67EE-F9F7-30D1-BDDBB738DA38}"/>
              </a:ext>
            </a:extLst>
          </p:cNvPr>
          <p:cNvSpPr txBox="1"/>
          <p:nvPr/>
        </p:nvSpPr>
        <p:spPr>
          <a:xfrm>
            <a:off x="8986027" y="6560134"/>
            <a:ext cx="3086911"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Geyer CE et al, SABCS 2024</a:t>
            </a:r>
          </a:p>
        </p:txBody>
      </p:sp>
    </p:spTree>
    <p:extLst>
      <p:ext uri="{BB962C8B-B14F-4D97-AF65-F5344CB8AC3E}">
        <p14:creationId xmlns:p14="http://schemas.microsoft.com/office/powerpoint/2010/main" val="4142693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55A1B-E42E-E214-2D7E-04F983C366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53F5D3-09F2-D396-F116-CDE2AD260ACE}"/>
              </a:ext>
            </a:extLst>
          </p:cNvPr>
          <p:cNvSpPr>
            <a:spLocks noGrp="1"/>
          </p:cNvSpPr>
          <p:nvPr>
            <p:ph type="title"/>
          </p:nvPr>
        </p:nvSpPr>
        <p:spPr>
          <a:xfrm>
            <a:off x="508000" y="55312"/>
            <a:ext cx="9017137" cy="949648"/>
          </a:xfrm>
        </p:spPr>
        <p:txBody>
          <a:bodyPr>
            <a:normAutofit/>
          </a:bodyPr>
          <a:lstStyle/>
          <a:p>
            <a:r>
              <a:rPr lang="en-US" b="1" dirty="0">
                <a:solidFill>
                  <a:srgbClr val="445464"/>
                </a:solidFill>
              </a:rPr>
              <a:t>pCR by Arm and EFS by pCR Status</a:t>
            </a:r>
          </a:p>
        </p:txBody>
      </p:sp>
      <p:graphicFrame>
        <p:nvGraphicFramePr>
          <p:cNvPr id="12" name="Chart 11">
            <a:extLst>
              <a:ext uri="{FF2B5EF4-FFF2-40B4-BE49-F238E27FC236}">
                <a16:creationId xmlns:a16="http://schemas.microsoft.com/office/drawing/2014/main" id="{50CA1C55-3191-3232-6EEB-495416564C10}"/>
              </a:ext>
            </a:extLst>
          </p:cNvPr>
          <p:cNvGraphicFramePr/>
          <p:nvPr/>
        </p:nvGraphicFramePr>
        <p:xfrm>
          <a:off x="-10589" y="1299399"/>
          <a:ext cx="4713055" cy="32560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Table 14">
            <a:extLst>
              <a:ext uri="{FF2B5EF4-FFF2-40B4-BE49-F238E27FC236}">
                <a16:creationId xmlns:a16="http://schemas.microsoft.com/office/drawing/2014/main" id="{9C3B5F1B-7BE4-07A5-FF78-A3B7C5B68310}"/>
              </a:ext>
            </a:extLst>
          </p:cNvPr>
          <p:cNvGraphicFramePr>
            <a:graphicFrameLocks noGrp="1"/>
          </p:cNvGraphicFramePr>
          <p:nvPr/>
        </p:nvGraphicFramePr>
        <p:xfrm>
          <a:off x="99074" y="4606224"/>
          <a:ext cx="5110983" cy="1835441"/>
        </p:xfrm>
        <a:graphic>
          <a:graphicData uri="http://schemas.openxmlformats.org/drawingml/2006/table">
            <a:tbl>
              <a:tblPr firstRow="1" firstCol="1" bandRow="1"/>
              <a:tblGrid>
                <a:gridCol w="2104460">
                  <a:extLst>
                    <a:ext uri="{9D8B030D-6E8A-4147-A177-3AD203B41FA5}">
                      <a16:colId xmlns:a16="http://schemas.microsoft.com/office/drawing/2014/main" val="3618636713"/>
                    </a:ext>
                  </a:extLst>
                </a:gridCol>
                <a:gridCol w="1463040">
                  <a:extLst>
                    <a:ext uri="{9D8B030D-6E8A-4147-A177-3AD203B41FA5}">
                      <a16:colId xmlns:a16="http://schemas.microsoft.com/office/drawing/2014/main" val="349520970"/>
                    </a:ext>
                  </a:extLst>
                </a:gridCol>
                <a:gridCol w="1543483">
                  <a:extLst>
                    <a:ext uri="{9D8B030D-6E8A-4147-A177-3AD203B41FA5}">
                      <a16:colId xmlns:a16="http://schemas.microsoft.com/office/drawing/2014/main" val="2557169324"/>
                    </a:ext>
                  </a:extLst>
                </a:gridCol>
              </a:tblGrid>
              <a:tr h="407755">
                <a:tc>
                  <a:txBody>
                    <a:bodyPr/>
                    <a:lstStyle>
                      <a:lvl1pPr marL="0" algn="l" defTabSz="685800" rtl="0" eaLnBrk="1" latinLnBrk="0" hangingPunct="1">
                        <a:defRPr sz="1350" b="1" kern="1200">
                          <a:solidFill>
                            <a:schemeClr val="lt1"/>
                          </a:solidFill>
                          <a:latin typeface="Source Sans Pro"/>
                        </a:defRPr>
                      </a:lvl1pPr>
                      <a:lvl2pPr marL="342900" algn="l" defTabSz="685800" rtl="0" eaLnBrk="1" latinLnBrk="0" hangingPunct="1">
                        <a:defRPr sz="1350" b="1" kern="1200">
                          <a:solidFill>
                            <a:schemeClr val="lt1"/>
                          </a:solidFill>
                          <a:latin typeface="Source Sans Pro"/>
                        </a:defRPr>
                      </a:lvl2pPr>
                      <a:lvl3pPr marL="685800" algn="l" defTabSz="685800" rtl="0" eaLnBrk="1" latinLnBrk="0" hangingPunct="1">
                        <a:defRPr sz="1350" b="1" kern="1200">
                          <a:solidFill>
                            <a:schemeClr val="lt1"/>
                          </a:solidFill>
                          <a:latin typeface="Source Sans Pro"/>
                        </a:defRPr>
                      </a:lvl3pPr>
                      <a:lvl4pPr marL="1028700" algn="l" defTabSz="685800" rtl="0" eaLnBrk="1" latinLnBrk="0" hangingPunct="1">
                        <a:defRPr sz="1350" b="1" kern="1200">
                          <a:solidFill>
                            <a:schemeClr val="lt1"/>
                          </a:solidFill>
                          <a:latin typeface="Source Sans Pro"/>
                        </a:defRPr>
                      </a:lvl4pPr>
                      <a:lvl5pPr marL="1371600" algn="l" defTabSz="685800" rtl="0" eaLnBrk="1" latinLnBrk="0" hangingPunct="1">
                        <a:defRPr sz="1350" b="1" kern="1200">
                          <a:solidFill>
                            <a:schemeClr val="lt1"/>
                          </a:solidFill>
                          <a:latin typeface="Source Sans Pro"/>
                        </a:defRPr>
                      </a:lvl5pPr>
                      <a:lvl6pPr marL="1714500" algn="l" defTabSz="685800" rtl="0" eaLnBrk="1" latinLnBrk="0" hangingPunct="1">
                        <a:defRPr sz="1350" b="1" kern="1200">
                          <a:solidFill>
                            <a:schemeClr val="lt1"/>
                          </a:solidFill>
                          <a:latin typeface="Source Sans Pro"/>
                        </a:defRPr>
                      </a:lvl6pPr>
                      <a:lvl7pPr marL="2057400" algn="l" defTabSz="685800" rtl="0" eaLnBrk="1" latinLnBrk="0" hangingPunct="1">
                        <a:defRPr sz="1350" b="1" kern="1200">
                          <a:solidFill>
                            <a:schemeClr val="lt1"/>
                          </a:solidFill>
                          <a:latin typeface="Source Sans Pro"/>
                        </a:defRPr>
                      </a:lvl7pPr>
                      <a:lvl8pPr marL="2400300" algn="l" defTabSz="685800" rtl="0" eaLnBrk="1" latinLnBrk="0" hangingPunct="1">
                        <a:defRPr sz="1350" b="1" kern="1200">
                          <a:solidFill>
                            <a:schemeClr val="lt1"/>
                          </a:solidFill>
                          <a:latin typeface="Source Sans Pro"/>
                        </a:defRPr>
                      </a:lvl8pPr>
                      <a:lvl9pPr marL="2743200" algn="l" defTabSz="685800" rtl="0" eaLnBrk="1" latinLnBrk="0" hangingPunct="1">
                        <a:defRPr sz="1350" b="1" kern="1200">
                          <a:solidFill>
                            <a:schemeClr val="lt1"/>
                          </a:solidFill>
                          <a:latin typeface="Source Sans Pro"/>
                        </a:defRPr>
                      </a:lvl9pPr>
                    </a:lstStyle>
                    <a:p>
                      <a:pPr marL="0" marR="0" algn="l">
                        <a:spcBef>
                          <a:spcPts val="0"/>
                        </a:spcBef>
                        <a:spcAft>
                          <a:spcPts val="0"/>
                        </a:spcAft>
                      </a:pPr>
                      <a:endParaRPr lang="en-US" sz="1200" b="1" kern="1200" dirty="0">
                        <a:solidFill>
                          <a:schemeClr val="bg1"/>
                        </a:solidFill>
                        <a:effectLst/>
                        <a:latin typeface="Source Sans Pro" panose="020B0503030403020204" pitchFamily="34" charset="0"/>
                        <a:ea typeface="Source Sans Pro" panose="020B0503030403020204" pitchFamily="34" charset="0"/>
                        <a:cs typeface="+mn-cs"/>
                      </a:endParaRPr>
                    </a:p>
                  </a:txBody>
                  <a:tcPr marL="86193" marR="861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ACB6"/>
                    </a:solidFill>
                  </a:tcPr>
                </a:tc>
                <a:tc>
                  <a:txBody>
                    <a:bodyPr/>
                    <a:lstStyle>
                      <a:lvl1pPr marL="0" algn="l" defTabSz="685800" rtl="0" eaLnBrk="1" latinLnBrk="0" hangingPunct="1">
                        <a:defRPr sz="1350" b="1" kern="1200">
                          <a:solidFill>
                            <a:schemeClr val="lt1"/>
                          </a:solidFill>
                          <a:latin typeface="Source Sans Pro"/>
                        </a:defRPr>
                      </a:lvl1pPr>
                      <a:lvl2pPr marL="342900" algn="l" defTabSz="685800" rtl="0" eaLnBrk="1" latinLnBrk="0" hangingPunct="1">
                        <a:defRPr sz="1350" b="1" kern="1200">
                          <a:solidFill>
                            <a:schemeClr val="lt1"/>
                          </a:solidFill>
                          <a:latin typeface="Source Sans Pro"/>
                        </a:defRPr>
                      </a:lvl2pPr>
                      <a:lvl3pPr marL="685800" algn="l" defTabSz="685800" rtl="0" eaLnBrk="1" latinLnBrk="0" hangingPunct="1">
                        <a:defRPr sz="1350" b="1" kern="1200">
                          <a:solidFill>
                            <a:schemeClr val="lt1"/>
                          </a:solidFill>
                          <a:latin typeface="Source Sans Pro"/>
                        </a:defRPr>
                      </a:lvl3pPr>
                      <a:lvl4pPr marL="1028700" algn="l" defTabSz="685800" rtl="0" eaLnBrk="1" latinLnBrk="0" hangingPunct="1">
                        <a:defRPr sz="1350" b="1" kern="1200">
                          <a:solidFill>
                            <a:schemeClr val="lt1"/>
                          </a:solidFill>
                          <a:latin typeface="Source Sans Pro"/>
                        </a:defRPr>
                      </a:lvl4pPr>
                      <a:lvl5pPr marL="1371600" algn="l" defTabSz="685800" rtl="0" eaLnBrk="1" latinLnBrk="0" hangingPunct="1">
                        <a:defRPr sz="1350" b="1" kern="1200">
                          <a:solidFill>
                            <a:schemeClr val="lt1"/>
                          </a:solidFill>
                          <a:latin typeface="Source Sans Pro"/>
                        </a:defRPr>
                      </a:lvl5pPr>
                      <a:lvl6pPr marL="1714500" algn="l" defTabSz="685800" rtl="0" eaLnBrk="1" latinLnBrk="0" hangingPunct="1">
                        <a:defRPr sz="1350" b="1" kern="1200">
                          <a:solidFill>
                            <a:schemeClr val="lt1"/>
                          </a:solidFill>
                          <a:latin typeface="Source Sans Pro"/>
                        </a:defRPr>
                      </a:lvl6pPr>
                      <a:lvl7pPr marL="2057400" algn="l" defTabSz="685800" rtl="0" eaLnBrk="1" latinLnBrk="0" hangingPunct="1">
                        <a:defRPr sz="1350" b="1" kern="1200">
                          <a:solidFill>
                            <a:schemeClr val="lt1"/>
                          </a:solidFill>
                          <a:latin typeface="Source Sans Pro"/>
                        </a:defRPr>
                      </a:lvl7pPr>
                      <a:lvl8pPr marL="2400300" algn="l" defTabSz="685800" rtl="0" eaLnBrk="1" latinLnBrk="0" hangingPunct="1">
                        <a:defRPr sz="1350" b="1" kern="1200">
                          <a:solidFill>
                            <a:schemeClr val="lt1"/>
                          </a:solidFill>
                          <a:latin typeface="Source Sans Pro"/>
                        </a:defRPr>
                      </a:lvl8pPr>
                      <a:lvl9pPr marL="2743200" algn="l" defTabSz="685800" rtl="0" eaLnBrk="1" latinLnBrk="0" hangingPunct="1">
                        <a:defRPr sz="1350" b="1" kern="1200">
                          <a:solidFill>
                            <a:schemeClr val="lt1"/>
                          </a:solidFill>
                          <a:latin typeface="Source Sans Pro"/>
                        </a:defRPr>
                      </a:lvl9pPr>
                    </a:lstStyle>
                    <a:p>
                      <a:pPr marL="61913" marR="0" indent="0" algn="ctr">
                        <a:lnSpc>
                          <a:spcPct val="115000"/>
                        </a:lnSpc>
                        <a:spcBef>
                          <a:spcPts val="0"/>
                        </a:spcBef>
                        <a:spcAft>
                          <a:spcPts val="0"/>
                        </a:spcAft>
                      </a:pPr>
                      <a:r>
                        <a:rPr lang="en-US" sz="1200" b="1" kern="1200" dirty="0">
                          <a:solidFill>
                            <a:schemeClr val="bg1"/>
                          </a:solidFill>
                          <a:effectLst/>
                          <a:latin typeface="Source Sans Pro" panose="020B0503030403020204" pitchFamily="34" charset="0"/>
                          <a:ea typeface="Source Sans Pro" panose="020B0503030403020204" pitchFamily="34" charset="0"/>
                          <a:cs typeface="+mn-cs"/>
                        </a:rPr>
                        <a:t>Chemo/Placebo</a:t>
                      </a:r>
                    </a:p>
                    <a:p>
                      <a:pPr marL="61913" marR="0" indent="0" algn="ctr">
                        <a:lnSpc>
                          <a:spcPct val="115000"/>
                        </a:lnSpc>
                        <a:spcBef>
                          <a:spcPts val="0"/>
                        </a:spcBef>
                        <a:spcAft>
                          <a:spcPts val="0"/>
                        </a:spcAft>
                      </a:pPr>
                      <a:r>
                        <a:rPr lang="en-US" sz="1200" b="1" kern="1200" dirty="0">
                          <a:solidFill>
                            <a:schemeClr val="bg1"/>
                          </a:solidFill>
                          <a:effectLst/>
                          <a:latin typeface="Source Sans Pro" panose="020B0503030403020204" pitchFamily="34" charset="0"/>
                          <a:ea typeface="Source Sans Pro" panose="020B0503030403020204" pitchFamily="34" charset="0"/>
                          <a:cs typeface="+mn-cs"/>
                        </a:rPr>
                        <a:t>n = 777</a:t>
                      </a:r>
                    </a:p>
                  </a:txBody>
                  <a:tcPr marL="86193" marR="86193"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5622"/>
                    </a:solidFill>
                  </a:tcPr>
                </a:tc>
                <a:tc>
                  <a:txBody>
                    <a:bodyPr/>
                    <a:lstStyle>
                      <a:lvl1pPr marL="0" algn="l" defTabSz="685800" rtl="0" eaLnBrk="1" latinLnBrk="0" hangingPunct="1">
                        <a:defRPr sz="1350" b="1" kern="1200">
                          <a:solidFill>
                            <a:schemeClr val="lt1"/>
                          </a:solidFill>
                          <a:latin typeface="Source Sans Pro"/>
                        </a:defRPr>
                      </a:lvl1pPr>
                      <a:lvl2pPr marL="342900" algn="l" defTabSz="685800" rtl="0" eaLnBrk="1" latinLnBrk="0" hangingPunct="1">
                        <a:defRPr sz="1350" b="1" kern="1200">
                          <a:solidFill>
                            <a:schemeClr val="lt1"/>
                          </a:solidFill>
                          <a:latin typeface="Source Sans Pro"/>
                        </a:defRPr>
                      </a:lvl2pPr>
                      <a:lvl3pPr marL="685800" algn="l" defTabSz="685800" rtl="0" eaLnBrk="1" latinLnBrk="0" hangingPunct="1">
                        <a:defRPr sz="1350" b="1" kern="1200">
                          <a:solidFill>
                            <a:schemeClr val="lt1"/>
                          </a:solidFill>
                          <a:latin typeface="Source Sans Pro"/>
                        </a:defRPr>
                      </a:lvl3pPr>
                      <a:lvl4pPr marL="1028700" algn="l" defTabSz="685800" rtl="0" eaLnBrk="1" latinLnBrk="0" hangingPunct="1">
                        <a:defRPr sz="1350" b="1" kern="1200">
                          <a:solidFill>
                            <a:schemeClr val="lt1"/>
                          </a:solidFill>
                          <a:latin typeface="Source Sans Pro"/>
                        </a:defRPr>
                      </a:lvl4pPr>
                      <a:lvl5pPr marL="1371600" algn="l" defTabSz="685800" rtl="0" eaLnBrk="1" latinLnBrk="0" hangingPunct="1">
                        <a:defRPr sz="1350" b="1" kern="1200">
                          <a:solidFill>
                            <a:schemeClr val="lt1"/>
                          </a:solidFill>
                          <a:latin typeface="Source Sans Pro"/>
                        </a:defRPr>
                      </a:lvl5pPr>
                      <a:lvl6pPr marL="1714500" algn="l" defTabSz="685800" rtl="0" eaLnBrk="1" latinLnBrk="0" hangingPunct="1">
                        <a:defRPr sz="1350" b="1" kern="1200">
                          <a:solidFill>
                            <a:schemeClr val="lt1"/>
                          </a:solidFill>
                          <a:latin typeface="Source Sans Pro"/>
                        </a:defRPr>
                      </a:lvl6pPr>
                      <a:lvl7pPr marL="2057400" algn="l" defTabSz="685800" rtl="0" eaLnBrk="1" latinLnBrk="0" hangingPunct="1">
                        <a:defRPr sz="1350" b="1" kern="1200">
                          <a:solidFill>
                            <a:schemeClr val="lt1"/>
                          </a:solidFill>
                          <a:latin typeface="Source Sans Pro"/>
                        </a:defRPr>
                      </a:lvl7pPr>
                      <a:lvl8pPr marL="2400300" algn="l" defTabSz="685800" rtl="0" eaLnBrk="1" latinLnBrk="0" hangingPunct="1">
                        <a:defRPr sz="1350" b="1" kern="1200">
                          <a:solidFill>
                            <a:schemeClr val="lt1"/>
                          </a:solidFill>
                          <a:latin typeface="Source Sans Pro"/>
                        </a:defRPr>
                      </a:lvl8pPr>
                      <a:lvl9pPr marL="2743200" algn="l" defTabSz="685800" rtl="0" eaLnBrk="1" latinLnBrk="0" hangingPunct="1">
                        <a:defRPr sz="1350" b="1" kern="1200">
                          <a:solidFill>
                            <a:schemeClr val="lt1"/>
                          </a:solidFill>
                          <a:latin typeface="Source Sans Pro"/>
                        </a:defRPr>
                      </a:lvl9pPr>
                    </a:lstStyle>
                    <a:p>
                      <a:pPr marL="0" marR="0" algn="ctr">
                        <a:lnSpc>
                          <a:spcPct val="115000"/>
                        </a:lnSpc>
                        <a:spcBef>
                          <a:spcPts val="0"/>
                        </a:spcBef>
                        <a:spcAft>
                          <a:spcPts val="0"/>
                        </a:spcAft>
                      </a:pPr>
                      <a:r>
                        <a:rPr lang="en-US" sz="1200" b="1" kern="1200" dirty="0">
                          <a:solidFill>
                            <a:schemeClr val="bg1"/>
                          </a:solidFill>
                          <a:effectLst/>
                          <a:latin typeface="Source Sans Pro" panose="020B0503030403020204" pitchFamily="34" charset="0"/>
                          <a:ea typeface="Source Sans Pro" panose="020B0503030403020204" pitchFamily="34" charset="0"/>
                          <a:cs typeface="+mn-cs"/>
                        </a:rPr>
                        <a:t>Chemo/</a:t>
                      </a:r>
                      <a:r>
                        <a:rPr lang="en-US" sz="1200" b="1" kern="1200" dirty="0" err="1">
                          <a:solidFill>
                            <a:schemeClr val="bg1"/>
                          </a:solidFill>
                          <a:effectLst/>
                          <a:latin typeface="Source Sans Pro" panose="020B0503030403020204" pitchFamily="34" charset="0"/>
                          <a:ea typeface="Source Sans Pro" panose="020B0503030403020204" pitchFamily="34" charset="0"/>
                          <a:cs typeface="+mn-cs"/>
                        </a:rPr>
                        <a:t>Atezo</a:t>
                      </a:r>
                      <a:endParaRPr lang="en-US" sz="1200" b="1" kern="1200" dirty="0">
                        <a:solidFill>
                          <a:schemeClr val="bg1"/>
                        </a:solidFill>
                        <a:effectLst/>
                        <a:latin typeface="Source Sans Pro" panose="020B0503030403020204" pitchFamily="34" charset="0"/>
                        <a:ea typeface="Source Sans Pro" panose="020B0503030403020204" pitchFamily="34" charset="0"/>
                        <a:cs typeface="+mn-cs"/>
                      </a:endParaRPr>
                    </a:p>
                    <a:p>
                      <a:pPr marL="0" marR="0" algn="ctr">
                        <a:lnSpc>
                          <a:spcPct val="115000"/>
                        </a:lnSpc>
                        <a:spcBef>
                          <a:spcPts val="0"/>
                        </a:spcBef>
                        <a:spcAft>
                          <a:spcPts val="0"/>
                        </a:spcAft>
                      </a:pPr>
                      <a:r>
                        <a:rPr lang="en-US" sz="1200" b="1" kern="1200" dirty="0">
                          <a:solidFill>
                            <a:schemeClr val="bg1"/>
                          </a:solidFill>
                          <a:effectLst/>
                          <a:latin typeface="Source Sans Pro" panose="020B0503030403020204" pitchFamily="34" charset="0"/>
                          <a:ea typeface="Source Sans Pro" panose="020B0503030403020204" pitchFamily="34" charset="0"/>
                          <a:cs typeface="+mn-cs"/>
                        </a:rPr>
                        <a:t>n = 773</a:t>
                      </a:r>
                    </a:p>
                  </a:txBody>
                  <a:tcPr marL="86193" marR="86193"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A3A56"/>
                    </a:solidFill>
                  </a:tcPr>
                </a:tc>
                <a:extLst>
                  <a:ext uri="{0D108BD9-81ED-4DB2-BD59-A6C34878D82A}">
                    <a16:rowId xmlns:a16="http://schemas.microsoft.com/office/drawing/2014/main" val="2894946904"/>
                  </a:ext>
                </a:extLst>
              </a:tr>
              <a:tr h="453052">
                <a:tc>
                  <a:txBody>
                    <a:bodyPr/>
                    <a:lstStyle>
                      <a:lvl1pPr marL="0" algn="l" defTabSz="685800" rtl="0" eaLnBrk="1" latinLnBrk="0" hangingPunct="1">
                        <a:defRPr sz="1350" b="1" kern="1200">
                          <a:solidFill>
                            <a:schemeClr val="dk1"/>
                          </a:solidFill>
                          <a:latin typeface="Source Sans Pro"/>
                        </a:defRPr>
                      </a:lvl1pPr>
                      <a:lvl2pPr marL="342900" algn="l" defTabSz="685800" rtl="0" eaLnBrk="1" latinLnBrk="0" hangingPunct="1">
                        <a:defRPr sz="1350" b="1" kern="1200">
                          <a:solidFill>
                            <a:schemeClr val="dk1"/>
                          </a:solidFill>
                          <a:latin typeface="Source Sans Pro"/>
                        </a:defRPr>
                      </a:lvl2pPr>
                      <a:lvl3pPr marL="685800" algn="l" defTabSz="685800" rtl="0" eaLnBrk="1" latinLnBrk="0" hangingPunct="1">
                        <a:defRPr sz="1350" b="1" kern="1200">
                          <a:solidFill>
                            <a:schemeClr val="dk1"/>
                          </a:solidFill>
                          <a:latin typeface="Source Sans Pro"/>
                        </a:defRPr>
                      </a:lvl3pPr>
                      <a:lvl4pPr marL="1028700" algn="l" defTabSz="685800" rtl="0" eaLnBrk="1" latinLnBrk="0" hangingPunct="1">
                        <a:defRPr sz="1350" b="1" kern="1200">
                          <a:solidFill>
                            <a:schemeClr val="dk1"/>
                          </a:solidFill>
                          <a:latin typeface="Source Sans Pro"/>
                        </a:defRPr>
                      </a:lvl4pPr>
                      <a:lvl5pPr marL="1371600" algn="l" defTabSz="685800" rtl="0" eaLnBrk="1" latinLnBrk="0" hangingPunct="1">
                        <a:defRPr sz="1350" b="1" kern="1200">
                          <a:solidFill>
                            <a:schemeClr val="dk1"/>
                          </a:solidFill>
                          <a:latin typeface="Source Sans Pro"/>
                        </a:defRPr>
                      </a:lvl5pPr>
                      <a:lvl6pPr marL="1714500" algn="l" defTabSz="685800" rtl="0" eaLnBrk="1" latinLnBrk="0" hangingPunct="1">
                        <a:defRPr sz="1350" b="1" kern="1200">
                          <a:solidFill>
                            <a:schemeClr val="dk1"/>
                          </a:solidFill>
                          <a:latin typeface="Source Sans Pro"/>
                        </a:defRPr>
                      </a:lvl6pPr>
                      <a:lvl7pPr marL="2057400" algn="l" defTabSz="685800" rtl="0" eaLnBrk="1" latinLnBrk="0" hangingPunct="1">
                        <a:defRPr sz="1350" b="1" kern="1200">
                          <a:solidFill>
                            <a:schemeClr val="dk1"/>
                          </a:solidFill>
                          <a:latin typeface="Source Sans Pro"/>
                        </a:defRPr>
                      </a:lvl7pPr>
                      <a:lvl8pPr marL="2400300" algn="l" defTabSz="685800" rtl="0" eaLnBrk="1" latinLnBrk="0" hangingPunct="1">
                        <a:defRPr sz="1350" b="1" kern="1200">
                          <a:solidFill>
                            <a:schemeClr val="dk1"/>
                          </a:solidFill>
                          <a:latin typeface="Source Sans Pro"/>
                        </a:defRPr>
                      </a:lvl8pPr>
                      <a:lvl9pPr marL="2743200" algn="l" defTabSz="685800" rtl="0" eaLnBrk="1" latinLnBrk="0" hangingPunct="1">
                        <a:defRPr sz="1350" b="1" kern="1200">
                          <a:solidFill>
                            <a:schemeClr val="dk1"/>
                          </a:solidFill>
                          <a:latin typeface="Source Sans Pro"/>
                        </a:defRPr>
                      </a:lvl9pPr>
                    </a:lstStyle>
                    <a:p>
                      <a:pPr marL="0" marR="0" algn="l">
                        <a:spcBef>
                          <a:spcPts val="0"/>
                        </a:spcBef>
                        <a:spcAft>
                          <a:spcPts val="0"/>
                        </a:spcAft>
                      </a:pPr>
                      <a:r>
                        <a:rPr lang="en-US" sz="1300" dirty="0">
                          <a:solidFill>
                            <a:srgbClr val="0A3A57"/>
                          </a:solidFill>
                          <a:effectLst/>
                          <a:latin typeface="Source Sans Pro" panose="020B0503030403020204" pitchFamily="34" charset="0"/>
                          <a:ea typeface="Source Sans Pro" panose="020B0503030403020204" pitchFamily="34" charset="0"/>
                        </a:rPr>
                        <a:t>%</a:t>
                      </a:r>
                      <a:r>
                        <a:rPr lang="en-US" sz="1300" baseline="0" dirty="0">
                          <a:solidFill>
                            <a:srgbClr val="0A3A57"/>
                          </a:solidFill>
                          <a:effectLst/>
                          <a:latin typeface="Source Sans Pro" panose="020B0503030403020204" pitchFamily="34" charset="0"/>
                          <a:ea typeface="Source Sans Pro" panose="020B0503030403020204" pitchFamily="34" charset="0"/>
                        </a:rPr>
                        <a:t> </a:t>
                      </a:r>
                      <a:r>
                        <a:rPr lang="en-US" sz="1300" baseline="0" dirty="0" err="1">
                          <a:solidFill>
                            <a:srgbClr val="0A3A57"/>
                          </a:solidFill>
                          <a:effectLst/>
                          <a:latin typeface="Source Sans Pro" panose="020B0503030403020204" pitchFamily="34" charset="0"/>
                          <a:ea typeface="Source Sans Pro" panose="020B0503030403020204" pitchFamily="34" charset="0"/>
                        </a:rPr>
                        <a:t>pCR</a:t>
                      </a:r>
                      <a:r>
                        <a:rPr lang="en-US" sz="1300" baseline="0" dirty="0">
                          <a:solidFill>
                            <a:srgbClr val="0A3A57"/>
                          </a:solidFill>
                          <a:effectLst/>
                          <a:latin typeface="Source Sans Pro" panose="020B0503030403020204" pitchFamily="34" charset="0"/>
                          <a:ea typeface="Source Sans Pro" panose="020B0503030403020204" pitchFamily="34" charset="0"/>
                        </a:rPr>
                        <a:t> </a:t>
                      </a:r>
                      <a:r>
                        <a:rPr lang="en-US" sz="1600" b="1" kern="1200" baseline="30000" dirty="0">
                          <a:solidFill>
                            <a:srgbClr val="0A3A57"/>
                          </a:solidFill>
                          <a:effectLst/>
                          <a:latin typeface="Source Sans Pro" panose="020B0503030403020204" pitchFamily="34" charset="0"/>
                          <a:ea typeface="Source Sans Pro" panose="020B0503030403020204" pitchFamily="34" charset="0"/>
                          <a:cs typeface="+mn-cs"/>
                        </a:rPr>
                        <a:t>a</a:t>
                      </a:r>
                      <a:r>
                        <a:rPr lang="en-US" sz="1300" dirty="0">
                          <a:solidFill>
                            <a:srgbClr val="0A3A57"/>
                          </a:solidFill>
                          <a:effectLst/>
                          <a:latin typeface="Source Sans Pro" panose="020B0503030403020204" pitchFamily="34" charset="0"/>
                          <a:ea typeface="Source Sans Pro" panose="020B0503030403020204" pitchFamily="34" charset="0"/>
                        </a:rPr>
                        <a:t> (95% CI)</a:t>
                      </a:r>
                      <a:endParaRPr lang="en-US" sz="1300" dirty="0">
                        <a:solidFill>
                          <a:srgbClr val="0A3A57"/>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86193" marR="861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ACB6">
                        <a:tint val="20000"/>
                      </a:srgbClr>
                    </a:solidFill>
                  </a:tcPr>
                </a:tc>
                <a:tc>
                  <a:txBody>
                    <a:bodyPr/>
                    <a:lstStyle>
                      <a:lvl1pPr marL="0" algn="l" defTabSz="685800" rtl="0" eaLnBrk="1" latinLnBrk="0" hangingPunct="1">
                        <a:defRPr sz="1350" kern="1200">
                          <a:solidFill>
                            <a:schemeClr val="dk1"/>
                          </a:solidFill>
                          <a:latin typeface="Source Sans Pro"/>
                        </a:defRPr>
                      </a:lvl1pPr>
                      <a:lvl2pPr marL="342900" algn="l" defTabSz="685800" rtl="0" eaLnBrk="1" latinLnBrk="0" hangingPunct="1">
                        <a:defRPr sz="1350" kern="1200">
                          <a:solidFill>
                            <a:schemeClr val="dk1"/>
                          </a:solidFill>
                          <a:latin typeface="Source Sans Pro"/>
                        </a:defRPr>
                      </a:lvl2pPr>
                      <a:lvl3pPr marL="685800" algn="l" defTabSz="685800" rtl="0" eaLnBrk="1" latinLnBrk="0" hangingPunct="1">
                        <a:defRPr sz="1350" kern="1200">
                          <a:solidFill>
                            <a:schemeClr val="dk1"/>
                          </a:solidFill>
                          <a:latin typeface="Source Sans Pro"/>
                        </a:defRPr>
                      </a:lvl3pPr>
                      <a:lvl4pPr marL="1028700" algn="l" defTabSz="685800" rtl="0" eaLnBrk="1" latinLnBrk="0" hangingPunct="1">
                        <a:defRPr sz="1350" kern="1200">
                          <a:solidFill>
                            <a:schemeClr val="dk1"/>
                          </a:solidFill>
                          <a:latin typeface="Source Sans Pro"/>
                        </a:defRPr>
                      </a:lvl4pPr>
                      <a:lvl5pPr marL="1371600" algn="l" defTabSz="685800" rtl="0" eaLnBrk="1" latinLnBrk="0" hangingPunct="1">
                        <a:defRPr sz="1350" kern="1200">
                          <a:solidFill>
                            <a:schemeClr val="dk1"/>
                          </a:solidFill>
                          <a:latin typeface="Source Sans Pro"/>
                        </a:defRPr>
                      </a:lvl5pPr>
                      <a:lvl6pPr marL="1714500" algn="l" defTabSz="685800" rtl="0" eaLnBrk="1" latinLnBrk="0" hangingPunct="1">
                        <a:defRPr sz="1350" kern="1200">
                          <a:solidFill>
                            <a:schemeClr val="dk1"/>
                          </a:solidFill>
                          <a:latin typeface="Source Sans Pro"/>
                        </a:defRPr>
                      </a:lvl6pPr>
                      <a:lvl7pPr marL="2057400" algn="l" defTabSz="685800" rtl="0" eaLnBrk="1" latinLnBrk="0" hangingPunct="1">
                        <a:defRPr sz="1350" kern="1200">
                          <a:solidFill>
                            <a:schemeClr val="dk1"/>
                          </a:solidFill>
                          <a:latin typeface="Source Sans Pro"/>
                        </a:defRPr>
                      </a:lvl7pPr>
                      <a:lvl8pPr marL="2400300" algn="l" defTabSz="685800" rtl="0" eaLnBrk="1" latinLnBrk="0" hangingPunct="1">
                        <a:defRPr sz="1350" kern="1200">
                          <a:solidFill>
                            <a:schemeClr val="dk1"/>
                          </a:solidFill>
                          <a:latin typeface="Source Sans Pro"/>
                        </a:defRPr>
                      </a:lvl8pPr>
                      <a:lvl9pPr marL="2743200" algn="l" defTabSz="685800" rtl="0" eaLnBrk="1" latinLnBrk="0" hangingPunct="1">
                        <a:defRPr sz="1350" kern="1200">
                          <a:solidFill>
                            <a:schemeClr val="dk1"/>
                          </a:solidFill>
                          <a:latin typeface="Source Sans Pro"/>
                        </a:defRPr>
                      </a:lvl9pPr>
                    </a:lstStyle>
                    <a:p>
                      <a:pPr marL="0" marR="0" algn="ctr">
                        <a:lnSpc>
                          <a:spcPct val="115000"/>
                        </a:lnSpc>
                        <a:spcBef>
                          <a:spcPts val="0"/>
                        </a:spcBef>
                        <a:spcAft>
                          <a:spcPts val="0"/>
                        </a:spcAft>
                      </a:pPr>
                      <a:r>
                        <a:rPr lang="en-US" sz="1300" b="1" kern="1200" dirty="0">
                          <a:solidFill>
                            <a:srgbClr val="0A3A57"/>
                          </a:solidFill>
                          <a:effectLst/>
                          <a:latin typeface="Source Sans Pro" panose="020B0503030403020204" pitchFamily="34" charset="0"/>
                          <a:ea typeface="Source Sans Pro" panose="020B0503030403020204" pitchFamily="34" charset="0"/>
                          <a:cs typeface="+mn-cs"/>
                        </a:rPr>
                        <a:t>57.0% </a:t>
                      </a:r>
                    </a:p>
                    <a:p>
                      <a:pPr marL="0" marR="0" algn="ctr">
                        <a:lnSpc>
                          <a:spcPct val="115000"/>
                        </a:lnSpc>
                        <a:spcBef>
                          <a:spcPts val="0"/>
                        </a:spcBef>
                        <a:spcAft>
                          <a:spcPts val="0"/>
                        </a:spcAft>
                      </a:pPr>
                      <a:r>
                        <a:rPr lang="en-US" sz="1300" b="1" kern="1200" dirty="0">
                          <a:solidFill>
                            <a:srgbClr val="0A3A57"/>
                          </a:solidFill>
                          <a:effectLst/>
                          <a:latin typeface="Source Sans Pro" panose="020B0503030403020204" pitchFamily="34" charset="0"/>
                          <a:ea typeface="Source Sans Pro" panose="020B0503030403020204" pitchFamily="34" charset="0"/>
                          <a:cs typeface="+mn-cs"/>
                        </a:rPr>
                        <a:t>(53.5%, 60.5%)</a:t>
                      </a:r>
                    </a:p>
                  </a:txBody>
                  <a:tcPr marL="86193" marR="861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C4B3"/>
                    </a:solidFill>
                  </a:tcPr>
                </a:tc>
                <a:tc>
                  <a:txBody>
                    <a:bodyPr/>
                    <a:lstStyle>
                      <a:lvl1pPr marL="0" algn="l" defTabSz="685800" rtl="0" eaLnBrk="1" latinLnBrk="0" hangingPunct="1">
                        <a:defRPr sz="1350" kern="1200">
                          <a:solidFill>
                            <a:schemeClr val="dk1"/>
                          </a:solidFill>
                          <a:latin typeface="Source Sans Pro"/>
                        </a:defRPr>
                      </a:lvl1pPr>
                      <a:lvl2pPr marL="342900" algn="l" defTabSz="685800" rtl="0" eaLnBrk="1" latinLnBrk="0" hangingPunct="1">
                        <a:defRPr sz="1350" kern="1200">
                          <a:solidFill>
                            <a:schemeClr val="dk1"/>
                          </a:solidFill>
                          <a:latin typeface="Source Sans Pro"/>
                        </a:defRPr>
                      </a:lvl2pPr>
                      <a:lvl3pPr marL="685800" algn="l" defTabSz="685800" rtl="0" eaLnBrk="1" latinLnBrk="0" hangingPunct="1">
                        <a:defRPr sz="1350" kern="1200">
                          <a:solidFill>
                            <a:schemeClr val="dk1"/>
                          </a:solidFill>
                          <a:latin typeface="Source Sans Pro"/>
                        </a:defRPr>
                      </a:lvl3pPr>
                      <a:lvl4pPr marL="1028700" algn="l" defTabSz="685800" rtl="0" eaLnBrk="1" latinLnBrk="0" hangingPunct="1">
                        <a:defRPr sz="1350" kern="1200">
                          <a:solidFill>
                            <a:schemeClr val="dk1"/>
                          </a:solidFill>
                          <a:latin typeface="Source Sans Pro"/>
                        </a:defRPr>
                      </a:lvl4pPr>
                      <a:lvl5pPr marL="1371600" algn="l" defTabSz="685800" rtl="0" eaLnBrk="1" latinLnBrk="0" hangingPunct="1">
                        <a:defRPr sz="1350" kern="1200">
                          <a:solidFill>
                            <a:schemeClr val="dk1"/>
                          </a:solidFill>
                          <a:latin typeface="Source Sans Pro"/>
                        </a:defRPr>
                      </a:lvl5pPr>
                      <a:lvl6pPr marL="1714500" algn="l" defTabSz="685800" rtl="0" eaLnBrk="1" latinLnBrk="0" hangingPunct="1">
                        <a:defRPr sz="1350" kern="1200">
                          <a:solidFill>
                            <a:schemeClr val="dk1"/>
                          </a:solidFill>
                          <a:latin typeface="Source Sans Pro"/>
                        </a:defRPr>
                      </a:lvl6pPr>
                      <a:lvl7pPr marL="2057400" algn="l" defTabSz="685800" rtl="0" eaLnBrk="1" latinLnBrk="0" hangingPunct="1">
                        <a:defRPr sz="1350" kern="1200">
                          <a:solidFill>
                            <a:schemeClr val="dk1"/>
                          </a:solidFill>
                          <a:latin typeface="Source Sans Pro"/>
                        </a:defRPr>
                      </a:lvl7pPr>
                      <a:lvl8pPr marL="2400300" algn="l" defTabSz="685800" rtl="0" eaLnBrk="1" latinLnBrk="0" hangingPunct="1">
                        <a:defRPr sz="1350" kern="1200">
                          <a:solidFill>
                            <a:schemeClr val="dk1"/>
                          </a:solidFill>
                          <a:latin typeface="Source Sans Pro"/>
                        </a:defRPr>
                      </a:lvl8pPr>
                      <a:lvl9pPr marL="2743200" algn="l" defTabSz="685800" rtl="0" eaLnBrk="1" latinLnBrk="0" hangingPunct="1">
                        <a:defRPr sz="1350" kern="1200">
                          <a:solidFill>
                            <a:schemeClr val="dk1"/>
                          </a:solidFill>
                          <a:latin typeface="Source Sans Pro"/>
                        </a:defRPr>
                      </a:lvl9pPr>
                    </a:lstStyle>
                    <a:p>
                      <a:pPr marL="0" marR="0" algn="ctr">
                        <a:lnSpc>
                          <a:spcPct val="115000"/>
                        </a:lnSpc>
                        <a:spcBef>
                          <a:spcPts val="0"/>
                        </a:spcBef>
                        <a:spcAft>
                          <a:spcPts val="0"/>
                        </a:spcAft>
                      </a:pPr>
                      <a:r>
                        <a:rPr lang="en-US" sz="1300" b="1" kern="1200" dirty="0">
                          <a:solidFill>
                            <a:srgbClr val="0A3A57"/>
                          </a:solidFill>
                          <a:effectLst/>
                          <a:latin typeface="Source Sans Pro" panose="020B0503030403020204" pitchFamily="34" charset="0"/>
                          <a:ea typeface="Source Sans Pro" panose="020B0503030403020204" pitchFamily="34" charset="0"/>
                          <a:cs typeface="+mn-cs"/>
                        </a:rPr>
                        <a:t>63.3% </a:t>
                      </a:r>
                    </a:p>
                    <a:p>
                      <a:pPr marL="0" marR="0" algn="ctr">
                        <a:lnSpc>
                          <a:spcPct val="115000"/>
                        </a:lnSpc>
                        <a:spcBef>
                          <a:spcPts val="0"/>
                        </a:spcBef>
                        <a:spcAft>
                          <a:spcPts val="0"/>
                        </a:spcAft>
                      </a:pPr>
                      <a:r>
                        <a:rPr lang="en-US" sz="1300" b="1" kern="1200" dirty="0">
                          <a:solidFill>
                            <a:srgbClr val="0A3A57"/>
                          </a:solidFill>
                          <a:effectLst/>
                          <a:latin typeface="Source Sans Pro" panose="020B0503030403020204" pitchFamily="34" charset="0"/>
                          <a:ea typeface="Source Sans Pro" panose="020B0503030403020204" pitchFamily="34" charset="0"/>
                          <a:cs typeface="+mn-cs"/>
                        </a:rPr>
                        <a:t>(59.9%, 66.7%)</a:t>
                      </a:r>
                    </a:p>
                  </a:txBody>
                  <a:tcPr marL="86193" marR="861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7E7F9"/>
                    </a:solidFill>
                  </a:tcPr>
                </a:tc>
                <a:extLst>
                  <a:ext uri="{0D108BD9-81ED-4DB2-BD59-A6C34878D82A}">
                    <a16:rowId xmlns:a16="http://schemas.microsoft.com/office/drawing/2014/main" val="2346742378"/>
                  </a:ext>
                </a:extLst>
              </a:tr>
              <a:tr h="496909">
                <a:tc>
                  <a:txBody>
                    <a:bodyPr/>
                    <a:lstStyle>
                      <a:lvl1pPr marL="0" algn="l" defTabSz="685800" rtl="0" eaLnBrk="1" latinLnBrk="0" hangingPunct="1">
                        <a:defRPr sz="1350" b="1" kern="1200">
                          <a:solidFill>
                            <a:schemeClr val="dk1"/>
                          </a:solidFill>
                          <a:latin typeface="Source Sans Pro"/>
                        </a:defRPr>
                      </a:lvl1pPr>
                      <a:lvl2pPr marL="342900" algn="l" defTabSz="685800" rtl="0" eaLnBrk="1" latinLnBrk="0" hangingPunct="1">
                        <a:defRPr sz="1350" b="1" kern="1200">
                          <a:solidFill>
                            <a:schemeClr val="dk1"/>
                          </a:solidFill>
                          <a:latin typeface="Source Sans Pro"/>
                        </a:defRPr>
                      </a:lvl2pPr>
                      <a:lvl3pPr marL="685800" algn="l" defTabSz="685800" rtl="0" eaLnBrk="1" latinLnBrk="0" hangingPunct="1">
                        <a:defRPr sz="1350" b="1" kern="1200">
                          <a:solidFill>
                            <a:schemeClr val="dk1"/>
                          </a:solidFill>
                          <a:latin typeface="Source Sans Pro"/>
                        </a:defRPr>
                      </a:lvl3pPr>
                      <a:lvl4pPr marL="1028700" algn="l" defTabSz="685800" rtl="0" eaLnBrk="1" latinLnBrk="0" hangingPunct="1">
                        <a:defRPr sz="1350" b="1" kern="1200">
                          <a:solidFill>
                            <a:schemeClr val="dk1"/>
                          </a:solidFill>
                          <a:latin typeface="Source Sans Pro"/>
                        </a:defRPr>
                      </a:lvl4pPr>
                      <a:lvl5pPr marL="1371600" algn="l" defTabSz="685800" rtl="0" eaLnBrk="1" latinLnBrk="0" hangingPunct="1">
                        <a:defRPr sz="1350" b="1" kern="1200">
                          <a:solidFill>
                            <a:schemeClr val="dk1"/>
                          </a:solidFill>
                          <a:latin typeface="Source Sans Pro"/>
                        </a:defRPr>
                      </a:lvl5pPr>
                      <a:lvl6pPr marL="1714500" algn="l" defTabSz="685800" rtl="0" eaLnBrk="1" latinLnBrk="0" hangingPunct="1">
                        <a:defRPr sz="1350" b="1" kern="1200">
                          <a:solidFill>
                            <a:schemeClr val="dk1"/>
                          </a:solidFill>
                          <a:latin typeface="Source Sans Pro"/>
                        </a:defRPr>
                      </a:lvl6pPr>
                      <a:lvl7pPr marL="2057400" algn="l" defTabSz="685800" rtl="0" eaLnBrk="1" latinLnBrk="0" hangingPunct="1">
                        <a:defRPr sz="1350" b="1" kern="1200">
                          <a:solidFill>
                            <a:schemeClr val="dk1"/>
                          </a:solidFill>
                          <a:latin typeface="Source Sans Pro"/>
                        </a:defRPr>
                      </a:lvl7pPr>
                      <a:lvl8pPr marL="2400300" algn="l" defTabSz="685800" rtl="0" eaLnBrk="1" latinLnBrk="0" hangingPunct="1">
                        <a:defRPr sz="1350" b="1" kern="1200">
                          <a:solidFill>
                            <a:schemeClr val="dk1"/>
                          </a:solidFill>
                          <a:latin typeface="Source Sans Pro"/>
                        </a:defRPr>
                      </a:lvl8pPr>
                      <a:lvl9pPr marL="2743200" algn="l" defTabSz="685800" rtl="0" eaLnBrk="1" latinLnBrk="0" hangingPunct="1">
                        <a:defRPr sz="1350" b="1" kern="1200">
                          <a:solidFill>
                            <a:schemeClr val="dk1"/>
                          </a:solidFill>
                          <a:latin typeface="Source Sans Pro"/>
                        </a:defRPr>
                      </a:lvl9pPr>
                    </a:lstStyle>
                    <a:p>
                      <a:pPr marL="0" marR="0" algn="l" defTabSz="514350">
                        <a:lnSpc>
                          <a:spcPct val="115000"/>
                        </a:lnSpc>
                        <a:spcBef>
                          <a:spcPts val="0"/>
                        </a:spcBef>
                        <a:spcAft>
                          <a:spcPts val="0"/>
                        </a:spcAft>
                      </a:pPr>
                      <a:r>
                        <a:rPr lang="en-US" sz="1300" dirty="0">
                          <a:solidFill>
                            <a:srgbClr val="0A3A57"/>
                          </a:solidFill>
                          <a:effectLst/>
                          <a:latin typeface="Source Sans Pro" panose="020B0503030403020204" pitchFamily="34" charset="0"/>
                          <a:ea typeface="Source Sans Pro" panose="020B0503030403020204" pitchFamily="34" charset="0"/>
                        </a:rPr>
                        <a:t>Difference in % pCR   (95% CI)</a:t>
                      </a:r>
                      <a:endParaRPr lang="en-US" sz="1300" baseline="30000" dirty="0">
                        <a:solidFill>
                          <a:srgbClr val="0A3A57"/>
                        </a:solidFill>
                        <a:effectLst/>
                        <a:latin typeface="Source Sans Pro" panose="020B0503030403020204" pitchFamily="34" charset="0"/>
                        <a:ea typeface="Source Sans Pro" panose="020B0503030403020204" pitchFamily="34" charset="0"/>
                      </a:endParaRPr>
                    </a:p>
                  </a:txBody>
                  <a:tcPr marL="86193" marR="861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3"/>
                    </a:solidFill>
                  </a:tcPr>
                </a:tc>
                <a:tc gridSpan="2">
                  <a:txBody>
                    <a:bodyPr/>
                    <a:lstStyle>
                      <a:lvl1pPr marL="0" algn="l" defTabSz="685800" rtl="0" eaLnBrk="1" latinLnBrk="0" hangingPunct="1">
                        <a:defRPr sz="1350" kern="1200">
                          <a:solidFill>
                            <a:schemeClr val="dk1"/>
                          </a:solidFill>
                          <a:latin typeface="Source Sans Pro"/>
                        </a:defRPr>
                      </a:lvl1pPr>
                      <a:lvl2pPr marL="342900" algn="l" defTabSz="685800" rtl="0" eaLnBrk="1" latinLnBrk="0" hangingPunct="1">
                        <a:defRPr sz="1350" kern="1200">
                          <a:solidFill>
                            <a:schemeClr val="dk1"/>
                          </a:solidFill>
                          <a:latin typeface="Source Sans Pro"/>
                        </a:defRPr>
                      </a:lvl2pPr>
                      <a:lvl3pPr marL="685800" algn="l" defTabSz="685800" rtl="0" eaLnBrk="1" latinLnBrk="0" hangingPunct="1">
                        <a:defRPr sz="1350" kern="1200">
                          <a:solidFill>
                            <a:schemeClr val="dk1"/>
                          </a:solidFill>
                          <a:latin typeface="Source Sans Pro"/>
                        </a:defRPr>
                      </a:lvl3pPr>
                      <a:lvl4pPr marL="1028700" algn="l" defTabSz="685800" rtl="0" eaLnBrk="1" latinLnBrk="0" hangingPunct="1">
                        <a:defRPr sz="1350" kern="1200">
                          <a:solidFill>
                            <a:schemeClr val="dk1"/>
                          </a:solidFill>
                          <a:latin typeface="Source Sans Pro"/>
                        </a:defRPr>
                      </a:lvl4pPr>
                      <a:lvl5pPr marL="1371600" algn="l" defTabSz="685800" rtl="0" eaLnBrk="1" latinLnBrk="0" hangingPunct="1">
                        <a:defRPr sz="1350" kern="1200">
                          <a:solidFill>
                            <a:schemeClr val="dk1"/>
                          </a:solidFill>
                          <a:latin typeface="Source Sans Pro"/>
                        </a:defRPr>
                      </a:lvl5pPr>
                      <a:lvl6pPr marL="1714500" algn="l" defTabSz="685800" rtl="0" eaLnBrk="1" latinLnBrk="0" hangingPunct="1">
                        <a:defRPr sz="1350" kern="1200">
                          <a:solidFill>
                            <a:schemeClr val="dk1"/>
                          </a:solidFill>
                          <a:latin typeface="Source Sans Pro"/>
                        </a:defRPr>
                      </a:lvl6pPr>
                      <a:lvl7pPr marL="2057400" algn="l" defTabSz="685800" rtl="0" eaLnBrk="1" latinLnBrk="0" hangingPunct="1">
                        <a:defRPr sz="1350" kern="1200">
                          <a:solidFill>
                            <a:schemeClr val="dk1"/>
                          </a:solidFill>
                          <a:latin typeface="Source Sans Pro"/>
                        </a:defRPr>
                      </a:lvl7pPr>
                      <a:lvl8pPr marL="2400300" algn="l" defTabSz="685800" rtl="0" eaLnBrk="1" latinLnBrk="0" hangingPunct="1">
                        <a:defRPr sz="1350" kern="1200">
                          <a:solidFill>
                            <a:schemeClr val="dk1"/>
                          </a:solidFill>
                          <a:latin typeface="Source Sans Pro"/>
                        </a:defRPr>
                      </a:lvl8pPr>
                      <a:lvl9pPr marL="2743200" algn="l" defTabSz="685800" rtl="0" eaLnBrk="1" latinLnBrk="0" hangingPunct="1">
                        <a:defRPr sz="1350" kern="1200">
                          <a:solidFill>
                            <a:schemeClr val="dk1"/>
                          </a:solidFill>
                          <a:latin typeface="Source Sans Pro"/>
                        </a:defRPr>
                      </a:lvl9pPr>
                    </a:lstStyle>
                    <a:p>
                      <a:pPr marL="0" marR="0" algn="ctr">
                        <a:lnSpc>
                          <a:spcPct val="115000"/>
                        </a:lnSpc>
                        <a:spcBef>
                          <a:spcPts val="0"/>
                        </a:spcBef>
                        <a:spcAft>
                          <a:spcPts val="0"/>
                        </a:spcAft>
                      </a:pPr>
                      <a:r>
                        <a:rPr lang="en-US" sz="1300" b="1" dirty="0">
                          <a:solidFill>
                            <a:srgbClr val="0A3A57"/>
                          </a:solidFill>
                          <a:effectLst/>
                          <a:latin typeface="Source Sans Pro" panose="020B0503030403020204" pitchFamily="34" charset="0"/>
                          <a:ea typeface="Source Sans Pro" panose="020B0503030403020204" pitchFamily="34" charset="0"/>
                        </a:rPr>
                        <a:t> 6.3% (1.4%, 11.1%)</a:t>
                      </a:r>
                    </a:p>
                    <a:p>
                      <a:pPr marL="0" marR="0" algn="ctr">
                        <a:lnSpc>
                          <a:spcPct val="115000"/>
                        </a:lnSpc>
                        <a:spcBef>
                          <a:spcPts val="0"/>
                        </a:spcBef>
                        <a:spcAft>
                          <a:spcPts val="0"/>
                        </a:spcAft>
                      </a:pPr>
                      <a:r>
                        <a:rPr lang="en-US" sz="1300" b="1" dirty="0">
                          <a:solidFill>
                            <a:srgbClr val="0A3A57"/>
                          </a:solidFill>
                          <a:effectLst/>
                          <a:latin typeface="Source Sans Pro" panose="020B0503030403020204" pitchFamily="34" charset="0"/>
                          <a:ea typeface="Source Sans Pro" panose="020B0503030403020204" pitchFamily="34" charset="0"/>
                          <a:cs typeface="Times New Roman" panose="02020603050405020304" pitchFamily="18" charset="0"/>
                        </a:rPr>
                        <a:t>(</a:t>
                      </a:r>
                      <a:r>
                        <a:rPr lang="en-US" sz="1300" b="1" dirty="0" err="1">
                          <a:solidFill>
                            <a:srgbClr val="0A3A57"/>
                          </a:solidFill>
                          <a:effectLst/>
                          <a:latin typeface="Source Sans Pro" panose="020B0503030403020204" pitchFamily="34" charset="0"/>
                          <a:ea typeface="Source Sans Pro" panose="020B0503030403020204" pitchFamily="34" charset="0"/>
                          <a:cs typeface="Times New Roman" panose="02020603050405020304" pitchFamily="18" charset="0"/>
                        </a:rPr>
                        <a:t>p</a:t>
                      </a:r>
                      <a:r>
                        <a:rPr lang="en-US" sz="1300" b="1" baseline="-25000" dirty="0" err="1">
                          <a:solidFill>
                            <a:srgbClr val="0A3A57"/>
                          </a:solidFill>
                          <a:effectLst/>
                          <a:latin typeface="Source Sans Pro" panose="020B0503030403020204" pitchFamily="34" charset="0"/>
                          <a:ea typeface="Source Sans Pro" panose="020B0503030403020204" pitchFamily="34" charset="0"/>
                          <a:cs typeface="Times New Roman" panose="02020603050405020304" pitchFamily="18" charset="0"/>
                        </a:rPr>
                        <a:t>adj</a:t>
                      </a:r>
                      <a:r>
                        <a:rPr lang="en-US" sz="1300" b="1" dirty="0">
                          <a:solidFill>
                            <a:srgbClr val="0A3A57"/>
                          </a:solidFill>
                          <a:effectLst/>
                          <a:latin typeface="Source Sans Pro" panose="020B0503030403020204" pitchFamily="34" charset="0"/>
                          <a:ea typeface="Source Sans Pro" panose="020B0503030403020204" pitchFamily="34" charset="0"/>
                          <a:cs typeface="Times New Roman" panose="02020603050405020304" pitchFamily="18" charset="0"/>
                        </a:rPr>
                        <a:t> = 0.0091)</a:t>
                      </a:r>
                      <a:r>
                        <a:rPr lang="en-US" sz="1600" dirty="0">
                          <a:solidFill>
                            <a:srgbClr val="0A3A57"/>
                          </a:solidFill>
                          <a:effectLst/>
                          <a:latin typeface="Source Sans Pro" panose="020B0503030403020204" pitchFamily="34" charset="0"/>
                          <a:ea typeface="Source Sans Pro" panose="020B0503030403020204" pitchFamily="34" charset="0"/>
                        </a:rPr>
                        <a:t> </a:t>
                      </a:r>
                      <a:r>
                        <a:rPr lang="en-US" sz="1600" b="1" kern="1200" baseline="30000" dirty="0">
                          <a:solidFill>
                            <a:srgbClr val="0A3A57"/>
                          </a:solidFill>
                          <a:effectLst/>
                          <a:latin typeface="Source Sans Pro" panose="020B0503030403020204" pitchFamily="34" charset="0"/>
                          <a:ea typeface="Source Sans Pro" panose="020B0503030403020204" pitchFamily="34" charset="0"/>
                          <a:cs typeface="+mn-cs"/>
                        </a:rPr>
                        <a:t>b</a:t>
                      </a:r>
                      <a:endParaRPr lang="en-US" sz="1600" b="1" dirty="0">
                        <a:solidFill>
                          <a:srgbClr val="0A3A57"/>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86193" marR="861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3"/>
                    </a:solidFill>
                  </a:tcPr>
                </a:tc>
                <a:tc hMerge="1">
                  <a:txBody>
                    <a:bodyPr/>
                    <a:lstStyle/>
                    <a:p>
                      <a:endParaRPr dirty="0"/>
                    </a:p>
                  </a:txBody>
                  <a:tcPr marL="64645" marR="64645" marT="0" marB="0" anchor="ctr">
                    <a:solidFill>
                      <a:schemeClr val="accent3">
                        <a:lumMod val="20000"/>
                        <a:lumOff val="80000"/>
                      </a:schemeClr>
                    </a:solidFill>
                  </a:tcPr>
                </a:tc>
                <a:extLst>
                  <a:ext uri="{0D108BD9-81ED-4DB2-BD59-A6C34878D82A}">
                    <a16:rowId xmlns:a16="http://schemas.microsoft.com/office/drawing/2014/main" val="371088266"/>
                  </a:ext>
                </a:extLst>
              </a:tr>
              <a:tr h="477725">
                <a:tc gridSpan="3">
                  <a:txBody>
                    <a:bodyPr/>
                    <a:lstStyle/>
                    <a:p>
                      <a:pPr marL="114300" marR="0" indent="-114300">
                        <a:spcBef>
                          <a:spcPts val="0"/>
                        </a:spcBef>
                        <a:spcAft>
                          <a:spcPts val="0"/>
                        </a:spcAft>
                      </a:pPr>
                      <a:r>
                        <a:rPr lang="en-US" sz="1600" b="1" baseline="30000" dirty="0">
                          <a:solidFill>
                            <a:schemeClr val="tx2">
                              <a:lumMod val="75000"/>
                            </a:schemeClr>
                          </a:solidFill>
                          <a:latin typeface="Source Sans Pro" panose="020B0503030403020204" pitchFamily="34" charset="0"/>
                          <a:ea typeface="Source Sans Pro" panose="020B0503030403020204" pitchFamily="34" charset="0"/>
                        </a:rPr>
                        <a:t>a</a:t>
                      </a:r>
                      <a:r>
                        <a:rPr lang="en-US" sz="1400" b="1" baseline="30000" dirty="0">
                          <a:solidFill>
                            <a:schemeClr val="tx2">
                              <a:lumMod val="75000"/>
                            </a:schemeClr>
                          </a:solidFill>
                          <a:latin typeface="Source Sans Pro" panose="020B0503030403020204" pitchFamily="34" charset="0"/>
                          <a:ea typeface="Source Sans Pro" panose="020B0503030403020204" pitchFamily="34" charset="0"/>
                        </a:rPr>
                        <a:t>	</a:t>
                      </a:r>
                      <a:r>
                        <a:rPr lang="en-US" sz="1100" b="1" dirty="0">
                          <a:solidFill>
                            <a:schemeClr val="tx2">
                              <a:lumMod val="75000"/>
                            </a:schemeClr>
                          </a:solidFill>
                          <a:effectLst/>
                          <a:latin typeface="Source Sans Pro" panose="020B0503030403020204" pitchFamily="34" charset="0"/>
                          <a:ea typeface="Source Sans Pro" panose="020B0503030403020204" pitchFamily="34" charset="0"/>
                        </a:rPr>
                        <a:t>Those with missing pCR status are considered as non-responders.</a:t>
                      </a:r>
                    </a:p>
                    <a:p>
                      <a:pPr marL="114300" marR="0" indent="-114300">
                        <a:spcBef>
                          <a:spcPts val="0"/>
                        </a:spcBef>
                        <a:spcAft>
                          <a:spcPts val="0"/>
                        </a:spcAft>
                      </a:pPr>
                      <a:r>
                        <a:rPr lang="en-US" sz="1600" b="1" baseline="30000" dirty="0">
                          <a:solidFill>
                            <a:schemeClr val="tx2">
                              <a:lumMod val="75000"/>
                            </a:schemeClr>
                          </a:solidFill>
                          <a:latin typeface="Source Sans Pro" panose="020B0503030403020204" pitchFamily="34" charset="0"/>
                          <a:ea typeface="Source Sans Pro" panose="020B0503030403020204" pitchFamily="34" charset="0"/>
                        </a:rPr>
                        <a:t>b</a:t>
                      </a:r>
                      <a:r>
                        <a:rPr lang="en-US" sz="1400" b="1" baseline="30000" dirty="0">
                          <a:solidFill>
                            <a:schemeClr val="tx2">
                              <a:lumMod val="75000"/>
                            </a:schemeClr>
                          </a:solidFill>
                          <a:latin typeface="Source Sans Pro" panose="020B0503030403020204" pitchFamily="34" charset="0"/>
                          <a:ea typeface="Source Sans Pro" panose="020B0503030403020204" pitchFamily="34" charset="0"/>
                        </a:rPr>
                        <a:t>	</a:t>
                      </a:r>
                      <a:r>
                        <a:rPr lang="en-US" sz="1100" b="1" dirty="0">
                          <a:solidFill>
                            <a:schemeClr val="tx2">
                              <a:lumMod val="75000"/>
                            </a:schemeClr>
                          </a:solidFill>
                          <a:latin typeface="Source Sans Pro" panose="020B0503030403020204" pitchFamily="34" charset="0"/>
                          <a:ea typeface="Source Sans Pro" panose="020B0503030403020204" pitchFamily="34" charset="0"/>
                        </a:rPr>
                        <a:t>2-sided CMH test adjusted by stratification factors collapse of PD-L1 status.</a:t>
                      </a:r>
                      <a:endParaRPr lang="en-US" sz="1100" b="1" dirty="0">
                        <a:solidFill>
                          <a:schemeClr val="tx2">
                            <a:lumMod val="75000"/>
                          </a:schemeClr>
                        </a:solidFill>
                        <a:effectLst/>
                        <a:latin typeface="Source Sans Pro" panose="020B0503030403020204" pitchFamily="34" charset="0"/>
                        <a:ea typeface="Source Sans Pro" panose="020B0503030403020204" pitchFamily="34" charset="0"/>
                      </a:endParaRPr>
                    </a:p>
                    <a:p>
                      <a:pPr marL="0" marR="0" algn="l" defTabSz="514350">
                        <a:lnSpc>
                          <a:spcPct val="115000"/>
                        </a:lnSpc>
                        <a:spcBef>
                          <a:spcPts val="0"/>
                        </a:spcBef>
                        <a:spcAft>
                          <a:spcPts val="0"/>
                        </a:spcAft>
                      </a:pPr>
                      <a:endParaRPr lang="en-US" sz="1200" baseline="30000" dirty="0">
                        <a:solidFill>
                          <a:srgbClr val="0A3A57"/>
                        </a:solidFill>
                        <a:effectLst/>
                        <a:latin typeface="Source Sans Pro" panose="020B0503030403020204" pitchFamily="34" charset="0"/>
                        <a:ea typeface="Source Sans Pro" panose="020B0503030403020204" pitchFamily="34" charset="0"/>
                      </a:endParaRPr>
                    </a:p>
                  </a:txBody>
                  <a:tcPr marL="86193" marR="8619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3"/>
                    </a:solidFill>
                  </a:tcPr>
                </a:tc>
                <a:tc hMerge="1">
                  <a:txBody>
                    <a:bodyPr/>
                    <a:lstStyle/>
                    <a:p>
                      <a:pPr marL="0" marR="0" algn="ctr">
                        <a:lnSpc>
                          <a:spcPct val="115000"/>
                        </a:lnSpc>
                        <a:spcBef>
                          <a:spcPts val="0"/>
                        </a:spcBef>
                        <a:spcAft>
                          <a:spcPts val="0"/>
                        </a:spcAft>
                      </a:pPr>
                      <a:endParaRPr lang="en-US" sz="1100" b="1" dirty="0">
                        <a:solidFill>
                          <a:srgbClr val="0A3A57"/>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4645" marR="64645"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3"/>
                    </a:solidFill>
                  </a:tcPr>
                </a:tc>
                <a:tc hMerge="1">
                  <a:txBody>
                    <a:bodyPr/>
                    <a:lstStyle/>
                    <a:p>
                      <a:endParaRPr lang="en-US"/>
                    </a:p>
                  </a:txBody>
                  <a:tcPr/>
                </a:tc>
                <a:extLst>
                  <a:ext uri="{0D108BD9-81ED-4DB2-BD59-A6C34878D82A}">
                    <a16:rowId xmlns:a16="http://schemas.microsoft.com/office/drawing/2014/main" val="753397903"/>
                  </a:ext>
                </a:extLst>
              </a:tr>
            </a:tbl>
          </a:graphicData>
        </a:graphic>
      </p:graphicFrame>
      <p:grpSp>
        <p:nvGrpSpPr>
          <p:cNvPr id="9" name="Group 8">
            <a:extLst>
              <a:ext uri="{FF2B5EF4-FFF2-40B4-BE49-F238E27FC236}">
                <a16:creationId xmlns:a16="http://schemas.microsoft.com/office/drawing/2014/main" id="{54318E3F-C6B6-CB7E-2310-E779DEE99CAD}"/>
              </a:ext>
            </a:extLst>
          </p:cNvPr>
          <p:cNvGrpSpPr/>
          <p:nvPr/>
        </p:nvGrpSpPr>
        <p:grpSpPr>
          <a:xfrm>
            <a:off x="5767943" y="1471813"/>
            <a:ext cx="5751424" cy="4696660"/>
            <a:chOff x="4665210" y="1002241"/>
            <a:chExt cx="4390879" cy="3585628"/>
          </a:xfrm>
        </p:grpSpPr>
        <p:pic>
          <p:nvPicPr>
            <p:cNvPr id="5" name="Picture 4" descr="A graph of a cancer patient&#10;&#10;Description automatically generated with medium confidence">
              <a:extLst>
                <a:ext uri="{FF2B5EF4-FFF2-40B4-BE49-F238E27FC236}">
                  <a16:creationId xmlns:a16="http://schemas.microsoft.com/office/drawing/2014/main" id="{D1581194-956B-3AF6-F5C3-4D335F0407AC}"/>
                </a:ext>
              </a:extLst>
            </p:cNvPr>
            <p:cNvPicPr>
              <a:picLocks noChangeAspect="1"/>
            </p:cNvPicPr>
            <p:nvPr/>
          </p:nvPicPr>
          <p:blipFill rotWithShape="1">
            <a:blip r:embed="rId4"/>
            <a:srcRect l="8988" t="807" b="59978"/>
            <a:stretch/>
          </p:blipFill>
          <p:spPr>
            <a:xfrm>
              <a:off x="4665210" y="1038406"/>
              <a:ext cx="4390879" cy="1513550"/>
            </a:xfrm>
            <a:prstGeom prst="rect">
              <a:avLst/>
            </a:prstGeom>
          </p:spPr>
        </p:pic>
        <p:cxnSp>
          <p:nvCxnSpPr>
            <p:cNvPr id="6" name="Straight Connector 5">
              <a:extLst>
                <a:ext uri="{FF2B5EF4-FFF2-40B4-BE49-F238E27FC236}">
                  <a16:creationId xmlns:a16="http://schemas.microsoft.com/office/drawing/2014/main" id="{1E52905B-F2F1-D1EF-EECB-A43705B68545}"/>
                </a:ext>
              </a:extLst>
            </p:cNvPr>
            <p:cNvCxnSpPr>
              <a:cxnSpLocks/>
            </p:cNvCxnSpPr>
            <p:nvPr/>
          </p:nvCxnSpPr>
          <p:spPr>
            <a:xfrm flipV="1">
              <a:off x="7458872" y="1423951"/>
              <a:ext cx="0" cy="3163918"/>
            </a:xfrm>
            <a:prstGeom prst="line">
              <a:avLst/>
            </a:prstGeom>
            <a:ln w="12700">
              <a:prstDash val="dashDot"/>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59327454-CEF1-3178-0CF5-39155CB4D930}"/>
                </a:ext>
              </a:extLst>
            </p:cNvPr>
            <p:cNvSpPr txBox="1"/>
            <p:nvPr/>
          </p:nvSpPr>
          <p:spPr>
            <a:xfrm>
              <a:off x="7109381" y="1002241"/>
              <a:ext cx="1056966" cy="415211"/>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A3A56"/>
                  </a:solidFill>
                  <a:effectLst/>
                  <a:uLnTx/>
                  <a:uFillTx/>
                  <a:latin typeface="Source Sans Pro"/>
                  <a:ea typeface="+mn-ea"/>
                  <a:cs typeface="+mn-cs"/>
                </a:rPr>
                <a:t>4-year EFS</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293E52"/>
                  </a:solidFill>
                  <a:effectLst/>
                  <a:uLnTx/>
                  <a:uFillTx/>
                  <a:latin typeface="Source Sans Pro"/>
                  <a:ea typeface="+mn-ea"/>
                  <a:cs typeface="+mn-cs"/>
                </a:rPr>
                <a:t>93% </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FEE39668-C6B7-6898-6F65-A9511ADE71A1}"/>
                </a:ext>
              </a:extLst>
            </p:cNvPr>
            <p:cNvSpPr txBox="1"/>
            <p:nvPr/>
          </p:nvSpPr>
          <p:spPr>
            <a:xfrm>
              <a:off x="6627123" y="1507884"/>
              <a:ext cx="940941" cy="415211"/>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25523"/>
                  </a:solidFill>
                  <a:effectLst/>
                  <a:uLnTx/>
                  <a:uFillTx/>
                  <a:latin typeface="Source Sans Pro"/>
                  <a:ea typeface="+mn-ea"/>
                  <a:cs typeface="+mn-cs"/>
                </a:rPr>
                <a:t>4-year EFS</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25523"/>
                  </a:solidFill>
                  <a:effectLst/>
                  <a:uLnTx/>
                  <a:uFillTx/>
                  <a:latin typeface="Source Sans Pro"/>
                  <a:ea typeface="+mn-ea"/>
                  <a:cs typeface="+mn-cs"/>
                </a:rPr>
                <a:t>91% </a:t>
              </a:r>
              <a:endParaRPr kumimoji="0" lang="en-US" sz="1467" b="0" i="0" u="none" strike="noStrike" kern="1200" cap="none" spc="0" normalizeH="0" baseline="0" noProof="0" dirty="0">
                <a:ln>
                  <a:noFill/>
                </a:ln>
                <a:solidFill>
                  <a:srgbClr val="F25523"/>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4B04D489-705C-3F3A-1A50-6E29EF1D06A8}"/>
                </a:ext>
              </a:extLst>
            </p:cNvPr>
            <p:cNvSpPr txBox="1"/>
            <p:nvPr/>
          </p:nvSpPr>
          <p:spPr>
            <a:xfrm>
              <a:off x="7433029" y="1820507"/>
              <a:ext cx="940945" cy="415211"/>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A3A56"/>
                  </a:solidFill>
                  <a:effectLst/>
                  <a:uLnTx/>
                  <a:uFillTx/>
                  <a:latin typeface="Source Sans Pro"/>
                  <a:ea typeface="+mn-ea"/>
                  <a:cs typeface="+mn-cs"/>
                </a:rPr>
                <a:t>4-year EFS</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293E52"/>
                  </a:solidFill>
                  <a:effectLst/>
                  <a:uLnTx/>
                  <a:uFillTx/>
                  <a:latin typeface="Source Sans Pro"/>
                  <a:ea typeface="+mn-ea"/>
                  <a:cs typeface="+mn-cs"/>
                </a:rPr>
                <a:t>70% </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EE5073E-9E68-58E8-0D46-C75CE66442F4}"/>
                </a:ext>
              </a:extLst>
            </p:cNvPr>
            <p:cNvSpPr txBox="1"/>
            <p:nvPr/>
          </p:nvSpPr>
          <p:spPr>
            <a:xfrm>
              <a:off x="6592664" y="2223771"/>
              <a:ext cx="940945" cy="415211"/>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25523"/>
                  </a:solidFill>
                  <a:effectLst/>
                  <a:uLnTx/>
                  <a:uFillTx/>
                  <a:latin typeface="Source Sans Pro"/>
                  <a:ea typeface="+mn-ea"/>
                  <a:cs typeface="+mn-cs"/>
                </a:rPr>
                <a:t>4-year EFS</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25523"/>
                  </a:solidFill>
                  <a:effectLst/>
                  <a:uLnTx/>
                  <a:uFillTx/>
                  <a:latin typeface="Source Sans Pro"/>
                  <a:ea typeface="+mn-ea"/>
                  <a:cs typeface="+mn-cs"/>
                </a:rPr>
                <a:t>69% </a:t>
              </a:r>
              <a:endParaRPr kumimoji="0" lang="en-US" sz="1467" b="0" i="0" u="none" strike="noStrike" kern="1200" cap="none" spc="0" normalizeH="0" baseline="0" noProof="0" dirty="0">
                <a:ln>
                  <a:noFill/>
                </a:ln>
                <a:solidFill>
                  <a:srgbClr val="F25523"/>
                </a:solidFill>
                <a:effectLst/>
                <a:uLnTx/>
                <a:uFillTx/>
                <a:latin typeface="Calibri" panose="020F0502020204030204"/>
                <a:ea typeface="+mn-ea"/>
                <a:cs typeface="+mn-cs"/>
              </a:endParaRPr>
            </a:p>
          </p:txBody>
        </p:sp>
      </p:grpSp>
      <p:grpSp>
        <p:nvGrpSpPr>
          <p:cNvPr id="204" name="Group 203">
            <a:extLst>
              <a:ext uri="{FF2B5EF4-FFF2-40B4-BE49-F238E27FC236}">
                <a16:creationId xmlns:a16="http://schemas.microsoft.com/office/drawing/2014/main" id="{50D624D1-F21D-FB28-1F76-50DDCD73E091}"/>
              </a:ext>
            </a:extLst>
          </p:cNvPr>
          <p:cNvGrpSpPr/>
          <p:nvPr/>
        </p:nvGrpSpPr>
        <p:grpSpPr>
          <a:xfrm>
            <a:off x="4902527" y="1543311"/>
            <a:ext cx="7086404" cy="5066408"/>
            <a:chOff x="3843841" y="1110782"/>
            <a:chExt cx="5168331" cy="3695085"/>
          </a:xfrm>
        </p:grpSpPr>
        <p:grpSp>
          <p:nvGrpSpPr>
            <p:cNvPr id="8" name="Group 7">
              <a:extLst>
                <a:ext uri="{FF2B5EF4-FFF2-40B4-BE49-F238E27FC236}">
                  <a16:creationId xmlns:a16="http://schemas.microsoft.com/office/drawing/2014/main" id="{E3AFD160-F0D4-22AD-7609-BC98D6AFA0F5}"/>
                </a:ext>
              </a:extLst>
            </p:cNvPr>
            <p:cNvGrpSpPr/>
            <p:nvPr/>
          </p:nvGrpSpPr>
          <p:grpSpPr>
            <a:xfrm>
              <a:off x="4950449" y="2485555"/>
              <a:ext cx="1902593" cy="761055"/>
              <a:chOff x="1622765" y="1429715"/>
              <a:chExt cx="1902593" cy="761055"/>
            </a:xfrm>
          </p:grpSpPr>
          <p:sp>
            <p:nvSpPr>
              <p:cNvPr id="93" name="TextBox 92">
                <a:extLst>
                  <a:ext uri="{FF2B5EF4-FFF2-40B4-BE49-F238E27FC236}">
                    <a16:creationId xmlns:a16="http://schemas.microsoft.com/office/drawing/2014/main" id="{83E0BF98-9307-1ECE-9694-7218EF6E0862}"/>
                  </a:ext>
                </a:extLst>
              </p:cNvPr>
              <p:cNvSpPr txBox="1"/>
              <p:nvPr/>
            </p:nvSpPr>
            <p:spPr>
              <a:xfrm>
                <a:off x="1625121" y="1844884"/>
                <a:ext cx="1900237" cy="20202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25622"/>
                    </a:solidFill>
                    <a:effectLst/>
                    <a:uLnTx/>
                    <a:uFillTx/>
                    <a:latin typeface="Source Sans Pro" panose="020B0503030403020204" pitchFamily="34" charset="0"/>
                    <a:ea typeface="Source Sans Pro" panose="020B0503030403020204" pitchFamily="34" charset="0"/>
                    <a:cs typeface="+mn-cs"/>
                  </a:rPr>
                  <a:t>Chemo/Placebo, Non-</a:t>
                </a:r>
                <a:r>
                  <a:rPr kumimoji="0" lang="en-US" sz="1200" b="1" i="0" u="none" strike="noStrike" kern="1200" cap="none" spc="0" normalizeH="0" baseline="0" noProof="0" dirty="0" err="1">
                    <a:ln>
                      <a:noFill/>
                    </a:ln>
                    <a:solidFill>
                      <a:srgbClr val="F25622"/>
                    </a:solidFill>
                    <a:effectLst/>
                    <a:uLnTx/>
                    <a:uFillTx/>
                    <a:latin typeface="Source Sans Pro" panose="020B0503030403020204" pitchFamily="34" charset="0"/>
                    <a:ea typeface="Source Sans Pro" panose="020B0503030403020204" pitchFamily="34" charset="0"/>
                    <a:cs typeface="+mn-cs"/>
                  </a:rPr>
                  <a:t>pCR</a:t>
                </a:r>
                <a:endParaRPr kumimoji="0" lang="en-US" sz="1200" b="1" i="0" u="none" strike="noStrike" kern="1200" cap="none" spc="0" normalizeH="0" baseline="0" noProof="0" dirty="0">
                  <a:ln>
                    <a:noFill/>
                  </a:ln>
                  <a:solidFill>
                    <a:srgbClr val="F25622"/>
                  </a:solidFill>
                  <a:effectLst/>
                  <a:uLnTx/>
                  <a:uFillTx/>
                  <a:latin typeface="Source Sans Pro" panose="020B0503030403020204" pitchFamily="34" charset="0"/>
                  <a:ea typeface="Source Sans Pro" panose="020B0503030403020204" pitchFamily="34" charset="0"/>
                  <a:cs typeface="+mn-cs"/>
                </a:endParaRPr>
              </a:p>
            </p:txBody>
          </p:sp>
          <p:sp>
            <p:nvSpPr>
              <p:cNvPr id="94" name="TextBox 93">
                <a:extLst>
                  <a:ext uri="{FF2B5EF4-FFF2-40B4-BE49-F238E27FC236}">
                    <a16:creationId xmlns:a16="http://schemas.microsoft.com/office/drawing/2014/main" id="{675BD654-279A-1FE5-F48D-9BF0084F8A6F}"/>
                  </a:ext>
                </a:extLst>
              </p:cNvPr>
              <p:cNvSpPr txBox="1"/>
              <p:nvPr/>
            </p:nvSpPr>
            <p:spPr>
              <a:xfrm>
                <a:off x="1622765" y="1988746"/>
                <a:ext cx="1900237" cy="20202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A3A56"/>
                    </a:solidFill>
                    <a:effectLst/>
                    <a:uLnTx/>
                    <a:uFillTx/>
                    <a:latin typeface="Source Sans Pro" panose="020B0503030403020204" pitchFamily="34" charset="0"/>
                    <a:ea typeface="Source Sans Pro" panose="020B0503030403020204" pitchFamily="34" charset="0"/>
                    <a:cs typeface="+mn-cs"/>
                  </a:rPr>
                  <a:t>Chemo/</a:t>
                </a:r>
                <a:r>
                  <a:rPr kumimoji="0" lang="en-US" sz="1200" b="1" i="0" u="none" strike="noStrike" kern="1200" cap="none" spc="0" normalizeH="0" baseline="0" noProof="0" dirty="0" err="1">
                    <a:ln>
                      <a:noFill/>
                    </a:ln>
                    <a:solidFill>
                      <a:srgbClr val="0A3A56"/>
                    </a:solidFill>
                    <a:effectLst/>
                    <a:uLnTx/>
                    <a:uFillTx/>
                    <a:latin typeface="Source Sans Pro" panose="020B0503030403020204" pitchFamily="34" charset="0"/>
                    <a:ea typeface="Source Sans Pro" panose="020B0503030403020204" pitchFamily="34" charset="0"/>
                    <a:cs typeface="+mn-cs"/>
                  </a:rPr>
                  <a:t>Atezo</a:t>
                </a:r>
                <a:r>
                  <a:rPr kumimoji="0" lang="en-US" sz="1200" b="1" i="0" u="none" strike="noStrike" kern="1200" cap="none" spc="0" normalizeH="0" baseline="0" noProof="0" dirty="0">
                    <a:ln>
                      <a:noFill/>
                    </a:ln>
                    <a:solidFill>
                      <a:srgbClr val="0A3A56"/>
                    </a:solidFill>
                    <a:effectLst/>
                    <a:uLnTx/>
                    <a:uFillTx/>
                    <a:latin typeface="Source Sans Pro" panose="020B0503030403020204" pitchFamily="34" charset="0"/>
                    <a:ea typeface="Source Sans Pro" panose="020B0503030403020204" pitchFamily="34" charset="0"/>
                    <a:cs typeface="+mn-cs"/>
                  </a:rPr>
                  <a:t>, Non-</a:t>
                </a:r>
                <a:r>
                  <a:rPr kumimoji="0" lang="en-US" sz="1200" b="1" i="0" u="none" strike="noStrike" kern="1200" cap="none" spc="0" normalizeH="0" baseline="0" noProof="0" dirty="0" err="1">
                    <a:ln>
                      <a:noFill/>
                    </a:ln>
                    <a:solidFill>
                      <a:srgbClr val="0A3A56"/>
                    </a:solidFill>
                    <a:effectLst/>
                    <a:uLnTx/>
                    <a:uFillTx/>
                    <a:latin typeface="Source Sans Pro" panose="020B0503030403020204" pitchFamily="34" charset="0"/>
                    <a:ea typeface="Source Sans Pro" panose="020B0503030403020204" pitchFamily="34" charset="0"/>
                    <a:cs typeface="+mn-cs"/>
                  </a:rPr>
                  <a:t>pCR</a:t>
                </a:r>
                <a:endParaRPr kumimoji="0" lang="en-US" sz="1200" b="1" i="0" u="none" strike="noStrike" kern="1200" cap="none" spc="0" normalizeH="0" baseline="0" noProof="0" dirty="0">
                  <a:ln>
                    <a:noFill/>
                  </a:ln>
                  <a:solidFill>
                    <a:srgbClr val="0A3A56"/>
                  </a:solidFill>
                  <a:effectLst/>
                  <a:uLnTx/>
                  <a:uFillTx/>
                  <a:latin typeface="Source Sans Pro" panose="020B0503030403020204" pitchFamily="34" charset="0"/>
                  <a:ea typeface="Source Sans Pro" panose="020B0503030403020204" pitchFamily="34" charset="0"/>
                  <a:cs typeface="+mn-cs"/>
                </a:endParaRPr>
              </a:p>
            </p:txBody>
          </p:sp>
          <p:sp>
            <p:nvSpPr>
              <p:cNvPr id="201" name="TextBox 200">
                <a:extLst>
                  <a:ext uri="{FF2B5EF4-FFF2-40B4-BE49-F238E27FC236}">
                    <a16:creationId xmlns:a16="http://schemas.microsoft.com/office/drawing/2014/main" id="{338F88E7-9454-269C-FB69-C63179D8E2A0}"/>
                  </a:ext>
                </a:extLst>
              </p:cNvPr>
              <p:cNvSpPr txBox="1"/>
              <p:nvPr/>
            </p:nvSpPr>
            <p:spPr>
              <a:xfrm>
                <a:off x="1622765" y="1429715"/>
                <a:ext cx="1900237" cy="20202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25622"/>
                    </a:solidFill>
                    <a:effectLst/>
                    <a:uLnTx/>
                    <a:uFillTx/>
                    <a:latin typeface="Source Sans Pro" panose="020B0503030403020204" pitchFamily="34" charset="0"/>
                    <a:ea typeface="Source Sans Pro" panose="020B0503030403020204" pitchFamily="34" charset="0"/>
                    <a:cs typeface="+mn-cs"/>
                  </a:rPr>
                  <a:t>Chemo/Placebo, </a:t>
                </a:r>
                <a:r>
                  <a:rPr kumimoji="0" lang="en-US" sz="1200" b="1" i="0" u="none" strike="noStrike" kern="1200" cap="none" spc="0" normalizeH="0" baseline="0" noProof="0" dirty="0" err="1">
                    <a:ln>
                      <a:noFill/>
                    </a:ln>
                    <a:solidFill>
                      <a:srgbClr val="F25622"/>
                    </a:solidFill>
                    <a:effectLst/>
                    <a:uLnTx/>
                    <a:uFillTx/>
                    <a:latin typeface="Source Sans Pro" panose="020B0503030403020204" pitchFamily="34" charset="0"/>
                    <a:ea typeface="Source Sans Pro" panose="020B0503030403020204" pitchFamily="34" charset="0"/>
                    <a:cs typeface="+mn-cs"/>
                  </a:rPr>
                  <a:t>pCR</a:t>
                </a:r>
                <a:endParaRPr kumimoji="0" lang="en-US" sz="1200" b="1" i="0" u="none" strike="noStrike" kern="1200" cap="none" spc="0" normalizeH="0" baseline="0" noProof="0" dirty="0">
                  <a:ln>
                    <a:noFill/>
                  </a:ln>
                  <a:solidFill>
                    <a:srgbClr val="F25622"/>
                  </a:solidFill>
                  <a:effectLst/>
                  <a:uLnTx/>
                  <a:uFillTx/>
                  <a:latin typeface="Source Sans Pro" panose="020B0503030403020204" pitchFamily="34" charset="0"/>
                  <a:ea typeface="Source Sans Pro" panose="020B0503030403020204" pitchFamily="34" charset="0"/>
                  <a:cs typeface="+mn-cs"/>
                </a:endParaRPr>
              </a:p>
            </p:txBody>
          </p:sp>
          <p:sp>
            <p:nvSpPr>
              <p:cNvPr id="202" name="TextBox 201">
                <a:extLst>
                  <a:ext uri="{FF2B5EF4-FFF2-40B4-BE49-F238E27FC236}">
                    <a16:creationId xmlns:a16="http://schemas.microsoft.com/office/drawing/2014/main" id="{AEBD696C-E22E-859B-B8FE-46672239AD45}"/>
                  </a:ext>
                </a:extLst>
              </p:cNvPr>
              <p:cNvSpPr txBox="1"/>
              <p:nvPr/>
            </p:nvSpPr>
            <p:spPr>
              <a:xfrm>
                <a:off x="1622765" y="1557398"/>
                <a:ext cx="1900237" cy="20202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A3A56"/>
                    </a:solidFill>
                    <a:effectLst/>
                    <a:uLnTx/>
                    <a:uFillTx/>
                    <a:latin typeface="Source Sans Pro" panose="020B0503030403020204" pitchFamily="34" charset="0"/>
                    <a:ea typeface="Source Sans Pro" panose="020B0503030403020204" pitchFamily="34" charset="0"/>
                    <a:cs typeface="+mn-cs"/>
                  </a:rPr>
                  <a:t>Chemo/</a:t>
                </a:r>
                <a:r>
                  <a:rPr kumimoji="0" lang="en-US" sz="1200" b="1" i="0" u="none" strike="noStrike" kern="1200" cap="none" spc="0" normalizeH="0" baseline="0" noProof="0" dirty="0" err="1">
                    <a:ln>
                      <a:noFill/>
                    </a:ln>
                    <a:solidFill>
                      <a:srgbClr val="0A3A56"/>
                    </a:solidFill>
                    <a:effectLst/>
                    <a:uLnTx/>
                    <a:uFillTx/>
                    <a:latin typeface="Source Sans Pro" panose="020B0503030403020204" pitchFamily="34" charset="0"/>
                    <a:ea typeface="Source Sans Pro" panose="020B0503030403020204" pitchFamily="34" charset="0"/>
                    <a:cs typeface="+mn-cs"/>
                  </a:rPr>
                  <a:t>Atezo</a:t>
                </a:r>
                <a:r>
                  <a:rPr kumimoji="0" lang="en-US" sz="1200" b="1" i="0" u="none" strike="noStrike" kern="1200" cap="none" spc="0" normalizeH="0" baseline="0" noProof="0" dirty="0">
                    <a:ln>
                      <a:noFill/>
                    </a:ln>
                    <a:solidFill>
                      <a:srgbClr val="0A3A56"/>
                    </a:solidFill>
                    <a:effectLst/>
                    <a:uLnTx/>
                    <a:uFillTx/>
                    <a:latin typeface="Source Sans Pro" panose="020B0503030403020204" pitchFamily="34" charset="0"/>
                    <a:ea typeface="Source Sans Pro" panose="020B0503030403020204" pitchFamily="34" charset="0"/>
                    <a:cs typeface="+mn-cs"/>
                  </a:rPr>
                  <a:t>, </a:t>
                </a:r>
                <a:r>
                  <a:rPr kumimoji="0" lang="en-US" sz="1200" b="1" i="0" u="none" strike="noStrike" kern="1200" cap="none" spc="0" normalizeH="0" baseline="0" noProof="0" dirty="0" err="1">
                    <a:ln>
                      <a:noFill/>
                    </a:ln>
                    <a:solidFill>
                      <a:srgbClr val="0A3A56"/>
                    </a:solidFill>
                    <a:effectLst/>
                    <a:uLnTx/>
                    <a:uFillTx/>
                    <a:latin typeface="Source Sans Pro" panose="020B0503030403020204" pitchFamily="34" charset="0"/>
                    <a:ea typeface="Source Sans Pro" panose="020B0503030403020204" pitchFamily="34" charset="0"/>
                    <a:cs typeface="+mn-cs"/>
                  </a:rPr>
                  <a:t>pCR</a:t>
                </a:r>
                <a:endParaRPr kumimoji="0" lang="en-US" sz="1200" b="1" i="0" u="none" strike="noStrike" kern="1200" cap="none" spc="0" normalizeH="0" baseline="0" noProof="0" dirty="0">
                  <a:ln>
                    <a:noFill/>
                  </a:ln>
                  <a:solidFill>
                    <a:srgbClr val="0A3A56"/>
                  </a:solidFill>
                  <a:effectLst/>
                  <a:uLnTx/>
                  <a:uFillTx/>
                  <a:latin typeface="Source Sans Pro" panose="020B0503030403020204" pitchFamily="34" charset="0"/>
                  <a:ea typeface="Source Sans Pro" panose="020B0503030403020204" pitchFamily="34" charset="0"/>
                  <a:cs typeface="+mn-cs"/>
                </a:endParaRPr>
              </a:p>
            </p:txBody>
          </p:sp>
        </p:grpSp>
        <p:sp>
          <p:nvSpPr>
            <p:cNvPr id="10" name="TextBox 9">
              <a:extLst>
                <a:ext uri="{FF2B5EF4-FFF2-40B4-BE49-F238E27FC236}">
                  <a16:creationId xmlns:a16="http://schemas.microsoft.com/office/drawing/2014/main" id="{9683865A-C020-742A-E07D-7FE81B045B89}"/>
                </a:ext>
              </a:extLst>
            </p:cNvPr>
            <p:cNvSpPr txBox="1"/>
            <p:nvPr/>
          </p:nvSpPr>
          <p:spPr>
            <a:xfrm>
              <a:off x="5824865" y="4618761"/>
              <a:ext cx="1900237" cy="187106"/>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445464"/>
                  </a:solidFill>
                  <a:effectLst/>
                  <a:uLnTx/>
                  <a:uFillTx/>
                  <a:latin typeface="Source Sans Pro" panose="020B0503030403020204" pitchFamily="34" charset="0"/>
                  <a:ea typeface="Source Sans Pro" panose="020B0503030403020204" pitchFamily="34" charset="0"/>
                  <a:cs typeface="+mn-cs"/>
                </a:rPr>
                <a:t>Time in Months</a:t>
              </a:r>
            </a:p>
          </p:txBody>
        </p:sp>
        <p:sp>
          <p:nvSpPr>
            <p:cNvPr id="11" name="TextBox 10">
              <a:extLst>
                <a:ext uri="{FF2B5EF4-FFF2-40B4-BE49-F238E27FC236}">
                  <a16:creationId xmlns:a16="http://schemas.microsoft.com/office/drawing/2014/main" id="{B1FBA7CA-8A18-254E-121B-1119A85EDCB4}"/>
                </a:ext>
              </a:extLst>
            </p:cNvPr>
            <p:cNvSpPr txBox="1"/>
            <p:nvPr/>
          </p:nvSpPr>
          <p:spPr>
            <a:xfrm rot="16200000">
              <a:off x="2958045" y="2245536"/>
              <a:ext cx="2041615" cy="24691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5464"/>
                  </a:solidFill>
                  <a:effectLst/>
                  <a:uLnTx/>
                  <a:uFillTx/>
                  <a:latin typeface="Source Sans Pro" panose="020B0503030403020204" pitchFamily="34" charset="0"/>
                  <a:ea typeface="Source Sans Pro" panose="020B0503030403020204" pitchFamily="34" charset="0"/>
                  <a:cs typeface="+mn-cs"/>
                </a:rPr>
                <a:t>Event-free Survival</a:t>
              </a:r>
            </a:p>
          </p:txBody>
        </p:sp>
        <p:grpSp>
          <p:nvGrpSpPr>
            <p:cNvPr id="14" name="Group 13">
              <a:extLst>
                <a:ext uri="{FF2B5EF4-FFF2-40B4-BE49-F238E27FC236}">
                  <a16:creationId xmlns:a16="http://schemas.microsoft.com/office/drawing/2014/main" id="{696EF1E1-02F5-56BC-EACE-047889A991B5}"/>
                </a:ext>
              </a:extLst>
            </p:cNvPr>
            <p:cNvGrpSpPr/>
            <p:nvPr/>
          </p:nvGrpSpPr>
          <p:grpSpPr>
            <a:xfrm>
              <a:off x="3843841" y="1110782"/>
              <a:ext cx="5168331" cy="3611324"/>
              <a:chOff x="405216" y="494980"/>
              <a:chExt cx="5168331" cy="3611324"/>
            </a:xfrm>
          </p:grpSpPr>
          <p:grpSp>
            <p:nvGrpSpPr>
              <p:cNvPr id="16" name="Group 15">
                <a:extLst>
                  <a:ext uri="{FF2B5EF4-FFF2-40B4-BE49-F238E27FC236}">
                    <a16:creationId xmlns:a16="http://schemas.microsoft.com/office/drawing/2014/main" id="{0B295C68-487F-6FBA-FF58-36B800CA7DFD}"/>
                  </a:ext>
                </a:extLst>
              </p:cNvPr>
              <p:cNvGrpSpPr/>
              <p:nvPr/>
            </p:nvGrpSpPr>
            <p:grpSpPr>
              <a:xfrm>
                <a:off x="405216" y="508929"/>
                <a:ext cx="562143" cy="3288137"/>
                <a:chOff x="426891" y="511254"/>
                <a:chExt cx="562143" cy="3288137"/>
              </a:xfrm>
            </p:grpSpPr>
            <p:sp>
              <p:nvSpPr>
                <p:cNvPr id="57" name="TextBox 56">
                  <a:extLst>
                    <a:ext uri="{FF2B5EF4-FFF2-40B4-BE49-F238E27FC236}">
                      <a16:creationId xmlns:a16="http://schemas.microsoft.com/office/drawing/2014/main" id="{F4A695BF-DD17-76A5-9E83-1B97F6C5F0D1}"/>
                    </a:ext>
                  </a:extLst>
                </p:cNvPr>
                <p:cNvSpPr txBox="1"/>
                <p:nvPr/>
              </p:nvSpPr>
              <p:spPr>
                <a:xfrm>
                  <a:off x="438774" y="3597367"/>
                  <a:ext cx="546693" cy="202024"/>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0.00</a:t>
                  </a:r>
                </a:p>
              </p:txBody>
            </p:sp>
            <p:sp>
              <p:nvSpPr>
                <p:cNvPr id="58" name="TextBox 57">
                  <a:extLst>
                    <a:ext uri="{FF2B5EF4-FFF2-40B4-BE49-F238E27FC236}">
                      <a16:creationId xmlns:a16="http://schemas.microsoft.com/office/drawing/2014/main" id="{D5BE94EF-3D12-CA9D-F3FD-86BC329092DA}"/>
                    </a:ext>
                  </a:extLst>
                </p:cNvPr>
                <p:cNvSpPr txBox="1"/>
                <p:nvPr/>
              </p:nvSpPr>
              <p:spPr>
                <a:xfrm>
                  <a:off x="438773" y="2828123"/>
                  <a:ext cx="546693" cy="202024"/>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0.25</a:t>
                  </a:r>
                </a:p>
              </p:txBody>
            </p:sp>
            <p:sp>
              <p:nvSpPr>
                <p:cNvPr id="59" name="TextBox 58">
                  <a:extLst>
                    <a:ext uri="{FF2B5EF4-FFF2-40B4-BE49-F238E27FC236}">
                      <a16:creationId xmlns:a16="http://schemas.microsoft.com/office/drawing/2014/main" id="{4D706641-CB01-C2E2-4D28-930012A769CA}"/>
                    </a:ext>
                  </a:extLst>
                </p:cNvPr>
                <p:cNvSpPr txBox="1"/>
                <p:nvPr/>
              </p:nvSpPr>
              <p:spPr>
                <a:xfrm>
                  <a:off x="442341" y="2058698"/>
                  <a:ext cx="546693" cy="202024"/>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0.50</a:t>
                  </a:r>
                </a:p>
              </p:txBody>
            </p:sp>
            <p:sp>
              <p:nvSpPr>
                <p:cNvPr id="60" name="TextBox 59">
                  <a:extLst>
                    <a:ext uri="{FF2B5EF4-FFF2-40B4-BE49-F238E27FC236}">
                      <a16:creationId xmlns:a16="http://schemas.microsoft.com/office/drawing/2014/main" id="{DA3043AC-8900-F90E-F9D6-9897A0CCAD48}"/>
                    </a:ext>
                  </a:extLst>
                </p:cNvPr>
                <p:cNvSpPr txBox="1"/>
                <p:nvPr/>
              </p:nvSpPr>
              <p:spPr>
                <a:xfrm>
                  <a:off x="440825" y="1276025"/>
                  <a:ext cx="546693" cy="202024"/>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0.75</a:t>
                  </a:r>
                </a:p>
              </p:txBody>
            </p:sp>
            <p:sp>
              <p:nvSpPr>
                <p:cNvPr id="61" name="TextBox 60">
                  <a:extLst>
                    <a:ext uri="{FF2B5EF4-FFF2-40B4-BE49-F238E27FC236}">
                      <a16:creationId xmlns:a16="http://schemas.microsoft.com/office/drawing/2014/main" id="{B70A1227-8520-B824-B573-ABF03103D36B}"/>
                    </a:ext>
                  </a:extLst>
                </p:cNvPr>
                <p:cNvSpPr txBox="1"/>
                <p:nvPr/>
              </p:nvSpPr>
              <p:spPr>
                <a:xfrm>
                  <a:off x="426891" y="511254"/>
                  <a:ext cx="546693" cy="202024"/>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1.00</a:t>
                  </a:r>
                </a:p>
              </p:txBody>
            </p:sp>
          </p:grpSp>
          <p:grpSp>
            <p:nvGrpSpPr>
              <p:cNvPr id="22" name="Group 21">
                <a:extLst>
                  <a:ext uri="{FF2B5EF4-FFF2-40B4-BE49-F238E27FC236}">
                    <a16:creationId xmlns:a16="http://schemas.microsoft.com/office/drawing/2014/main" id="{7029446A-261B-8C3C-BB5A-56683FFB46EA}"/>
                  </a:ext>
                </a:extLst>
              </p:cNvPr>
              <p:cNvGrpSpPr/>
              <p:nvPr/>
            </p:nvGrpSpPr>
            <p:grpSpPr>
              <a:xfrm>
                <a:off x="1044631" y="3868295"/>
                <a:ext cx="4165815" cy="238009"/>
                <a:chOff x="1044631" y="3868295"/>
                <a:chExt cx="4165815" cy="238009"/>
              </a:xfrm>
            </p:grpSpPr>
            <p:sp>
              <p:nvSpPr>
                <p:cNvPr id="44" name="TextBox 43">
                  <a:extLst>
                    <a:ext uri="{FF2B5EF4-FFF2-40B4-BE49-F238E27FC236}">
                      <a16:creationId xmlns:a16="http://schemas.microsoft.com/office/drawing/2014/main" id="{EDD93E8F-3804-5F5A-9FB8-C36B85B55127}"/>
                    </a:ext>
                  </a:extLst>
                </p:cNvPr>
                <p:cNvSpPr txBox="1"/>
                <p:nvPr/>
              </p:nvSpPr>
              <p:spPr>
                <a:xfrm>
                  <a:off x="1044631" y="3872646"/>
                  <a:ext cx="190371" cy="20202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0</a:t>
                  </a:r>
                </a:p>
              </p:txBody>
            </p:sp>
            <p:sp>
              <p:nvSpPr>
                <p:cNvPr id="45" name="TextBox 44">
                  <a:extLst>
                    <a:ext uri="{FF2B5EF4-FFF2-40B4-BE49-F238E27FC236}">
                      <a16:creationId xmlns:a16="http://schemas.microsoft.com/office/drawing/2014/main" id="{E2C46B87-1514-7B7C-845D-C011DCA21663}"/>
                    </a:ext>
                  </a:extLst>
                </p:cNvPr>
                <p:cNvSpPr txBox="1"/>
                <p:nvPr/>
              </p:nvSpPr>
              <p:spPr>
                <a:xfrm>
                  <a:off x="1366566" y="3868295"/>
                  <a:ext cx="190371" cy="20202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6</a:t>
                  </a:r>
                </a:p>
              </p:txBody>
            </p:sp>
            <p:sp>
              <p:nvSpPr>
                <p:cNvPr id="46" name="TextBox 45">
                  <a:extLst>
                    <a:ext uri="{FF2B5EF4-FFF2-40B4-BE49-F238E27FC236}">
                      <a16:creationId xmlns:a16="http://schemas.microsoft.com/office/drawing/2014/main" id="{4A5C9DBC-33D1-0C14-E313-152B7146D2E9}"/>
                    </a:ext>
                  </a:extLst>
                </p:cNvPr>
                <p:cNvSpPr txBox="1"/>
                <p:nvPr/>
              </p:nvSpPr>
              <p:spPr>
                <a:xfrm>
                  <a:off x="1577469" y="3873003"/>
                  <a:ext cx="403922" cy="20202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12</a:t>
                  </a:r>
                </a:p>
              </p:txBody>
            </p:sp>
            <p:sp>
              <p:nvSpPr>
                <p:cNvPr id="47" name="TextBox 46">
                  <a:extLst>
                    <a:ext uri="{FF2B5EF4-FFF2-40B4-BE49-F238E27FC236}">
                      <a16:creationId xmlns:a16="http://schemas.microsoft.com/office/drawing/2014/main" id="{AE30CE60-2D52-3854-60A9-18C8DD938B3D}"/>
                    </a:ext>
                  </a:extLst>
                </p:cNvPr>
                <p:cNvSpPr txBox="1"/>
                <p:nvPr/>
              </p:nvSpPr>
              <p:spPr>
                <a:xfrm>
                  <a:off x="1927795" y="3877721"/>
                  <a:ext cx="350771" cy="20202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18</a:t>
                  </a:r>
                </a:p>
              </p:txBody>
            </p:sp>
            <p:sp>
              <p:nvSpPr>
                <p:cNvPr id="48" name="TextBox 47">
                  <a:extLst>
                    <a:ext uri="{FF2B5EF4-FFF2-40B4-BE49-F238E27FC236}">
                      <a16:creationId xmlns:a16="http://schemas.microsoft.com/office/drawing/2014/main" id="{BA89888C-D26B-3E56-CE21-FF919EE69A1B}"/>
                    </a:ext>
                  </a:extLst>
                </p:cNvPr>
                <p:cNvSpPr txBox="1"/>
                <p:nvPr/>
              </p:nvSpPr>
              <p:spPr>
                <a:xfrm>
                  <a:off x="2227317" y="3877721"/>
                  <a:ext cx="400019" cy="20202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24</a:t>
                  </a:r>
                </a:p>
              </p:txBody>
            </p:sp>
            <p:sp>
              <p:nvSpPr>
                <p:cNvPr id="49" name="TextBox 48">
                  <a:extLst>
                    <a:ext uri="{FF2B5EF4-FFF2-40B4-BE49-F238E27FC236}">
                      <a16:creationId xmlns:a16="http://schemas.microsoft.com/office/drawing/2014/main" id="{A15450A1-786A-1C4B-1408-58D460E603B7}"/>
                    </a:ext>
                  </a:extLst>
                </p:cNvPr>
                <p:cNvSpPr txBox="1"/>
                <p:nvPr/>
              </p:nvSpPr>
              <p:spPr>
                <a:xfrm>
                  <a:off x="2571684" y="3872646"/>
                  <a:ext cx="366458" cy="20202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30</a:t>
                  </a:r>
                </a:p>
              </p:txBody>
            </p:sp>
            <p:sp>
              <p:nvSpPr>
                <p:cNvPr id="50" name="TextBox 49">
                  <a:extLst>
                    <a:ext uri="{FF2B5EF4-FFF2-40B4-BE49-F238E27FC236}">
                      <a16:creationId xmlns:a16="http://schemas.microsoft.com/office/drawing/2014/main" id="{30AE114C-C022-3BA6-4B00-ED15B4223C00}"/>
                    </a:ext>
                  </a:extLst>
                </p:cNvPr>
                <p:cNvSpPr txBox="1"/>
                <p:nvPr/>
              </p:nvSpPr>
              <p:spPr>
                <a:xfrm>
                  <a:off x="2885989" y="3875116"/>
                  <a:ext cx="382018" cy="20202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36</a:t>
                  </a:r>
                </a:p>
              </p:txBody>
            </p:sp>
            <p:sp>
              <p:nvSpPr>
                <p:cNvPr id="51" name="TextBox 50">
                  <a:extLst>
                    <a:ext uri="{FF2B5EF4-FFF2-40B4-BE49-F238E27FC236}">
                      <a16:creationId xmlns:a16="http://schemas.microsoft.com/office/drawing/2014/main" id="{815E9065-E2CD-7B4F-CA07-42AE4C6D780A}"/>
                    </a:ext>
                  </a:extLst>
                </p:cNvPr>
                <p:cNvSpPr txBox="1"/>
                <p:nvPr/>
              </p:nvSpPr>
              <p:spPr>
                <a:xfrm>
                  <a:off x="3164959" y="3875608"/>
                  <a:ext cx="435858" cy="20202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42</a:t>
                  </a:r>
                </a:p>
              </p:txBody>
            </p:sp>
            <p:sp>
              <p:nvSpPr>
                <p:cNvPr id="52" name="TextBox 51">
                  <a:extLst>
                    <a:ext uri="{FF2B5EF4-FFF2-40B4-BE49-F238E27FC236}">
                      <a16:creationId xmlns:a16="http://schemas.microsoft.com/office/drawing/2014/main" id="{F3D26577-7913-CB59-5023-6876D10EBA52}"/>
                    </a:ext>
                  </a:extLst>
                </p:cNvPr>
                <p:cNvSpPr txBox="1"/>
                <p:nvPr/>
              </p:nvSpPr>
              <p:spPr>
                <a:xfrm>
                  <a:off x="3523375" y="3880169"/>
                  <a:ext cx="366458" cy="20202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48</a:t>
                  </a:r>
                </a:p>
              </p:txBody>
            </p:sp>
            <p:sp>
              <p:nvSpPr>
                <p:cNvPr id="53" name="TextBox 52">
                  <a:extLst>
                    <a:ext uri="{FF2B5EF4-FFF2-40B4-BE49-F238E27FC236}">
                      <a16:creationId xmlns:a16="http://schemas.microsoft.com/office/drawing/2014/main" id="{CAB8410C-1549-0EBB-2F1A-27BB2A100ED5}"/>
                    </a:ext>
                  </a:extLst>
                </p:cNvPr>
                <p:cNvSpPr txBox="1"/>
                <p:nvPr/>
              </p:nvSpPr>
              <p:spPr>
                <a:xfrm>
                  <a:off x="3850259" y="3885684"/>
                  <a:ext cx="366458" cy="20202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54</a:t>
                  </a:r>
                </a:p>
              </p:txBody>
            </p:sp>
            <p:sp>
              <p:nvSpPr>
                <p:cNvPr id="54" name="TextBox 53">
                  <a:extLst>
                    <a:ext uri="{FF2B5EF4-FFF2-40B4-BE49-F238E27FC236}">
                      <a16:creationId xmlns:a16="http://schemas.microsoft.com/office/drawing/2014/main" id="{24487FDB-DA9C-0CB5-A412-85325F283C89}"/>
                    </a:ext>
                  </a:extLst>
                </p:cNvPr>
                <p:cNvSpPr txBox="1"/>
                <p:nvPr/>
              </p:nvSpPr>
              <p:spPr>
                <a:xfrm>
                  <a:off x="4170561" y="3889403"/>
                  <a:ext cx="366458" cy="20202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60</a:t>
                  </a:r>
                </a:p>
              </p:txBody>
            </p:sp>
            <p:sp>
              <p:nvSpPr>
                <p:cNvPr id="55" name="TextBox 54">
                  <a:extLst>
                    <a:ext uri="{FF2B5EF4-FFF2-40B4-BE49-F238E27FC236}">
                      <a16:creationId xmlns:a16="http://schemas.microsoft.com/office/drawing/2014/main" id="{E2743E8E-F5C5-7CFE-AB68-E37030CE89F9}"/>
                    </a:ext>
                  </a:extLst>
                </p:cNvPr>
                <p:cNvSpPr txBox="1"/>
                <p:nvPr/>
              </p:nvSpPr>
              <p:spPr>
                <a:xfrm>
                  <a:off x="4459856" y="3894717"/>
                  <a:ext cx="426108" cy="20202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66</a:t>
                  </a:r>
                </a:p>
              </p:txBody>
            </p:sp>
            <p:sp>
              <p:nvSpPr>
                <p:cNvPr id="56" name="TextBox 55">
                  <a:extLst>
                    <a:ext uri="{FF2B5EF4-FFF2-40B4-BE49-F238E27FC236}">
                      <a16:creationId xmlns:a16="http://schemas.microsoft.com/office/drawing/2014/main" id="{FAD3C576-17FF-17B7-1A01-474026717E0B}"/>
                    </a:ext>
                  </a:extLst>
                </p:cNvPr>
                <p:cNvSpPr txBox="1"/>
                <p:nvPr/>
              </p:nvSpPr>
              <p:spPr>
                <a:xfrm>
                  <a:off x="4800636" y="3904280"/>
                  <a:ext cx="409810" cy="20202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72</a:t>
                  </a:r>
                </a:p>
              </p:txBody>
            </p:sp>
          </p:grpSp>
          <p:grpSp>
            <p:nvGrpSpPr>
              <p:cNvPr id="23" name="Group 22">
                <a:extLst>
                  <a:ext uri="{FF2B5EF4-FFF2-40B4-BE49-F238E27FC236}">
                    <a16:creationId xmlns:a16="http://schemas.microsoft.com/office/drawing/2014/main" id="{A2BA65B0-B765-C6DB-6F1F-3E2B3FA2D0E1}"/>
                  </a:ext>
                </a:extLst>
              </p:cNvPr>
              <p:cNvGrpSpPr/>
              <p:nvPr/>
            </p:nvGrpSpPr>
            <p:grpSpPr>
              <a:xfrm>
                <a:off x="892445" y="494980"/>
                <a:ext cx="4681102" cy="3443630"/>
                <a:chOff x="892445" y="494980"/>
                <a:chExt cx="4681102" cy="3443630"/>
              </a:xfrm>
            </p:grpSpPr>
            <p:cxnSp>
              <p:nvCxnSpPr>
                <p:cNvPr id="24" name="Straight Connector 23">
                  <a:extLst>
                    <a:ext uri="{FF2B5EF4-FFF2-40B4-BE49-F238E27FC236}">
                      <a16:creationId xmlns:a16="http://schemas.microsoft.com/office/drawing/2014/main" id="{3ED8A32E-E533-3305-A8E3-33726CF4ECBB}"/>
                    </a:ext>
                  </a:extLst>
                </p:cNvPr>
                <p:cNvCxnSpPr>
                  <a:cxnSpLocks/>
                </p:cNvCxnSpPr>
                <p:nvPr/>
              </p:nvCxnSpPr>
              <p:spPr>
                <a:xfrm>
                  <a:off x="942975" y="494980"/>
                  <a:ext cx="0" cy="3399692"/>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57A52C5-4FA4-5558-DA9A-EE8FE872430D}"/>
                    </a:ext>
                  </a:extLst>
                </p:cNvPr>
                <p:cNvCxnSpPr>
                  <a:cxnSpLocks/>
                </p:cNvCxnSpPr>
                <p:nvPr/>
              </p:nvCxnSpPr>
              <p:spPr>
                <a:xfrm flipH="1">
                  <a:off x="950086" y="3880169"/>
                  <a:ext cx="4623461" cy="6909"/>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58D174D-B6DD-8327-D3B7-651CBC6CDD7C}"/>
                    </a:ext>
                  </a:extLst>
                </p:cNvPr>
                <p:cNvCxnSpPr>
                  <a:cxnSpLocks/>
                </p:cNvCxnSpPr>
                <p:nvPr/>
              </p:nvCxnSpPr>
              <p:spPr>
                <a:xfrm flipV="1">
                  <a:off x="1134533" y="3880169"/>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81D0B0C-BB68-A153-B1D6-2973F7D10012}"/>
                    </a:ext>
                  </a:extLst>
                </p:cNvPr>
                <p:cNvCxnSpPr>
                  <a:cxnSpLocks/>
                </p:cNvCxnSpPr>
                <p:nvPr/>
              </p:nvCxnSpPr>
              <p:spPr>
                <a:xfrm flipV="1">
                  <a:off x="1463816" y="3882147"/>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068AC35-CB89-10D2-B211-29F582F776CF}"/>
                    </a:ext>
                  </a:extLst>
                </p:cNvPr>
                <p:cNvCxnSpPr>
                  <a:cxnSpLocks/>
                </p:cNvCxnSpPr>
                <p:nvPr/>
              </p:nvCxnSpPr>
              <p:spPr>
                <a:xfrm flipV="1">
                  <a:off x="1779430" y="3894672"/>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D48C2AD-0450-194A-D64F-5D5B594FF2F3}"/>
                    </a:ext>
                  </a:extLst>
                </p:cNvPr>
                <p:cNvCxnSpPr>
                  <a:cxnSpLocks/>
                </p:cNvCxnSpPr>
                <p:nvPr/>
              </p:nvCxnSpPr>
              <p:spPr>
                <a:xfrm flipV="1">
                  <a:off x="2099694" y="3885684"/>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EDC16F9-BB8A-5D5E-0C92-51E5868F0BEC}"/>
                    </a:ext>
                  </a:extLst>
                </p:cNvPr>
                <p:cNvCxnSpPr>
                  <a:cxnSpLocks/>
                </p:cNvCxnSpPr>
                <p:nvPr/>
              </p:nvCxnSpPr>
              <p:spPr>
                <a:xfrm flipV="1">
                  <a:off x="2427034" y="3888240"/>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A5615D7-0485-CEF3-8156-C40B0DEF2D30}"/>
                    </a:ext>
                  </a:extLst>
                </p:cNvPr>
                <p:cNvCxnSpPr>
                  <a:cxnSpLocks/>
                </p:cNvCxnSpPr>
                <p:nvPr/>
              </p:nvCxnSpPr>
              <p:spPr>
                <a:xfrm flipV="1">
                  <a:off x="2752356" y="3889403"/>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009536E-7A75-9EAB-E1A1-5C401F919EAB}"/>
                    </a:ext>
                  </a:extLst>
                </p:cNvPr>
                <p:cNvCxnSpPr>
                  <a:cxnSpLocks/>
                </p:cNvCxnSpPr>
                <p:nvPr/>
              </p:nvCxnSpPr>
              <p:spPr>
                <a:xfrm flipV="1">
                  <a:off x="3706694" y="3883772"/>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1BB599B-AB0B-8322-A0A1-DC3387D8F14C}"/>
                    </a:ext>
                  </a:extLst>
                </p:cNvPr>
                <p:cNvCxnSpPr>
                  <a:cxnSpLocks/>
                </p:cNvCxnSpPr>
                <p:nvPr/>
              </p:nvCxnSpPr>
              <p:spPr>
                <a:xfrm flipV="1">
                  <a:off x="4032349" y="3888256"/>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4533EE2-4258-2F3D-7AA4-3AC1B634F568}"/>
                    </a:ext>
                  </a:extLst>
                </p:cNvPr>
                <p:cNvCxnSpPr>
                  <a:cxnSpLocks/>
                </p:cNvCxnSpPr>
                <p:nvPr/>
              </p:nvCxnSpPr>
              <p:spPr>
                <a:xfrm flipV="1">
                  <a:off x="4672251" y="3889403"/>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5457A58-54BC-014D-E6AD-F5608F575737}"/>
                    </a:ext>
                  </a:extLst>
                </p:cNvPr>
                <p:cNvCxnSpPr>
                  <a:cxnSpLocks/>
                </p:cNvCxnSpPr>
                <p:nvPr/>
              </p:nvCxnSpPr>
              <p:spPr>
                <a:xfrm flipV="1">
                  <a:off x="5001939" y="3891324"/>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2239F82-119D-9BA1-AF43-A5DA390A435A}"/>
                    </a:ext>
                  </a:extLst>
                </p:cNvPr>
                <p:cNvCxnSpPr>
                  <a:cxnSpLocks/>
                </p:cNvCxnSpPr>
                <p:nvPr/>
              </p:nvCxnSpPr>
              <p:spPr>
                <a:xfrm flipV="1">
                  <a:off x="4351888" y="3891322"/>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D286A02-2A47-1C5D-632D-5DFABE5C2605}"/>
                    </a:ext>
                  </a:extLst>
                </p:cNvPr>
                <p:cNvCxnSpPr>
                  <a:cxnSpLocks/>
                </p:cNvCxnSpPr>
                <p:nvPr/>
              </p:nvCxnSpPr>
              <p:spPr>
                <a:xfrm flipV="1">
                  <a:off x="3392288" y="3884696"/>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17C834A-CC56-C38C-90E3-0F65991E1A79}"/>
                    </a:ext>
                  </a:extLst>
                </p:cNvPr>
                <p:cNvCxnSpPr>
                  <a:cxnSpLocks/>
                </p:cNvCxnSpPr>
                <p:nvPr/>
              </p:nvCxnSpPr>
              <p:spPr>
                <a:xfrm flipV="1">
                  <a:off x="3064744" y="3882315"/>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6536A04-1296-F3C5-CBE7-9019C57F052D}"/>
                    </a:ext>
                  </a:extLst>
                </p:cNvPr>
                <p:cNvCxnSpPr>
                  <a:cxnSpLocks/>
                </p:cNvCxnSpPr>
                <p:nvPr/>
              </p:nvCxnSpPr>
              <p:spPr>
                <a:xfrm>
                  <a:off x="895855" y="3721804"/>
                  <a:ext cx="50529" cy="0"/>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D899AF8-C560-48F4-597D-A94B51960B4F}"/>
                    </a:ext>
                  </a:extLst>
                </p:cNvPr>
                <p:cNvCxnSpPr>
                  <a:cxnSpLocks/>
                </p:cNvCxnSpPr>
                <p:nvPr/>
              </p:nvCxnSpPr>
              <p:spPr>
                <a:xfrm>
                  <a:off x="892445" y="2956603"/>
                  <a:ext cx="50529" cy="0"/>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16092F6-999B-B41B-0294-DBEB85E44060}"/>
                    </a:ext>
                  </a:extLst>
                </p:cNvPr>
                <p:cNvCxnSpPr>
                  <a:cxnSpLocks/>
                </p:cNvCxnSpPr>
                <p:nvPr/>
              </p:nvCxnSpPr>
              <p:spPr>
                <a:xfrm>
                  <a:off x="895855" y="2181970"/>
                  <a:ext cx="50529" cy="0"/>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77F50D2-942C-D827-A985-413D16E623B6}"/>
                    </a:ext>
                  </a:extLst>
                </p:cNvPr>
                <p:cNvCxnSpPr>
                  <a:cxnSpLocks/>
                </p:cNvCxnSpPr>
                <p:nvPr/>
              </p:nvCxnSpPr>
              <p:spPr>
                <a:xfrm>
                  <a:off x="892446" y="1404505"/>
                  <a:ext cx="50529" cy="0"/>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84A04AF-BFE8-A7AA-D3B8-1DB19611BFDF}"/>
                    </a:ext>
                  </a:extLst>
                </p:cNvPr>
                <p:cNvCxnSpPr>
                  <a:cxnSpLocks/>
                </p:cNvCxnSpPr>
                <p:nvPr/>
              </p:nvCxnSpPr>
              <p:spPr>
                <a:xfrm>
                  <a:off x="892446" y="639734"/>
                  <a:ext cx="50529" cy="0"/>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227" name="Group 226">
            <a:extLst>
              <a:ext uri="{FF2B5EF4-FFF2-40B4-BE49-F238E27FC236}">
                <a16:creationId xmlns:a16="http://schemas.microsoft.com/office/drawing/2014/main" id="{169C5E63-310F-CF46-33D4-CCE66341DF3D}"/>
              </a:ext>
            </a:extLst>
          </p:cNvPr>
          <p:cNvGrpSpPr/>
          <p:nvPr/>
        </p:nvGrpSpPr>
        <p:grpSpPr>
          <a:xfrm>
            <a:off x="5804614" y="3501724"/>
            <a:ext cx="677057" cy="129347"/>
            <a:chOff x="4353460" y="2626293"/>
            <a:chExt cx="507793" cy="97010"/>
          </a:xfrm>
        </p:grpSpPr>
        <p:cxnSp>
          <p:nvCxnSpPr>
            <p:cNvPr id="106" name="Straight Connector 105">
              <a:extLst>
                <a:ext uri="{FF2B5EF4-FFF2-40B4-BE49-F238E27FC236}">
                  <a16:creationId xmlns:a16="http://schemas.microsoft.com/office/drawing/2014/main" id="{6A741701-4F42-561D-A3FF-2EBC0019BC57}"/>
                </a:ext>
              </a:extLst>
            </p:cNvPr>
            <p:cNvCxnSpPr>
              <a:cxnSpLocks/>
            </p:cNvCxnSpPr>
            <p:nvPr/>
          </p:nvCxnSpPr>
          <p:spPr>
            <a:xfrm>
              <a:off x="4353460" y="2690740"/>
              <a:ext cx="507793" cy="4443"/>
            </a:xfrm>
            <a:prstGeom prst="line">
              <a:avLst/>
            </a:prstGeom>
            <a:ln w="28575">
              <a:solidFill>
                <a:srgbClr val="F25622"/>
              </a:solidFill>
              <a:prstDash val="solid"/>
            </a:ln>
          </p:spPr>
          <p:style>
            <a:lnRef idx="1">
              <a:schemeClr val="accent1"/>
            </a:lnRef>
            <a:fillRef idx="0">
              <a:schemeClr val="accent1"/>
            </a:fillRef>
            <a:effectRef idx="0">
              <a:schemeClr val="accent1"/>
            </a:effectRef>
            <a:fontRef idx="minor">
              <a:schemeClr val="tx1"/>
            </a:fontRef>
          </p:style>
        </p:cxnSp>
        <p:sp>
          <p:nvSpPr>
            <p:cNvPr id="130" name="Isosceles Triangle 129">
              <a:extLst>
                <a:ext uri="{FF2B5EF4-FFF2-40B4-BE49-F238E27FC236}">
                  <a16:creationId xmlns:a16="http://schemas.microsoft.com/office/drawing/2014/main" id="{BE66BCB9-D833-E72E-CC79-8F898CE0813B}"/>
                </a:ext>
              </a:extLst>
            </p:cNvPr>
            <p:cNvSpPr/>
            <p:nvPr/>
          </p:nvSpPr>
          <p:spPr>
            <a:xfrm rot="10800000">
              <a:off x="4547285" y="2670050"/>
              <a:ext cx="82953" cy="53253"/>
            </a:xfrm>
            <a:prstGeom prst="triangle">
              <a:avLst>
                <a:gd name="adj" fmla="val 50001"/>
              </a:avLst>
            </a:prstGeom>
            <a:solidFill>
              <a:srgbClr val="F25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1" name="Straight Connector 130">
              <a:extLst>
                <a:ext uri="{FF2B5EF4-FFF2-40B4-BE49-F238E27FC236}">
                  <a16:creationId xmlns:a16="http://schemas.microsoft.com/office/drawing/2014/main" id="{873D8880-5396-D71B-2631-F27F2BA42FC8}"/>
                </a:ext>
              </a:extLst>
            </p:cNvPr>
            <p:cNvCxnSpPr>
              <a:cxnSpLocks/>
            </p:cNvCxnSpPr>
            <p:nvPr/>
          </p:nvCxnSpPr>
          <p:spPr>
            <a:xfrm flipH="1">
              <a:off x="4588761" y="2626293"/>
              <a:ext cx="1730" cy="70797"/>
            </a:xfrm>
            <a:prstGeom prst="line">
              <a:avLst/>
            </a:prstGeom>
            <a:solidFill>
              <a:srgbClr val="0A3A56"/>
            </a:solidFill>
            <a:ln w="19050">
              <a:solidFill>
                <a:srgbClr val="F25622"/>
              </a:solidFill>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66E6F932-B1A3-B5EE-1249-A5B3896755C9}"/>
              </a:ext>
            </a:extLst>
          </p:cNvPr>
          <p:cNvGrpSpPr/>
          <p:nvPr/>
        </p:nvGrpSpPr>
        <p:grpSpPr>
          <a:xfrm>
            <a:off x="5804613" y="3684159"/>
            <a:ext cx="691643" cy="127384"/>
            <a:chOff x="4353460" y="2763119"/>
            <a:chExt cx="518732" cy="95538"/>
          </a:xfrm>
        </p:grpSpPr>
        <p:cxnSp>
          <p:nvCxnSpPr>
            <p:cNvPr id="104" name="Straight Connector 103">
              <a:extLst>
                <a:ext uri="{FF2B5EF4-FFF2-40B4-BE49-F238E27FC236}">
                  <a16:creationId xmlns:a16="http://schemas.microsoft.com/office/drawing/2014/main" id="{B705313E-3539-3F95-397D-35BC4386F809}"/>
                </a:ext>
              </a:extLst>
            </p:cNvPr>
            <p:cNvCxnSpPr>
              <a:cxnSpLocks/>
            </p:cNvCxnSpPr>
            <p:nvPr/>
          </p:nvCxnSpPr>
          <p:spPr>
            <a:xfrm>
              <a:off x="4353460" y="2823925"/>
              <a:ext cx="518732" cy="2918"/>
            </a:xfrm>
            <a:prstGeom prst="line">
              <a:avLst/>
            </a:prstGeom>
            <a:ln w="28575">
              <a:solidFill>
                <a:srgbClr val="0A3A56"/>
              </a:solidFill>
              <a:prstDash val="solid"/>
            </a:ln>
          </p:spPr>
          <p:style>
            <a:lnRef idx="1">
              <a:schemeClr val="accent1"/>
            </a:lnRef>
            <a:fillRef idx="0">
              <a:schemeClr val="accent1"/>
            </a:fillRef>
            <a:effectRef idx="0">
              <a:schemeClr val="accent1"/>
            </a:effectRef>
            <a:fontRef idx="minor">
              <a:schemeClr val="tx1"/>
            </a:fontRef>
          </p:style>
        </p:cxnSp>
        <p:sp>
          <p:nvSpPr>
            <p:cNvPr id="183" name="Isosceles Triangle 182">
              <a:extLst>
                <a:ext uri="{FF2B5EF4-FFF2-40B4-BE49-F238E27FC236}">
                  <a16:creationId xmlns:a16="http://schemas.microsoft.com/office/drawing/2014/main" id="{5FC7B801-AB39-C84E-8C7B-05B72B34A23A}"/>
                </a:ext>
              </a:extLst>
            </p:cNvPr>
            <p:cNvSpPr/>
            <p:nvPr/>
          </p:nvSpPr>
          <p:spPr>
            <a:xfrm rot="10800000">
              <a:off x="4549015" y="2805405"/>
              <a:ext cx="82952" cy="53252"/>
            </a:xfrm>
            <a:prstGeom prst="triangle">
              <a:avLst>
                <a:gd name="adj" fmla="val 50001"/>
              </a:avLst>
            </a:prstGeom>
            <a:solidFill>
              <a:srgbClr val="0A3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4" name="Straight Connector 183">
              <a:extLst>
                <a:ext uri="{FF2B5EF4-FFF2-40B4-BE49-F238E27FC236}">
                  <a16:creationId xmlns:a16="http://schemas.microsoft.com/office/drawing/2014/main" id="{E09C9268-42EC-AAEA-9A11-E6441CCC58CA}"/>
                </a:ext>
              </a:extLst>
            </p:cNvPr>
            <p:cNvCxnSpPr>
              <a:cxnSpLocks/>
            </p:cNvCxnSpPr>
            <p:nvPr/>
          </p:nvCxnSpPr>
          <p:spPr>
            <a:xfrm>
              <a:off x="4590491" y="2763119"/>
              <a:ext cx="0" cy="69325"/>
            </a:xfrm>
            <a:prstGeom prst="line">
              <a:avLst/>
            </a:prstGeom>
            <a:solidFill>
              <a:srgbClr val="0A3A56"/>
            </a:solidFill>
            <a:ln w="19050">
              <a:solidFill>
                <a:srgbClr val="0A3A56"/>
              </a:solidFill>
            </a:ln>
          </p:spPr>
          <p:style>
            <a:lnRef idx="1">
              <a:schemeClr val="accent1"/>
            </a:lnRef>
            <a:fillRef idx="0">
              <a:schemeClr val="accent1"/>
            </a:fillRef>
            <a:effectRef idx="0">
              <a:schemeClr val="accent1"/>
            </a:effectRef>
            <a:fontRef idx="minor">
              <a:schemeClr val="tx1"/>
            </a:fontRef>
          </p:style>
        </p:cxnSp>
      </p:grpSp>
      <p:grpSp>
        <p:nvGrpSpPr>
          <p:cNvPr id="229" name="Group 228">
            <a:extLst>
              <a:ext uri="{FF2B5EF4-FFF2-40B4-BE49-F238E27FC236}">
                <a16:creationId xmlns:a16="http://schemas.microsoft.com/office/drawing/2014/main" id="{655C4B4F-4D5B-3906-A58E-0C93689274E6}"/>
              </a:ext>
            </a:extLst>
          </p:cNvPr>
          <p:cNvGrpSpPr/>
          <p:nvPr/>
        </p:nvGrpSpPr>
        <p:grpSpPr>
          <a:xfrm>
            <a:off x="5802379" y="4073999"/>
            <a:ext cx="782883" cy="120789"/>
            <a:chOff x="4345546" y="2908091"/>
            <a:chExt cx="587162" cy="90592"/>
          </a:xfrm>
        </p:grpSpPr>
        <p:cxnSp>
          <p:nvCxnSpPr>
            <p:cNvPr id="193" name="Straight Connector 192">
              <a:extLst>
                <a:ext uri="{FF2B5EF4-FFF2-40B4-BE49-F238E27FC236}">
                  <a16:creationId xmlns:a16="http://schemas.microsoft.com/office/drawing/2014/main" id="{5E9B58D5-CC4C-45C1-DA7F-C63894759582}"/>
                </a:ext>
              </a:extLst>
            </p:cNvPr>
            <p:cNvCxnSpPr>
              <a:cxnSpLocks/>
            </p:cNvCxnSpPr>
            <p:nvPr/>
          </p:nvCxnSpPr>
          <p:spPr>
            <a:xfrm>
              <a:off x="4345546" y="2956671"/>
              <a:ext cx="587162" cy="0"/>
            </a:xfrm>
            <a:prstGeom prst="line">
              <a:avLst/>
            </a:prstGeom>
            <a:ln w="28575">
              <a:solidFill>
                <a:srgbClr val="F25622"/>
              </a:solidFill>
              <a:prstDash val="dash"/>
            </a:ln>
          </p:spPr>
          <p:style>
            <a:lnRef idx="1">
              <a:schemeClr val="accent1"/>
            </a:lnRef>
            <a:fillRef idx="0">
              <a:schemeClr val="accent1"/>
            </a:fillRef>
            <a:effectRef idx="0">
              <a:schemeClr val="accent1"/>
            </a:effectRef>
            <a:fontRef idx="minor">
              <a:schemeClr val="tx1"/>
            </a:fontRef>
          </p:style>
        </p:cxnSp>
        <p:sp>
          <p:nvSpPr>
            <p:cNvPr id="194" name="Isosceles Triangle 193">
              <a:extLst>
                <a:ext uri="{FF2B5EF4-FFF2-40B4-BE49-F238E27FC236}">
                  <a16:creationId xmlns:a16="http://schemas.microsoft.com/office/drawing/2014/main" id="{D8F733DE-0F8A-5269-1D74-9F78A0C51268}"/>
                </a:ext>
              </a:extLst>
            </p:cNvPr>
            <p:cNvSpPr/>
            <p:nvPr/>
          </p:nvSpPr>
          <p:spPr>
            <a:xfrm rot="10800000">
              <a:off x="4546222" y="2945430"/>
              <a:ext cx="82953" cy="53253"/>
            </a:xfrm>
            <a:prstGeom prst="triangle">
              <a:avLst>
                <a:gd name="adj" fmla="val 50001"/>
              </a:avLst>
            </a:prstGeom>
            <a:solidFill>
              <a:srgbClr val="F25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5" name="Straight Connector 194">
              <a:extLst>
                <a:ext uri="{FF2B5EF4-FFF2-40B4-BE49-F238E27FC236}">
                  <a16:creationId xmlns:a16="http://schemas.microsoft.com/office/drawing/2014/main" id="{38B03C7A-389D-D715-9A74-4CDD0E71F853}"/>
                </a:ext>
              </a:extLst>
            </p:cNvPr>
            <p:cNvCxnSpPr>
              <a:cxnSpLocks/>
            </p:cNvCxnSpPr>
            <p:nvPr/>
          </p:nvCxnSpPr>
          <p:spPr>
            <a:xfrm flipH="1">
              <a:off x="4587699" y="2908091"/>
              <a:ext cx="1397" cy="64379"/>
            </a:xfrm>
            <a:prstGeom prst="line">
              <a:avLst/>
            </a:prstGeom>
            <a:solidFill>
              <a:srgbClr val="0A3A56"/>
            </a:solidFill>
            <a:ln w="19050">
              <a:solidFill>
                <a:srgbClr val="F25622"/>
              </a:solidFill>
            </a:ln>
          </p:spPr>
          <p:style>
            <a:lnRef idx="1">
              <a:schemeClr val="accent1"/>
            </a:lnRef>
            <a:fillRef idx="0">
              <a:schemeClr val="accent1"/>
            </a:fillRef>
            <a:effectRef idx="0">
              <a:schemeClr val="accent1"/>
            </a:effectRef>
            <a:fontRef idx="minor">
              <a:schemeClr val="tx1"/>
            </a:fontRef>
          </p:style>
        </p:cxnSp>
      </p:grpSp>
      <p:grpSp>
        <p:nvGrpSpPr>
          <p:cNvPr id="230" name="Group 229">
            <a:extLst>
              <a:ext uri="{FF2B5EF4-FFF2-40B4-BE49-F238E27FC236}">
                <a16:creationId xmlns:a16="http://schemas.microsoft.com/office/drawing/2014/main" id="{D49BF342-1858-6335-5DBE-D7AA0DCF4A34}"/>
              </a:ext>
            </a:extLst>
          </p:cNvPr>
          <p:cNvGrpSpPr/>
          <p:nvPr/>
        </p:nvGrpSpPr>
        <p:grpSpPr>
          <a:xfrm>
            <a:off x="5804614" y="4234899"/>
            <a:ext cx="775509" cy="135964"/>
            <a:chOff x="4347222" y="3028766"/>
            <a:chExt cx="581632" cy="101973"/>
          </a:xfrm>
        </p:grpSpPr>
        <p:cxnSp>
          <p:nvCxnSpPr>
            <p:cNvPr id="197" name="Straight Connector 196">
              <a:extLst>
                <a:ext uri="{FF2B5EF4-FFF2-40B4-BE49-F238E27FC236}">
                  <a16:creationId xmlns:a16="http://schemas.microsoft.com/office/drawing/2014/main" id="{495524E4-EDB1-42AA-DBCF-16B3628F4E42}"/>
                </a:ext>
              </a:extLst>
            </p:cNvPr>
            <p:cNvCxnSpPr>
              <a:cxnSpLocks/>
            </p:cNvCxnSpPr>
            <p:nvPr/>
          </p:nvCxnSpPr>
          <p:spPr>
            <a:xfrm>
              <a:off x="4347222" y="3100593"/>
              <a:ext cx="581632" cy="3933"/>
            </a:xfrm>
            <a:prstGeom prst="line">
              <a:avLst/>
            </a:prstGeom>
            <a:ln w="28575">
              <a:solidFill>
                <a:srgbClr val="0A3A56"/>
              </a:solidFill>
              <a:prstDash val="dash"/>
            </a:ln>
          </p:spPr>
          <p:style>
            <a:lnRef idx="1">
              <a:schemeClr val="accent1"/>
            </a:lnRef>
            <a:fillRef idx="0">
              <a:schemeClr val="accent1"/>
            </a:fillRef>
            <a:effectRef idx="0">
              <a:schemeClr val="accent1"/>
            </a:effectRef>
            <a:fontRef idx="minor">
              <a:schemeClr val="tx1"/>
            </a:fontRef>
          </p:style>
        </p:cxnSp>
        <p:sp>
          <p:nvSpPr>
            <p:cNvPr id="198" name="Isosceles Triangle 197">
              <a:extLst>
                <a:ext uri="{FF2B5EF4-FFF2-40B4-BE49-F238E27FC236}">
                  <a16:creationId xmlns:a16="http://schemas.microsoft.com/office/drawing/2014/main" id="{4D62F21C-EE2F-FD07-E2DF-CAFA2B007851}"/>
                </a:ext>
              </a:extLst>
            </p:cNvPr>
            <p:cNvSpPr/>
            <p:nvPr/>
          </p:nvSpPr>
          <p:spPr>
            <a:xfrm rot="10800000">
              <a:off x="4554170" y="3077486"/>
              <a:ext cx="82953" cy="53253"/>
            </a:xfrm>
            <a:prstGeom prst="triangle">
              <a:avLst>
                <a:gd name="adj" fmla="val 50001"/>
              </a:avLst>
            </a:prstGeom>
            <a:solidFill>
              <a:srgbClr val="0A3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9" name="Straight Connector 198">
              <a:extLst>
                <a:ext uri="{FF2B5EF4-FFF2-40B4-BE49-F238E27FC236}">
                  <a16:creationId xmlns:a16="http://schemas.microsoft.com/office/drawing/2014/main" id="{16569E5D-A624-C569-5CAC-A9030E0BAD05}"/>
                </a:ext>
              </a:extLst>
            </p:cNvPr>
            <p:cNvCxnSpPr>
              <a:cxnSpLocks/>
            </p:cNvCxnSpPr>
            <p:nvPr/>
          </p:nvCxnSpPr>
          <p:spPr>
            <a:xfrm>
              <a:off x="4595647" y="3028766"/>
              <a:ext cx="0" cy="75760"/>
            </a:xfrm>
            <a:prstGeom prst="line">
              <a:avLst/>
            </a:prstGeom>
            <a:solidFill>
              <a:srgbClr val="0A3A56"/>
            </a:solidFill>
            <a:ln w="19050">
              <a:solidFill>
                <a:srgbClr val="0A3A56"/>
              </a:solidFill>
            </a:ln>
          </p:spPr>
          <p:style>
            <a:lnRef idx="1">
              <a:schemeClr val="accent1"/>
            </a:lnRef>
            <a:fillRef idx="0">
              <a:schemeClr val="accent1"/>
            </a:fillRef>
            <a:effectRef idx="0">
              <a:schemeClr val="accent1"/>
            </a:effectRef>
            <a:fontRef idx="minor">
              <a:schemeClr val="tx1"/>
            </a:fontRef>
          </p:style>
        </p:cxnSp>
      </p:grpSp>
      <p:graphicFrame>
        <p:nvGraphicFramePr>
          <p:cNvPr id="4" name="Table 3">
            <a:extLst>
              <a:ext uri="{FF2B5EF4-FFF2-40B4-BE49-F238E27FC236}">
                <a16:creationId xmlns:a16="http://schemas.microsoft.com/office/drawing/2014/main" id="{D27B63CD-51C7-72C2-8C4D-43867C4EBFFA}"/>
              </a:ext>
            </a:extLst>
          </p:cNvPr>
          <p:cNvGraphicFramePr>
            <a:graphicFrameLocks noGrp="1"/>
          </p:cNvGraphicFramePr>
          <p:nvPr/>
        </p:nvGraphicFramePr>
        <p:xfrm>
          <a:off x="5724909" y="4447477"/>
          <a:ext cx="6312417" cy="1645920"/>
        </p:xfrm>
        <a:graphic>
          <a:graphicData uri="http://schemas.openxmlformats.org/drawingml/2006/table">
            <a:tbl>
              <a:tblPr firstRow="1" bandRow="1"/>
              <a:tblGrid>
                <a:gridCol w="1878257">
                  <a:extLst>
                    <a:ext uri="{9D8B030D-6E8A-4147-A177-3AD203B41FA5}">
                      <a16:colId xmlns:a16="http://schemas.microsoft.com/office/drawing/2014/main" val="2956873082"/>
                    </a:ext>
                  </a:extLst>
                </a:gridCol>
                <a:gridCol w="2007395">
                  <a:extLst>
                    <a:ext uri="{9D8B030D-6E8A-4147-A177-3AD203B41FA5}">
                      <a16:colId xmlns:a16="http://schemas.microsoft.com/office/drawing/2014/main" val="3174986279"/>
                    </a:ext>
                  </a:extLst>
                </a:gridCol>
                <a:gridCol w="2426765">
                  <a:extLst>
                    <a:ext uri="{9D8B030D-6E8A-4147-A177-3AD203B41FA5}">
                      <a16:colId xmlns:a16="http://schemas.microsoft.com/office/drawing/2014/main" val="1608742611"/>
                    </a:ext>
                  </a:extLst>
                </a:gridCol>
              </a:tblGrid>
              <a:tr h="274320">
                <a:tc>
                  <a:txBody>
                    <a:bodyPr/>
                    <a:lstStyle>
                      <a:lvl1pPr marL="0" algn="l" defTabSz="914400" rtl="0" eaLnBrk="1" latinLnBrk="0" hangingPunct="1">
                        <a:defRPr sz="1800" b="1" kern="1200">
                          <a:solidFill>
                            <a:schemeClr val="lt1"/>
                          </a:solidFill>
                          <a:latin typeface="Source Sans Pro"/>
                        </a:defRPr>
                      </a:lvl1pPr>
                      <a:lvl2pPr marL="457200" algn="l" defTabSz="914400" rtl="0" eaLnBrk="1" latinLnBrk="0" hangingPunct="1">
                        <a:defRPr sz="1800" b="1" kern="1200">
                          <a:solidFill>
                            <a:schemeClr val="lt1"/>
                          </a:solidFill>
                          <a:latin typeface="Source Sans Pro"/>
                        </a:defRPr>
                      </a:lvl2pPr>
                      <a:lvl3pPr marL="914400" algn="l" defTabSz="914400" rtl="0" eaLnBrk="1" latinLnBrk="0" hangingPunct="1">
                        <a:defRPr sz="1800" b="1" kern="1200">
                          <a:solidFill>
                            <a:schemeClr val="lt1"/>
                          </a:solidFill>
                          <a:latin typeface="Source Sans Pro"/>
                        </a:defRPr>
                      </a:lvl3pPr>
                      <a:lvl4pPr marL="1371600" algn="l" defTabSz="914400" rtl="0" eaLnBrk="1" latinLnBrk="0" hangingPunct="1">
                        <a:defRPr sz="1800" b="1" kern="1200">
                          <a:solidFill>
                            <a:schemeClr val="lt1"/>
                          </a:solidFill>
                          <a:latin typeface="Source Sans Pro"/>
                        </a:defRPr>
                      </a:lvl4pPr>
                      <a:lvl5pPr marL="1828800" algn="l" defTabSz="914400" rtl="0" eaLnBrk="1" latinLnBrk="0" hangingPunct="1">
                        <a:defRPr sz="1800" b="1" kern="1200">
                          <a:solidFill>
                            <a:schemeClr val="lt1"/>
                          </a:solidFill>
                          <a:latin typeface="Source Sans Pro"/>
                        </a:defRPr>
                      </a:lvl5pPr>
                      <a:lvl6pPr marL="2286000" algn="l" defTabSz="914400" rtl="0" eaLnBrk="1" latinLnBrk="0" hangingPunct="1">
                        <a:defRPr sz="1800" b="1" kern="1200">
                          <a:solidFill>
                            <a:schemeClr val="lt1"/>
                          </a:solidFill>
                          <a:latin typeface="Source Sans Pro"/>
                        </a:defRPr>
                      </a:lvl6pPr>
                      <a:lvl7pPr marL="2743200" algn="l" defTabSz="914400" rtl="0" eaLnBrk="1" latinLnBrk="0" hangingPunct="1">
                        <a:defRPr sz="1800" b="1" kern="1200">
                          <a:solidFill>
                            <a:schemeClr val="lt1"/>
                          </a:solidFill>
                          <a:latin typeface="Source Sans Pro"/>
                        </a:defRPr>
                      </a:lvl7pPr>
                      <a:lvl8pPr marL="3200400" algn="l" defTabSz="914400" rtl="0" eaLnBrk="1" latinLnBrk="0" hangingPunct="1">
                        <a:defRPr sz="1800" b="1" kern="1200">
                          <a:solidFill>
                            <a:schemeClr val="lt1"/>
                          </a:solidFill>
                          <a:latin typeface="Source Sans Pro"/>
                        </a:defRPr>
                      </a:lvl8pPr>
                      <a:lvl9pPr marL="3657600" algn="l" defTabSz="914400" rtl="0" eaLnBrk="1" latinLnBrk="0" hangingPunct="1">
                        <a:defRPr sz="1800" b="1" kern="1200">
                          <a:solidFill>
                            <a:schemeClr val="lt1"/>
                          </a:solidFill>
                          <a:latin typeface="Source Sans Pro"/>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Source Sans Pro" panose="020B0503030403020204" pitchFamily="34" charset="0"/>
                          <a:ea typeface="Source Sans Pro" panose="020B0503030403020204" pitchFamily="34" charset="0"/>
                        </a:rPr>
                        <a:t>4-year </a:t>
                      </a:r>
                      <a:r>
                        <a:rPr lang="en-US" sz="1200" b="1" kern="1200" dirty="0">
                          <a:solidFill>
                            <a:schemeClr val="bg1"/>
                          </a:solidFill>
                          <a:latin typeface="Source Sans Pro" panose="020B0503030403020204" pitchFamily="34" charset="0"/>
                          <a:ea typeface="Source Sans Pro" panose="020B0503030403020204" pitchFamily="34" charset="0"/>
                          <a:cs typeface="+mn-cs"/>
                        </a:rPr>
                        <a:t>EFS (95% CI)</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ACB6"/>
                    </a:solidFill>
                  </a:tcPr>
                </a:tc>
                <a:tc>
                  <a:txBody>
                    <a:bodyPr/>
                    <a:lstStyle>
                      <a:lvl1pPr marL="0" algn="l" defTabSz="914400" rtl="0" eaLnBrk="1" latinLnBrk="0" hangingPunct="1">
                        <a:defRPr sz="1800" b="1" kern="1200">
                          <a:solidFill>
                            <a:schemeClr val="lt1"/>
                          </a:solidFill>
                          <a:latin typeface="Source Sans Pro"/>
                        </a:defRPr>
                      </a:lvl1pPr>
                      <a:lvl2pPr marL="457200" algn="l" defTabSz="914400" rtl="0" eaLnBrk="1" latinLnBrk="0" hangingPunct="1">
                        <a:defRPr sz="1800" b="1" kern="1200">
                          <a:solidFill>
                            <a:schemeClr val="lt1"/>
                          </a:solidFill>
                          <a:latin typeface="Source Sans Pro"/>
                        </a:defRPr>
                      </a:lvl2pPr>
                      <a:lvl3pPr marL="914400" algn="l" defTabSz="914400" rtl="0" eaLnBrk="1" latinLnBrk="0" hangingPunct="1">
                        <a:defRPr sz="1800" b="1" kern="1200">
                          <a:solidFill>
                            <a:schemeClr val="lt1"/>
                          </a:solidFill>
                          <a:latin typeface="Source Sans Pro"/>
                        </a:defRPr>
                      </a:lvl3pPr>
                      <a:lvl4pPr marL="1371600" algn="l" defTabSz="914400" rtl="0" eaLnBrk="1" latinLnBrk="0" hangingPunct="1">
                        <a:defRPr sz="1800" b="1" kern="1200">
                          <a:solidFill>
                            <a:schemeClr val="lt1"/>
                          </a:solidFill>
                          <a:latin typeface="Source Sans Pro"/>
                        </a:defRPr>
                      </a:lvl4pPr>
                      <a:lvl5pPr marL="1828800" algn="l" defTabSz="914400" rtl="0" eaLnBrk="1" latinLnBrk="0" hangingPunct="1">
                        <a:defRPr sz="1800" b="1" kern="1200">
                          <a:solidFill>
                            <a:schemeClr val="lt1"/>
                          </a:solidFill>
                          <a:latin typeface="Source Sans Pro"/>
                        </a:defRPr>
                      </a:lvl5pPr>
                      <a:lvl6pPr marL="2286000" algn="l" defTabSz="914400" rtl="0" eaLnBrk="1" latinLnBrk="0" hangingPunct="1">
                        <a:defRPr sz="1800" b="1" kern="1200">
                          <a:solidFill>
                            <a:schemeClr val="lt1"/>
                          </a:solidFill>
                          <a:latin typeface="Source Sans Pro"/>
                        </a:defRPr>
                      </a:lvl6pPr>
                      <a:lvl7pPr marL="2743200" algn="l" defTabSz="914400" rtl="0" eaLnBrk="1" latinLnBrk="0" hangingPunct="1">
                        <a:defRPr sz="1800" b="1" kern="1200">
                          <a:solidFill>
                            <a:schemeClr val="lt1"/>
                          </a:solidFill>
                          <a:latin typeface="Source Sans Pro"/>
                        </a:defRPr>
                      </a:lvl7pPr>
                      <a:lvl8pPr marL="3200400" algn="l" defTabSz="914400" rtl="0" eaLnBrk="1" latinLnBrk="0" hangingPunct="1">
                        <a:defRPr sz="1800" b="1" kern="1200">
                          <a:solidFill>
                            <a:schemeClr val="lt1"/>
                          </a:solidFill>
                          <a:latin typeface="Source Sans Pro"/>
                        </a:defRPr>
                      </a:lvl8pPr>
                      <a:lvl9pPr marL="3657600" algn="l" defTabSz="914400" rtl="0" eaLnBrk="1" latinLnBrk="0" hangingPunct="1">
                        <a:defRPr sz="1800" b="1" kern="1200">
                          <a:solidFill>
                            <a:schemeClr val="lt1"/>
                          </a:solidFill>
                          <a:latin typeface="Source Sans Pro"/>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prstClr val="white"/>
                          </a:solidFill>
                          <a:effectLst/>
                          <a:uLnTx/>
                          <a:uFillTx/>
                          <a:latin typeface="Source Sans Pro" panose="020B0503030403020204" pitchFamily="34" charset="0"/>
                          <a:ea typeface="Source Sans Pro" panose="020B0503030403020204" pitchFamily="34" charset="0"/>
                          <a:cs typeface="+mn-cs"/>
                        </a:rPr>
                        <a:t>Chemo/Placebo</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5622"/>
                    </a:solidFill>
                  </a:tcPr>
                </a:tc>
                <a:tc>
                  <a:txBody>
                    <a:bodyPr/>
                    <a:lstStyle>
                      <a:lvl1pPr marL="0" algn="l" defTabSz="914400" rtl="0" eaLnBrk="1" latinLnBrk="0" hangingPunct="1">
                        <a:defRPr sz="1800" b="1" kern="1200">
                          <a:solidFill>
                            <a:schemeClr val="lt1"/>
                          </a:solidFill>
                          <a:latin typeface="Source Sans Pro"/>
                        </a:defRPr>
                      </a:lvl1pPr>
                      <a:lvl2pPr marL="457200" algn="l" defTabSz="914400" rtl="0" eaLnBrk="1" latinLnBrk="0" hangingPunct="1">
                        <a:defRPr sz="1800" b="1" kern="1200">
                          <a:solidFill>
                            <a:schemeClr val="lt1"/>
                          </a:solidFill>
                          <a:latin typeface="Source Sans Pro"/>
                        </a:defRPr>
                      </a:lvl2pPr>
                      <a:lvl3pPr marL="914400" algn="l" defTabSz="914400" rtl="0" eaLnBrk="1" latinLnBrk="0" hangingPunct="1">
                        <a:defRPr sz="1800" b="1" kern="1200">
                          <a:solidFill>
                            <a:schemeClr val="lt1"/>
                          </a:solidFill>
                          <a:latin typeface="Source Sans Pro"/>
                        </a:defRPr>
                      </a:lvl3pPr>
                      <a:lvl4pPr marL="1371600" algn="l" defTabSz="914400" rtl="0" eaLnBrk="1" latinLnBrk="0" hangingPunct="1">
                        <a:defRPr sz="1800" b="1" kern="1200">
                          <a:solidFill>
                            <a:schemeClr val="lt1"/>
                          </a:solidFill>
                          <a:latin typeface="Source Sans Pro"/>
                        </a:defRPr>
                      </a:lvl4pPr>
                      <a:lvl5pPr marL="1828800" algn="l" defTabSz="914400" rtl="0" eaLnBrk="1" latinLnBrk="0" hangingPunct="1">
                        <a:defRPr sz="1800" b="1" kern="1200">
                          <a:solidFill>
                            <a:schemeClr val="lt1"/>
                          </a:solidFill>
                          <a:latin typeface="Source Sans Pro"/>
                        </a:defRPr>
                      </a:lvl5pPr>
                      <a:lvl6pPr marL="2286000" algn="l" defTabSz="914400" rtl="0" eaLnBrk="1" latinLnBrk="0" hangingPunct="1">
                        <a:defRPr sz="1800" b="1" kern="1200">
                          <a:solidFill>
                            <a:schemeClr val="lt1"/>
                          </a:solidFill>
                          <a:latin typeface="Source Sans Pro"/>
                        </a:defRPr>
                      </a:lvl6pPr>
                      <a:lvl7pPr marL="2743200" algn="l" defTabSz="914400" rtl="0" eaLnBrk="1" latinLnBrk="0" hangingPunct="1">
                        <a:defRPr sz="1800" b="1" kern="1200">
                          <a:solidFill>
                            <a:schemeClr val="lt1"/>
                          </a:solidFill>
                          <a:latin typeface="Source Sans Pro"/>
                        </a:defRPr>
                      </a:lvl7pPr>
                      <a:lvl8pPr marL="3200400" algn="l" defTabSz="914400" rtl="0" eaLnBrk="1" latinLnBrk="0" hangingPunct="1">
                        <a:defRPr sz="1800" b="1" kern="1200">
                          <a:solidFill>
                            <a:schemeClr val="lt1"/>
                          </a:solidFill>
                          <a:latin typeface="Source Sans Pro"/>
                        </a:defRPr>
                      </a:lvl8pPr>
                      <a:lvl9pPr marL="3657600" algn="l" defTabSz="914400" rtl="0" eaLnBrk="1" latinLnBrk="0" hangingPunct="1">
                        <a:defRPr sz="1800" b="1" kern="1200">
                          <a:solidFill>
                            <a:schemeClr val="lt1"/>
                          </a:solidFill>
                          <a:latin typeface="Source Sans Pro"/>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Chemo/</a:t>
                      </a:r>
                      <a:r>
                        <a:rPr kumimoji="0" lang="en-US" sz="1200" b="1" i="0" u="none" strike="noStrike" kern="1200" cap="none" spc="0" normalizeH="0" baseline="0" noProof="0" dirty="0" err="1">
                          <a:ln>
                            <a:noFill/>
                          </a:ln>
                          <a:solidFill>
                            <a:prstClr val="white"/>
                          </a:solidFill>
                          <a:effectLst/>
                          <a:uLnTx/>
                          <a:uFillTx/>
                          <a:latin typeface="Source Sans Pro" panose="020B0503030403020204" pitchFamily="34" charset="0"/>
                          <a:ea typeface="Source Sans Pro" panose="020B0503030403020204" pitchFamily="34" charset="0"/>
                          <a:cs typeface="+mn-cs"/>
                        </a:rPr>
                        <a:t>Atezo</a:t>
                      </a:r>
                      <a:endParaRPr kumimoji="0" lang="en-US" sz="1200" b="1" i="0" u="none" strike="noStrike" kern="12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A3A56"/>
                    </a:solidFill>
                  </a:tcPr>
                </a:tc>
                <a:extLst>
                  <a:ext uri="{0D108BD9-81ED-4DB2-BD59-A6C34878D82A}">
                    <a16:rowId xmlns:a16="http://schemas.microsoft.com/office/drawing/2014/main" val="1908427241"/>
                  </a:ext>
                </a:extLst>
              </a:tr>
              <a:tr h="538480">
                <a:tc>
                  <a:txBody>
                    <a:bodyPr/>
                    <a:lstStyle/>
                    <a:p>
                      <a:r>
                        <a:rPr lang="en-US" sz="1500" b="1" dirty="0" err="1">
                          <a:solidFill>
                            <a:srgbClr val="293E52"/>
                          </a:solidFill>
                          <a:latin typeface="Source Sans Pro" panose="020B0503030403020204" pitchFamily="34" charset="0"/>
                          <a:ea typeface="Source Sans Pro" panose="020B0503030403020204" pitchFamily="34" charset="0"/>
                        </a:rPr>
                        <a:t>pCR</a:t>
                      </a:r>
                      <a:endParaRPr lang="en-US" sz="1500" b="1" dirty="0">
                        <a:solidFill>
                          <a:srgbClr val="293E52"/>
                        </a:solidFill>
                        <a:latin typeface="Source Sans Pro" panose="020B0503030403020204" pitchFamily="34" charset="0"/>
                        <a:ea typeface="Source Sans Pro" panose="020B0503030403020204" pitchFamily="34" charset="0"/>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3"/>
                    </a:solidFill>
                  </a:tcPr>
                </a:tc>
                <a:tc>
                  <a:txBody>
                    <a:bodyPr/>
                    <a:lstStyle/>
                    <a:p>
                      <a:pPr marL="0" algn="ctr" defTabSz="914400" rtl="0" eaLnBrk="1" latinLnBrk="0" hangingPunct="1"/>
                      <a:r>
                        <a:rPr lang="en-US" sz="1500" b="1" kern="1200" dirty="0">
                          <a:solidFill>
                            <a:srgbClr val="293E52"/>
                          </a:solidFill>
                          <a:latin typeface="Source Sans Pro" panose="020B0503030403020204" pitchFamily="34" charset="0"/>
                          <a:ea typeface="Source Sans Pro" panose="020B0503030403020204" pitchFamily="34" charset="0"/>
                          <a:cs typeface="+mn-cs"/>
                        </a:rPr>
                        <a:t>91% </a:t>
                      </a:r>
                    </a:p>
                    <a:p>
                      <a:pPr marL="0" algn="ctr" defTabSz="914400" rtl="0" eaLnBrk="1" latinLnBrk="0" hangingPunct="1"/>
                      <a:r>
                        <a:rPr lang="en-US" sz="1500" b="1" kern="1200" dirty="0">
                          <a:solidFill>
                            <a:srgbClr val="293E52"/>
                          </a:solidFill>
                          <a:latin typeface="Source Sans Pro" panose="020B0503030403020204" pitchFamily="34" charset="0"/>
                          <a:ea typeface="Source Sans Pro" panose="020B0503030403020204" pitchFamily="34" charset="0"/>
                          <a:cs typeface="+mn-cs"/>
                        </a:rPr>
                        <a:t>(87.8%, 93.4%)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C4B3"/>
                    </a:solidFill>
                  </a:tcPr>
                </a:tc>
                <a:tc>
                  <a:txBody>
                    <a:bodyPr/>
                    <a:lstStyle/>
                    <a:p>
                      <a:pPr algn="ctr"/>
                      <a:r>
                        <a:rPr lang="en-US" sz="1500" b="1" dirty="0">
                          <a:solidFill>
                            <a:srgbClr val="293E52"/>
                          </a:solidFill>
                          <a:latin typeface="Source Sans Pro" panose="020B0503030403020204" pitchFamily="34" charset="0"/>
                          <a:ea typeface="Source Sans Pro" panose="020B0503030403020204" pitchFamily="34" charset="0"/>
                        </a:rPr>
                        <a:t>93%</a:t>
                      </a:r>
                    </a:p>
                    <a:p>
                      <a:pPr algn="ctr"/>
                      <a:r>
                        <a:rPr lang="en-US" sz="1500" b="1" dirty="0">
                          <a:solidFill>
                            <a:srgbClr val="293E52"/>
                          </a:solidFill>
                          <a:latin typeface="Source Sans Pro" panose="020B0503030403020204" pitchFamily="34" charset="0"/>
                          <a:ea typeface="Source Sans Pro" panose="020B0503030403020204" pitchFamily="34" charset="0"/>
                        </a:rPr>
                        <a:t>(90.3%, 95%)</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7E7F9"/>
                    </a:solidFill>
                  </a:tcPr>
                </a:tc>
                <a:extLst>
                  <a:ext uri="{0D108BD9-81ED-4DB2-BD59-A6C34878D82A}">
                    <a16:rowId xmlns:a16="http://schemas.microsoft.com/office/drawing/2014/main" val="762254947"/>
                  </a:ext>
                </a:extLst>
              </a:tr>
              <a:tr h="538480">
                <a:tc>
                  <a:txBody>
                    <a:bodyPr/>
                    <a:lstStyle/>
                    <a:p>
                      <a:r>
                        <a:rPr lang="en-US" sz="1500" b="1" dirty="0">
                          <a:solidFill>
                            <a:srgbClr val="293E52"/>
                          </a:solidFill>
                          <a:latin typeface="Source Sans Pro" panose="020B0503030403020204" pitchFamily="34" charset="0"/>
                          <a:ea typeface="Source Sans Pro" panose="020B0503030403020204" pitchFamily="34" charset="0"/>
                        </a:rPr>
                        <a:t>Non-pCR*</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3"/>
                    </a:solidFill>
                  </a:tcPr>
                </a:tc>
                <a:tc>
                  <a:txBody>
                    <a:bodyPr/>
                    <a:lstStyle/>
                    <a:p>
                      <a:pPr marL="0" algn="ctr" defTabSz="914400" rtl="0" eaLnBrk="1" latinLnBrk="0" hangingPunct="1"/>
                      <a:r>
                        <a:rPr lang="en-US" sz="1500" b="1" kern="1200" dirty="0">
                          <a:solidFill>
                            <a:srgbClr val="293E52"/>
                          </a:solidFill>
                          <a:latin typeface="Source Sans Pro" panose="020B0503030403020204" pitchFamily="34" charset="0"/>
                          <a:ea typeface="Source Sans Pro" panose="020B0503030403020204" pitchFamily="34" charset="0"/>
                          <a:cs typeface="+mn-cs"/>
                        </a:rPr>
                        <a:t>68.9%</a:t>
                      </a:r>
                    </a:p>
                    <a:p>
                      <a:pPr marL="0" algn="ctr" defTabSz="914400" rtl="0" eaLnBrk="1" latinLnBrk="0" hangingPunct="1"/>
                      <a:r>
                        <a:rPr lang="en-US" sz="1500" b="1" kern="1200" dirty="0">
                          <a:solidFill>
                            <a:srgbClr val="293E52"/>
                          </a:solidFill>
                          <a:latin typeface="Source Sans Pro" panose="020B0503030403020204" pitchFamily="34" charset="0"/>
                          <a:ea typeface="Source Sans Pro" panose="020B0503030403020204" pitchFamily="34" charset="0"/>
                          <a:cs typeface="+mn-cs"/>
                        </a:rPr>
                        <a:t>(63.2%, 74%)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C4B3"/>
                    </a:solidFill>
                  </a:tcPr>
                </a:tc>
                <a:tc>
                  <a:txBody>
                    <a:bodyPr/>
                    <a:lstStyle/>
                    <a:p>
                      <a:pPr algn="ctr"/>
                      <a:r>
                        <a:rPr lang="en-US" sz="1500" b="1" dirty="0">
                          <a:solidFill>
                            <a:srgbClr val="293E52"/>
                          </a:solidFill>
                          <a:latin typeface="Source Sans Pro" panose="020B0503030403020204" pitchFamily="34" charset="0"/>
                          <a:ea typeface="Source Sans Pro" panose="020B0503030403020204" pitchFamily="34" charset="0"/>
                        </a:rPr>
                        <a:t>70.5%</a:t>
                      </a:r>
                    </a:p>
                    <a:p>
                      <a:pPr algn="ctr"/>
                      <a:r>
                        <a:rPr lang="en-US" sz="1500" b="1" dirty="0">
                          <a:solidFill>
                            <a:srgbClr val="293E52"/>
                          </a:solidFill>
                          <a:latin typeface="Source Sans Pro" panose="020B0503030403020204" pitchFamily="34" charset="0"/>
                          <a:ea typeface="Source Sans Pro" panose="020B0503030403020204" pitchFamily="34" charset="0"/>
                        </a:rPr>
                        <a:t>(64.3%, 75.9%)</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7E7F9"/>
                    </a:solidFill>
                  </a:tcPr>
                </a:tc>
                <a:extLst>
                  <a:ext uri="{0D108BD9-81ED-4DB2-BD59-A6C34878D82A}">
                    <a16:rowId xmlns:a16="http://schemas.microsoft.com/office/drawing/2014/main" val="1452510277"/>
                  </a:ext>
                </a:extLst>
              </a:tr>
              <a:tr h="274320">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u="sng" dirty="0">
                          <a:solidFill>
                            <a:srgbClr val="0A3A56"/>
                          </a:solidFill>
                          <a:latin typeface="Source Sans Pro" panose="020B0503030403020204" pitchFamily="34" charset="0"/>
                          <a:ea typeface="Source Sans Pro" panose="020B0503030403020204" pitchFamily="34" charset="0"/>
                        </a:rPr>
                        <a:t>*Capecitabine received by 49.7% of pts on placebo arm and 46.8% of pts on </a:t>
                      </a:r>
                      <a:r>
                        <a:rPr lang="en-US" sz="1200" b="1" u="sng" dirty="0" err="1">
                          <a:solidFill>
                            <a:srgbClr val="0A3A56"/>
                          </a:solidFill>
                          <a:latin typeface="Source Sans Pro" panose="020B0503030403020204" pitchFamily="34" charset="0"/>
                          <a:ea typeface="Source Sans Pro" panose="020B0503030403020204" pitchFamily="34" charset="0"/>
                        </a:rPr>
                        <a:t>atezo</a:t>
                      </a:r>
                      <a:r>
                        <a:rPr lang="en-US" sz="1200" b="1" u="sng" dirty="0">
                          <a:solidFill>
                            <a:srgbClr val="0A3A56"/>
                          </a:solidFill>
                          <a:latin typeface="Source Sans Pro" panose="020B0503030403020204" pitchFamily="34" charset="0"/>
                          <a:ea typeface="Source Sans Pro" panose="020B0503030403020204" pitchFamily="34" charset="0"/>
                        </a:rPr>
                        <a:t> arm.</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F1F3"/>
                    </a:solidFill>
                  </a:tcPr>
                </a:tc>
                <a:tc hMerge="1">
                  <a:txBody>
                    <a:bodyPr/>
                    <a:lstStyle/>
                    <a:p>
                      <a:pPr marL="0" algn="ctr" defTabSz="914400" rtl="0" eaLnBrk="1" latinLnBrk="0" hangingPunct="1"/>
                      <a:endParaRPr lang="en-US" sz="800" b="1" kern="1200" dirty="0">
                        <a:solidFill>
                          <a:srgbClr val="293E52"/>
                        </a:solidFill>
                        <a:latin typeface="Source Sans Pro" panose="020B0503030403020204" pitchFamily="34" charset="0"/>
                        <a:ea typeface="Source Sans Pro" panose="020B0503030403020204" pitchFamily="34" charset="0"/>
                        <a:cs typeface="+mn-cs"/>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C4B3"/>
                    </a:solidFill>
                  </a:tcPr>
                </a:tc>
                <a:tc hMerge="1">
                  <a:txBody>
                    <a:bodyPr/>
                    <a:lstStyle/>
                    <a:p>
                      <a:pPr algn="ctr"/>
                      <a:endParaRPr lang="en-US" sz="800" b="1" dirty="0">
                        <a:solidFill>
                          <a:srgbClr val="293E52"/>
                        </a:solidFill>
                        <a:latin typeface="Source Sans Pro" panose="020B0503030403020204" pitchFamily="34" charset="0"/>
                        <a:ea typeface="Source Sans Pro" panose="020B0503030403020204" pitchFamily="34" charset="0"/>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7E7F9"/>
                    </a:solidFill>
                  </a:tcPr>
                </a:tc>
                <a:extLst>
                  <a:ext uri="{0D108BD9-81ED-4DB2-BD59-A6C34878D82A}">
                    <a16:rowId xmlns:a16="http://schemas.microsoft.com/office/drawing/2014/main" val="2708456398"/>
                  </a:ext>
                </a:extLst>
              </a:tr>
            </a:tbl>
          </a:graphicData>
        </a:graphic>
      </p:graphicFrame>
      <p:sp>
        <p:nvSpPr>
          <p:cNvPr id="2" name="Rectangle 1">
            <a:extLst>
              <a:ext uri="{FF2B5EF4-FFF2-40B4-BE49-F238E27FC236}">
                <a16:creationId xmlns:a16="http://schemas.microsoft.com/office/drawing/2014/main" id="{F5BD996A-CB3E-01F7-297F-81F48011FBF4}"/>
              </a:ext>
            </a:extLst>
          </p:cNvPr>
          <p:cNvSpPr/>
          <p:nvPr/>
        </p:nvSpPr>
        <p:spPr>
          <a:xfrm>
            <a:off x="0" y="6600824"/>
            <a:ext cx="12192000" cy="2571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F512BC63-1876-32B5-580C-633923859BBF}"/>
              </a:ext>
            </a:extLst>
          </p:cNvPr>
          <p:cNvSpPr/>
          <p:nvPr/>
        </p:nvSpPr>
        <p:spPr>
          <a:xfrm>
            <a:off x="9886950" y="55312"/>
            <a:ext cx="2185988" cy="1087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CBA2EC3B-754B-C5DB-024E-E02486DF19CD}"/>
              </a:ext>
            </a:extLst>
          </p:cNvPr>
          <p:cNvSpPr txBox="1"/>
          <p:nvPr/>
        </p:nvSpPr>
        <p:spPr>
          <a:xfrm>
            <a:off x="8986027" y="6560134"/>
            <a:ext cx="3086911"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Geyer CE et al, SABCS 2024</a:t>
            </a:r>
          </a:p>
        </p:txBody>
      </p:sp>
    </p:spTree>
    <p:extLst>
      <p:ext uri="{BB962C8B-B14F-4D97-AF65-F5344CB8AC3E}">
        <p14:creationId xmlns:p14="http://schemas.microsoft.com/office/powerpoint/2010/main" val="2516825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55A1B-E42E-E214-2D7E-04F983C36686}"/>
            </a:ext>
          </a:extLst>
        </p:cNvPr>
        <p:cNvGrpSpPr/>
        <p:nvPr/>
      </p:nvGrpSpPr>
      <p:grpSpPr>
        <a:xfrm>
          <a:off x="0" y="0"/>
          <a:ext cx="0" cy="0"/>
          <a:chOff x="0" y="0"/>
          <a:chExt cx="0" cy="0"/>
        </a:xfrm>
      </p:grpSpPr>
      <p:pic>
        <p:nvPicPr>
          <p:cNvPr id="5" name="Picture 4" descr="A graph showing the number of patients&#10;&#10;Description automatically generated">
            <a:extLst>
              <a:ext uri="{FF2B5EF4-FFF2-40B4-BE49-F238E27FC236}">
                <a16:creationId xmlns:a16="http://schemas.microsoft.com/office/drawing/2014/main" id="{BB19595B-3F37-0A89-7341-4EB46BDCD2C2}"/>
              </a:ext>
            </a:extLst>
          </p:cNvPr>
          <p:cNvPicPr>
            <a:picLocks noChangeAspect="1"/>
          </p:cNvPicPr>
          <p:nvPr/>
        </p:nvPicPr>
        <p:blipFill rotWithShape="1">
          <a:blip r:embed="rId2"/>
          <a:srcRect l="9694" t="807" b="48337"/>
          <a:stretch/>
        </p:blipFill>
        <p:spPr>
          <a:xfrm>
            <a:off x="1339838" y="1299993"/>
            <a:ext cx="7375631" cy="2999847"/>
          </a:xfrm>
          <a:prstGeom prst="rect">
            <a:avLst/>
          </a:prstGeom>
        </p:spPr>
      </p:pic>
      <p:sp>
        <p:nvSpPr>
          <p:cNvPr id="2" name="Content Placeholder 1">
            <a:extLst>
              <a:ext uri="{FF2B5EF4-FFF2-40B4-BE49-F238E27FC236}">
                <a16:creationId xmlns:a16="http://schemas.microsoft.com/office/drawing/2014/main" id="{5F9C82D5-DAC0-DA81-2F96-7C369937CC58}"/>
              </a:ext>
            </a:extLst>
          </p:cNvPr>
          <p:cNvSpPr>
            <a:spLocks noGrp="1"/>
          </p:cNvSpPr>
          <p:nvPr>
            <p:ph idx="1"/>
          </p:nvPr>
        </p:nvSpPr>
        <p:spPr/>
        <p:txBody>
          <a:bodyPr/>
          <a:lstStyle/>
          <a:p>
            <a:pPr marL="0" indent="0">
              <a:buClr>
                <a:schemeClr val="tx1">
                  <a:lumMod val="65000"/>
                  <a:lumOff val="35000"/>
                </a:schemeClr>
              </a:buClr>
              <a:buNone/>
            </a:pPr>
            <a:r>
              <a:rPr lang="en-US" dirty="0"/>
              <a:t> </a:t>
            </a:r>
          </a:p>
        </p:txBody>
      </p:sp>
      <p:sp>
        <p:nvSpPr>
          <p:cNvPr id="3" name="Title 2">
            <a:extLst>
              <a:ext uri="{FF2B5EF4-FFF2-40B4-BE49-F238E27FC236}">
                <a16:creationId xmlns:a16="http://schemas.microsoft.com/office/drawing/2014/main" id="{5453F5D3-09F2-D396-F116-CDE2AD260ACE}"/>
              </a:ext>
            </a:extLst>
          </p:cNvPr>
          <p:cNvSpPr>
            <a:spLocks noGrp="1"/>
          </p:cNvSpPr>
          <p:nvPr>
            <p:ph type="title"/>
          </p:nvPr>
        </p:nvSpPr>
        <p:spPr/>
        <p:txBody>
          <a:bodyPr/>
          <a:lstStyle/>
          <a:p>
            <a:r>
              <a:rPr lang="en-US" b="1" dirty="0">
                <a:solidFill>
                  <a:srgbClr val="445464"/>
                </a:solidFill>
              </a:rPr>
              <a:t>Overall Survival</a:t>
            </a:r>
          </a:p>
        </p:txBody>
      </p:sp>
      <p:cxnSp>
        <p:nvCxnSpPr>
          <p:cNvPr id="4" name="Straight Connector 3">
            <a:extLst>
              <a:ext uri="{FF2B5EF4-FFF2-40B4-BE49-F238E27FC236}">
                <a16:creationId xmlns:a16="http://schemas.microsoft.com/office/drawing/2014/main" id="{B93FF35E-9E2C-0107-77EC-39267A8ACD27}"/>
              </a:ext>
            </a:extLst>
          </p:cNvPr>
          <p:cNvCxnSpPr>
            <a:cxnSpLocks/>
          </p:cNvCxnSpPr>
          <p:nvPr/>
        </p:nvCxnSpPr>
        <p:spPr>
          <a:xfrm flipV="1">
            <a:off x="6068908" y="1797197"/>
            <a:ext cx="0" cy="3395700"/>
          </a:xfrm>
          <a:prstGeom prst="line">
            <a:avLst/>
          </a:prstGeom>
          <a:ln w="12700">
            <a:prstDash val="dashDot"/>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2BE3250-9110-94A4-BD22-BA7F82F2F662}"/>
              </a:ext>
            </a:extLst>
          </p:cNvPr>
          <p:cNvSpPr txBox="1"/>
          <p:nvPr/>
        </p:nvSpPr>
        <p:spPr>
          <a:xfrm>
            <a:off x="4631762" y="1943922"/>
            <a:ext cx="1802309" cy="543867"/>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25523"/>
                </a:solidFill>
                <a:effectLst/>
                <a:uLnTx/>
                <a:uFillTx/>
                <a:latin typeface="Source Sans Pro"/>
                <a:ea typeface="+mn-ea"/>
                <a:cs typeface="+mn-cs"/>
              </a:rPr>
              <a:t>4-year OS</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25523"/>
                </a:solidFill>
                <a:effectLst/>
                <a:uLnTx/>
                <a:uFillTx/>
                <a:latin typeface="Source Sans Pro"/>
                <a:ea typeface="+mn-ea"/>
                <a:cs typeface="+mn-cs"/>
              </a:rPr>
              <a:t>89.5% </a:t>
            </a:r>
            <a:endParaRPr kumimoji="0" lang="en-US" sz="1467" b="0" i="0" u="none" strike="noStrike" kern="1200" cap="none" spc="0" normalizeH="0" baseline="0" noProof="0" dirty="0">
              <a:ln>
                <a:noFill/>
              </a:ln>
              <a:solidFill>
                <a:srgbClr val="F25523"/>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3575429-2FCC-D974-134F-4037D3D5D8DD}"/>
              </a:ext>
            </a:extLst>
          </p:cNvPr>
          <p:cNvSpPr txBox="1"/>
          <p:nvPr/>
        </p:nvSpPr>
        <p:spPr>
          <a:xfrm>
            <a:off x="5750250" y="1276625"/>
            <a:ext cx="1652692" cy="543867"/>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293E52"/>
                </a:solidFill>
                <a:effectLst/>
                <a:uLnTx/>
                <a:uFillTx/>
                <a:latin typeface="Source Sans Pro"/>
                <a:ea typeface="+mn-ea"/>
                <a:cs typeface="+mn-cs"/>
              </a:rPr>
              <a:t>4-year OS</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293E52"/>
                </a:solidFill>
                <a:effectLst/>
                <a:uLnTx/>
                <a:uFillTx/>
                <a:latin typeface="Source Sans Pro"/>
                <a:ea typeface="+mn-ea"/>
                <a:cs typeface="+mn-cs"/>
              </a:rPr>
              <a:t>90.2% </a:t>
            </a:r>
            <a:endParaRPr kumimoji="0" lang="en-US"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0" name="Table 9">
            <a:extLst>
              <a:ext uri="{FF2B5EF4-FFF2-40B4-BE49-F238E27FC236}">
                <a16:creationId xmlns:a16="http://schemas.microsoft.com/office/drawing/2014/main" id="{BE97462A-23CD-19B8-7058-56835D60429D}"/>
              </a:ext>
            </a:extLst>
          </p:cNvPr>
          <p:cNvGraphicFramePr>
            <a:graphicFrameLocks noGrp="1"/>
          </p:cNvGraphicFramePr>
          <p:nvPr/>
        </p:nvGraphicFramePr>
        <p:xfrm>
          <a:off x="6313500" y="2952066"/>
          <a:ext cx="5608320" cy="2026539"/>
        </p:xfrm>
        <a:graphic>
          <a:graphicData uri="http://schemas.openxmlformats.org/drawingml/2006/table">
            <a:tbl>
              <a:tblPr firstRow="1" bandRow="1"/>
              <a:tblGrid>
                <a:gridCol w="1706880">
                  <a:extLst>
                    <a:ext uri="{9D8B030D-6E8A-4147-A177-3AD203B41FA5}">
                      <a16:colId xmlns:a16="http://schemas.microsoft.com/office/drawing/2014/main" val="3167064053"/>
                    </a:ext>
                  </a:extLst>
                </a:gridCol>
                <a:gridCol w="1950720">
                  <a:extLst>
                    <a:ext uri="{9D8B030D-6E8A-4147-A177-3AD203B41FA5}">
                      <a16:colId xmlns:a16="http://schemas.microsoft.com/office/drawing/2014/main" val="522924657"/>
                    </a:ext>
                  </a:extLst>
                </a:gridCol>
                <a:gridCol w="1950720">
                  <a:extLst>
                    <a:ext uri="{9D8B030D-6E8A-4147-A177-3AD203B41FA5}">
                      <a16:colId xmlns:a16="http://schemas.microsoft.com/office/drawing/2014/main" val="876917270"/>
                    </a:ext>
                  </a:extLst>
                </a:gridCol>
              </a:tblGrid>
              <a:tr h="457200">
                <a:tc>
                  <a:txBody>
                    <a:bodyPr/>
                    <a:lstStyle>
                      <a:lvl1pPr marL="0" algn="l" defTabSz="914400" rtl="0" eaLnBrk="1" latinLnBrk="0" hangingPunct="1">
                        <a:defRPr sz="1800" b="1" kern="1200">
                          <a:solidFill>
                            <a:schemeClr val="lt1"/>
                          </a:solidFill>
                          <a:latin typeface="Source Sans Pro"/>
                        </a:defRPr>
                      </a:lvl1pPr>
                      <a:lvl2pPr marL="457200" algn="l" defTabSz="914400" rtl="0" eaLnBrk="1" latinLnBrk="0" hangingPunct="1">
                        <a:defRPr sz="1800" b="1" kern="1200">
                          <a:solidFill>
                            <a:schemeClr val="lt1"/>
                          </a:solidFill>
                          <a:latin typeface="Source Sans Pro"/>
                        </a:defRPr>
                      </a:lvl2pPr>
                      <a:lvl3pPr marL="914400" algn="l" defTabSz="914400" rtl="0" eaLnBrk="1" latinLnBrk="0" hangingPunct="1">
                        <a:defRPr sz="1800" b="1" kern="1200">
                          <a:solidFill>
                            <a:schemeClr val="lt1"/>
                          </a:solidFill>
                          <a:latin typeface="Source Sans Pro"/>
                        </a:defRPr>
                      </a:lvl3pPr>
                      <a:lvl4pPr marL="1371600" algn="l" defTabSz="914400" rtl="0" eaLnBrk="1" latinLnBrk="0" hangingPunct="1">
                        <a:defRPr sz="1800" b="1" kern="1200">
                          <a:solidFill>
                            <a:schemeClr val="lt1"/>
                          </a:solidFill>
                          <a:latin typeface="Source Sans Pro"/>
                        </a:defRPr>
                      </a:lvl4pPr>
                      <a:lvl5pPr marL="1828800" algn="l" defTabSz="914400" rtl="0" eaLnBrk="1" latinLnBrk="0" hangingPunct="1">
                        <a:defRPr sz="1800" b="1" kern="1200">
                          <a:solidFill>
                            <a:schemeClr val="lt1"/>
                          </a:solidFill>
                          <a:latin typeface="Source Sans Pro"/>
                        </a:defRPr>
                      </a:lvl5pPr>
                      <a:lvl6pPr marL="2286000" algn="l" defTabSz="914400" rtl="0" eaLnBrk="1" latinLnBrk="0" hangingPunct="1">
                        <a:defRPr sz="1800" b="1" kern="1200">
                          <a:solidFill>
                            <a:schemeClr val="lt1"/>
                          </a:solidFill>
                          <a:latin typeface="Source Sans Pro"/>
                        </a:defRPr>
                      </a:lvl6pPr>
                      <a:lvl7pPr marL="2743200" algn="l" defTabSz="914400" rtl="0" eaLnBrk="1" latinLnBrk="0" hangingPunct="1">
                        <a:defRPr sz="1800" b="1" kern="1200">
                          <a:solidFill>
                            <a:schemeClr val="lt1"/>
                          </a:solidFill>
                          <a:latin typeface="Source Sans Pro"/>
                        </a:defRPr>
                      </a:lvl7pPr>
                      <a:lvl8pPr marL="3200400" algn="l" defTabSz="914400" rtl="0" eaLnBrk="1" latinLnBrk="0" hangingPunct="1">
                        <a:defRPr sz="1800" b="1" kern="1200">
                          <a:solidFill>
                            <a:schemeClr val="lt1"/>
                          </a:solidFill>
                          <a:latin typeface="Source Sans Pro"/>
                        </a:defRPr>
                      </a:lvl8pPr>
                      <a:lvl9pPr marL="3657600" algn="l" defTabSz="914400" rtl="0" eaLnBrk="1" latinLnBrk="0" hangingPunct="1">
                        <a:defRPr sz="1800" b="1" kern="1200">
                          <a:solidFill>
                            <a:schemeClr val="lt1"/>
                          </a:solidFill>
                          <a:latin typeface="Source Sans Pro"/>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prstClr val="white"/>
                          </a:solidFill>
                          <a:effectLst/>
                          <a:uLnTx/>
                          <a:uFillTx/>
                          <a:latin typeface="Montserrat"/>
                          <a:ea typeface="+mn-ea"/>
                          <a:cs typeface="+mn-cs"/>
                        </a:rPr>
                        <a:t>Median follow-up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prstClr val="white"/>
                          </a:solidFill>
                          <a:effectLst/>
                          <a:uLnTx/>
                          <a:uFillTx/>
                          <a:latin typeface="Montserrat"/>
                          <a:ea typeface="+mn-ea"/>
                          <a:cs typeface="+mn-cs"/>
                        </a:rPr>
                        <a:t>46.6 months</a:t>
                      </a:r>
                    </a:p>
                  </a:txBody>
                  <a:tcPr anchor="ctr">
                    <a:lnL w="12700" cmpd="sng">
                      <a:solidFill>
                        <a:sysClr val="window" lastClr="FFFFFF"/>
                      </a:solidFill>
                    </a:lnL>
                    <a:lnR w="12700" cmpd="sng">
                      <a:solidFill>
                        <a:sysClr val="window" lastClr="FFFFFF"/>
                      </a:solidFill>
                    </a:lnR>
                    <a:lnT w="12700" cmpd="sng">
                      <a:solidFill>
                        <a:sysClr val="window" lastClr="FFFFFF"/>
                      </a:solid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ACB6"/>
                    </a:solidFill>
                  </a:tcPr>
                </a:tc>
                <a:tc>
                  <a:txBody>
                    <a:bodyPr/>
                    <a:lstStyle>
                      <a:lvl1pPr marL="0" algn="l" defTabSz="914400" rtl="0" eaLnBrk="1" latinLnBrk="0" hangingPunct="1">
                        <a:defRPr sz="1800" b="1" kern="1200">
                          <a:solidFill>
                            <a:schemeClr val="lt1"/>
                          </a:solidFill>
                          <a:latin typeface="Source Sans Pro"/>
                        </a:defRPr>
                      </a:lvl1pPr>
                      <a:lvl2pPr marL="457200" algn="l" defTabSz="914400" rtl="0" eaLnBrk="1" latinLnBrk="0" hangingPunct="1">
                        <a:defRPr sz="1800" b="1" kern="1200">
                          <a:solidFill>
                            <a:schemeClr val="lt1"/>
                          </a:solidFill>
                          <a:latin typeface="Source Sans Pro"/>
                        </a:defRPr>
                      </a:lvl2pPr>
                      <a:lvl3pPr marL="914400" algn="l" defTabSz="914400" rtl="0" eaLnBrk="1" latinLnBrk="0" hangingPunct="1">
                        <a:defRPr sz="1800" b="1" kern="1200">
                          <a:solidFill>
                            <a:schemeClr val="lt1"/>
                          </a:solidFill>
                          <a:latin typeface="Source Sans Pro"/>
                        </a:defRPr>
                      </a:lvl3pPr>
                      <a:lvl4pPr marL="1371600" algn="l" defTabSz="914400" rtl="0" eaLnBrk="1" latinLnBrk="0" hangingPunct="1">
                        <a:defRPr sz="1800" b="1" kern="1200">
                          <a:solidFill>
                            <a:schemeClr val="lt1"/>
                          </a:solidFill>
                          <a:latin typeface="Source Sans Pro"/>
                        </a:defRPr>
                      </a:lvl4pPr>
                      <a:lvl5pPr marL="1828800" algn="l" defTabSz="914400" rtl="0" eaLnBrk="1" latinLnBrk="0" hangingPunct="1">
                        <a:defRPr sz="1800" b="1" kern="1200">
                          <a:solidFill>
                            <a:schemeClr val="lt1"/>
                          </a:solidFill>
                          <a:latin typeface="Source Sans Pro"/>
                        </a:defRPr>
                      </a:lvl5pPr>
                      <a:lvl6pPr marL="2286000" algn="l" defTabSz="914400" rtl="0" eaLnBrk="1" latinLnBrk="0" hangingPunct="1">
                        <a:defRPr sz="1800" b="1" kern="1200">
                          <a:solidFill>
                            <a:schemeClr val="lt1"/>
                          </a:solidFill>
                          <a:latin typeface="Source Sans Pro"/>
                        </a:defRPr>
                      </a:lvl6pPr>
                      <a:lvl7pPr marL="2743200" algn="l" defTabSz="914400" rtl="0" eaLnBrk="1" latinLnBrk="0" hangingPunct="1">
                        <a:defRPr sz="1800" b="1" kern="1200">
                          <a:solidFill>
                            <a:schemeClr val="lt1"/>
                          </a:solidFill>
                          <a:latin typeface="Source Sans Pro"/>
                        </a:defRPr>
                      </a:lvl7pPr>
                      <a:lvl8pPr marL="3200400" algn="l" defTabSz="914400" rtl="0" eaLnBrk="1" latinLnBrk="0" hangingPunct="1">
                        <a:defRPr sz="1800" b="1" kern="1200">
                          <a:solidFill>
                            <a:schemeClr val="lt1"/>
                          </a:solidFill>
                          <a:latin typeface="Source Sans Pro"/>
                        </a:defRPr>
                      </a:lvl8pPr>
                      <a:lvl9pPr marL="3657600" algn="l" defTabSz="914400" rtl="0" eaLnBrk="1" latinLnBrk="0" hangingPunct="1">
                        <a:defRPr sz="1800" b="1" kern="1200">
                          <a:solidFill>
                            <a:schemeClr val="lt1"/>
                          </a:solidFill>
                          <a:latin typeface="Source Sans Pro"/>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prstClr val="white"/>
                          </a:solidFill>
                          <a:effectLst/>
                          <a:uLnTx/>
                          <a:uFillTx/>
                          <a:latin typeface="Montserrat"/>
                          <a:ea typeface="+mn-ea"/>
                          <a:cs typeface="+mn-cs"/>
                        </a:rPr>
                        <a:t>Chemo/Placebo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prstClr val="white"/>
                          </a:solidFill>
                          <a:effectLst/>
                          <a:uLnTx/>
                          <a:uFillTx/>
                          <a:latin typeface="Montserrat"/>
                          <a:ea typeface="+mn-ea"/>
                          <a:cs typeface="+mn-cs"/>
                        </a:rPr>
                        <a:t>n = 777</a:t>
                      </a:r>
                    </a:p>
                  </a:txBody>
                  <a:tcPr anchor="ctr">
                    <a:lnL w="12700" cmpd="sng">
                      <a:solidFill>
                        <a:sysClr val="window" lastClr="FFFFFF"/>
                      </a:solidFill>
                    </a:lnL>
                    <a:lnR w="12700" cmpd="sng">
                      <a:solidFill>
                        <a:sysClr val="window" lastClr="FFFFFF"/>
                      </a:solidFill>
                    </a:lnR>
                    <a:lnT w="12700" cmpd="sng">
                      <a:solidFill>
                        <a:sysClr val="window" lastClr="FFFFFF"/>
                      </a:solid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5622"/>
                    </a:solidFill>
                  </a:tcPr>
                </a:tc>
                <a:tc>
                  <a:txBody>
                    <a:bodyPr/>
                    <a:lstStyle>
                      <a:lvl1pPr marL="0" algn="l" defTabSz="914400" rtl="0" eaLnBrk="1" latinLnBrk="0" hangingPunct="1">
                        <a:defRPr sz="1800" b="1" kern="1200">
                          <a:solidFill>
                            <a:schemeClr val="lt1"/>
                          </a:solidFill>
                          <a:latin typeface="Source Sans Pro"/>
                        </a:defRPr>
                      </a:lvl1pPr>
                      <a:lvl2pPr marL="457200" algn="l" defTabSz="914400" rtl="0" eaLnBrk="1" latinLnBrk="0" hangingPunct="1">
                        <a:defRPr sz="1800" b="1" kern="1200">
                          <a:solidFill>
                            <a:schemeClr val="lt1"/>
                          </a:solidFill>
                          <a:latin typeface="Source Sans Pro"/>
                        </a:defRPr>
                      </a:lvl2pPr>
                      <a:lvl3pPr marL="914400" algn="l" defTabSz="914400" rtl="0" eaLnBrk="1" latinLnBrk="0" hangingPunct="1">
                        <a:defRPr sz="1800" b="1" kern="1200">
                          <a:solidFill>
                            <a:schemeClr val="lt1"/>
                          </a:solidFill>
                          <a:latin typeface="Source Sans Pro"/>
                        </a:defRPr>
                      </a:lvl3pPr>
                      <a:lvl4pPr marL="1371600" algn="l" defTabSz="914400" rtl="0" eaLnBrk="1" latinLnBrk="0" hangingPunct="1">
                        <a:defRPr sz="1800" b="1" kern="1200">
                          <a:solidFill>
                            <a:schemeClr val="lt1"/>
                          </a:solidFill>
                          <a:latin typeface="Source Sans Pro"/>
                        </a:defRPr>
                      </a:lvl4pPr>
                      <a:lvl5pPr marL="1828800" algn="l" defTabSz="914400" rtl="0" eaLnBrk="1" latinLnBrk="0" hangingPunct="1">
                        <a:defRPr sz="1800" b="1" kern="1200">
                          <a:solidFill>
                            <a:schemeClr val="lt1"/>
                          </a:solidFill>
                          <a:latin typeface="Source Sans Pro"/>
                        </a:defRPr>
                      </a:lvl5pPr>
                      <a:lvl6pPr marL="2286000" algn="l" defTabSz="914400" rtl="0" eaLnBrk="1" latinLnBrk="0" hangingPunct="1">
                        <a:defRPr sz="1800" b="1" kern="1200">
                          <a:solidFill>
                            <a:schemeClr val="lt1"/>
                          </a:solidFill>
                          <a:latin typeface="Source Sans Pro"/>
                        </a:defRPr>
                      </a:lvl6pPr>
                      <a:lvl7pPr marL="2743200" algn="l" defTabSz="914400" rtl="0" eaLnBrk="1" latinLnBrk="0" hangingPunct="1">
                        <a:defRPr sz="1800" b="1" kern="1200">
                          <a:solidFill>
                            <a:schemeClr val="lt1"/>
                          </a:solidFill>
                          <a:latin typeface="Source Sans Pro"/>
                        </a:defRPr>
                      </a:lvl7pPr>
                      <a:lvl8pPr marL="3200400" algn="l" defTabSz="914400" rtl="0" eaLnBrk="1" latinLnBrk="0" hangingPunct="1">
                        <a:defRPr sz="1800" b="1" kern="1200">
                          <a:solidFill>
                            <a:schemeClr val="lt1"/>
                          </a:solidFill>
                          <a:latin typeface="Source Sans Pro"/>
                        </a:defRPr>
                      </a:lvl8pPr>
                      <a:lvl9pPr marL="3657600" algn="l" defTabSz="914400" rtl="0" eaLnBrk="1" latinLnBrk="0" hangingPunct="1">
                        <a:defRPr sz="1800" b="1" kern="1200">
                          <a:solidFill>
                            <a:schemeClr val="lt1"/>
                          </a:solidFill>
                          <a:latin typeface="Source Sans Pro"/>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Montserrat"/>
                          <a:ea typeface="+mn-ea"/>
                          <a:cs typeface="+mn-cs"/>
                        </a:rPr>
                        <a:t>Chemo/Atezolizumab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Montserrat"/>
                          <a:ea typeface="+mn-ea"/>
                          <a:cs typeface="+mn-cs"/>
                        </a:rPr>
                        <a:t> n = 773</a:t>
                      </a:r>
                      <a:endParaRPr kumimoji="0" lang="en-US" sz="1200" b="1" i="0" u="none" strike="noStrike" kern="1200" cap="none" spc="0" normalizeH="0" baseline="0" noProof="0" dirty="0">
                        <a:ln>
                          <a:noFill/>
                        </a:ln>
                        <a:solidFill>
                          <a:prstClr val="white"/>
                        </a:solidFill>
                        <a:effectLst/>
                        <a:uLnTx/>
                        <a:uFillTx/>
                        <a:latin typeface="Montserrat"/>
                        <a:ea typeface="Source Sans Pro" panose="020B0503030403020204" pitchFamily="34" charset="0"/>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A3A56"/>
                    </a:solidFill>
                  </a:tcPr>
                </a:tc>
                <a:extLst>
                  <a:ext uri="{0D108BD9-81ED-4DB2-BD59-A6C34878D82A}">
                    <a16:rowId xmlns:a16="http://schemas.microsoft.com/office/drawing/2014/main" val="2627486910"/>
                  </a:ext>
                </a:extLst>
              </a:tr>
              <a:tr h="523113">
                <a:tc>
                  <a:txBody>
                    <a:bodyPr/>
                    <a:lstStyle/>
                    <a:p>
                      <a:r>
                        <a:rPr lang="en-US" sz="1400" b="1" dirty="0">
                          <a:solidFill>
                            <a:schemeClr val="tx2">
                              <a:lumMod val="75000"/>
                            </a:schemeClr>
                          </a:solidFill>
                          <a:latin typeface="Source Sans Pro" panose="020B0503030403020204" pitchFamily="34" charset="0"/>
                          <a:ea typeface="Source Sans Pro" panose="020B0503030403020204" pitchFamily="34" charset="0"/>
                        </a:rPr>
                        <a:t># of events</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ACB6">
                        <a:tint val="40000"/>
                      </a:srgbClr>
                    </a:solidFill>
                  </a:tcPr>
                </a:tc>
                <a:tc>
                  <a:txBody>
                    <a:bodyPr/>
                    <a:lstStyle/>
                    <a:p>
                      <a:pPr marL="0" algn="ctr" defTabSz="914400" rtl="0" eaLnBrk="1" latinLnBrk="0" hangingPunct="1"/>
                      <a:r>
                        <a:rPr lang="en-US" sz="1400" b="1" kern="1200" dirty="0">
                          <a:solidFill>
                            <a:schemeClr val="tx2">
                              <a:lumMod val="75000"/>
                            </a:schemeClr>
                          </a:solidFill>
                          <a:latin typeface="Source Sans Pro" panose="020B0503030403020204" pitchFamily="34" charset="0"/>
                          <a:ea typeface="Source Sans Pro" panose="020B0503030403020204" pitchFamily="34" charset="0"/>
                          <a:cs typeface="+mn-cs"/>
                        </a:rPr>
                        <a:t>79</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C4B3"/>
                    </a:solidFill>
                  </a:tcPr>
                </a:tc>
                <a:tc>
                  <a:txBody>
                    <a:bodyPr/>
                    <a:lstStyle/>
                    <a:p>
                      <a:pPr algn="ctr"/>
                      <a:r>
                        <a:rPr lang="en-US" sz="1400" b="1" dirty="0">
                          <a:solidFill>
                            <a:schemeClr val="tx2">
                              <a:lumMod val="75000"/>
                            </a:schemeClr>
                          </a:solidFill>
                          <a:latin typeface="Source Sans Pro" panose="020B0503030403020204" pitchFamily="34" charset="0"/>
                          <a:ea typeface="Source Sans Pro" panose="020B0503030403020204" pitchFamily="34" charset="0"/>
                        </a:rPr>
                        <a:t>70</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7E7F9"/>
                    </a:solidFill>
                  </a:tcPr>
                </a:tc>
                <a:extLst>
                  <a:ext uri="{0D108BD9-81ED-4DB2-BD59-A6C34878D82A}">
                    <a16:rowId xmlns:a16="http://schemas.microsoft.com/office/drawing/2014/main" val="3987506190"/>
                  </a:ext>
                </a:extLst>
              </a:tr>
              <a:tr h="523113">
                <a:tc>
                  <a:txBody>
                    <a:bodyPr/>
                    <a:lstStyle>
                      <a:lvl1pPr marL="0" algn="l" defTabSz="914400" rtl="0" eaLnBrk="1" latinLnBrk="0" hangingPunct="1">
                        <a:defRPr sz="1800" kern="1200">
                          <a:solidFill>
                            <a:schemeClr val="dk1"/>
                          </a:solidFill>
                          <a:latin typeface="Source Sans Pro"/>
                        </a:defRPr>
                      </a:lvl1pPr>
                      <a:lvl2pPr marL="457200" algn="l" defTabSz="914400" rtl="0" eaLnBrk="1" latinLnBrk="0" hangingPunct="1">
                        <a:defRPr sz="1800" kern="1200">
                          <a:solidFill>
                            <a:schemeClr val="dk1"/>
                          </a:solidFill>
                          <a:latin typeface="Source Sans Pro"/>
                        </a:defRPr>
                      </a:lvl2pPr>
                      <a:lvl3pPr marL="914400" algn="l" defTabSz="914400" rtl="0" eaLnBrk="1" latinLnBrk="0" hangingPunct="1">
                        <a:defRPr sz="1800" kern="1200">
                          <a:solidFill>
                            <a:schemeClr val="dk1"/>
                          </a:solidFill>
                          <a:latin typeface="Source Sans Pro"/>
                        </a:defRPr>
                      </a:lvl3pPr>
                      <a:lvl4pPr marL="1371600" algn="l" defTabSz="914400" rtl="0" eaLnBrk="1" latinLnBrk="0" hangingPunct="1">
                        <a:defRPr sz="1800" kern="1200">
                          <a:solidFill>
                            <a:schemeClr val="dk1"/>
                          </a:solidFill>
                          <a:latin typeface="Source Sans Pro"/>
                        </a:defRPr>
                      </a:lvl4pPr>
                      <a:lvl5pPr marL="1828800" algn="l" defTabSz="914400" rtl="0" eaLnBrk="1" latinLnBrk="0" hangingPunct="1">
                        <a:defRPr sz="1800" kern="1200">
                          <a:solidFill>
                            <a:schemeClr val="dk1"/>
                          </a:solidFill>
                          <a:latin typeface="Source Sans Pro"/>
                        </a:defRPr>
                      </a:lvl5pPr>
                      <a:lvl6pPr marL="2286000" algn="l" defTabSz="914400" rtl="0" eaLnBrk="1" latinLnBrk="0" hangingPunct="1">
                        <a:defRPr sz="1800" kern="1200">
                          <a:solidFill>
                            <a:schemeClr val="dk1"/>
                          </a:solidFill>
                          <a:latin typeface="Source Sans Pro"/>
                        </a:defRPr>
                      </a:lvl6pPr>
                      <a:lvl7pPr marL="2743200" algn="l" defTabSz="914400" rtl="0" eaLnBrk="1" latinLnBrk="0" hangingPunct="1">
                        <a:defRPr sz="1800" kern="1200">
                          <a:solidFill>
                            <a:schemeClr val="dk1"/>
                          </a:solidFill>
                          <a:latin typeface="Source Sans Pro"/>
                        </a:defRPr>
                      </a:lvl7pPr>
                      <a:lvl8pPr marL="3200400" algn="l" defTabSz="914400" rtl="0" eaLnBrk="1" latinLnBrk="0" hangingPunct="1">
                        <a:defRPr sz="1800" kern="1200">
                          <a:solidFill>
                            <a:schemeClr val="dk1"/>
                          </a:solidFill>
                          <a:latin typeface="Source Sans Pro"/>
                        </a:defRPr>
                      </a:lvl8pPr>
                      <a:lvl9pPr marL="3657600" algn="l" defTabSz="914400" rtl="0" eaLnBrk="1" latinLnBrk="0" hangingPunct="1">
                        <a:defRPr sz="1800" kern="1200">
                          <a:solidFill>
                            <a:schemeClr val="dk1"/>
                          </a:solidFill>
                          <a:latin typeface="Source Sans Pro"/>
                        </a:defRPr>
                      </a:lvl9pPr>
                    </a:lstStyle>
                    <a:p>
                      <a:r>
                        <a:rPr lang="en-US" sz="1400" b="1" dirty="0">
                          <a:solidFill>
                            <a:schemeClr val="tx2">
                              <a:lumMod val="75000"/>
                            </a:schemeClr>
                          </a:solidFill>
                          <a:latin typeface="Source Sans Pro" panose="020B0503030403020204" pitchFamily="34" charset="0"/>
                          <a:ea typeface="Source Sans Pro" panose="020B0503030403020204" pitchFamily="34" charset="0"/>
                        </a:rPr>
                        <a:t>4-year OS (95% CI)</a:t>
                      </a:r>
                      <a:endParaRPr lang="en-US" sz="1400" dirty="0">
                        <a:solidFill>
                          <a:schemeClr val="tx2">
                            <a:lumMod val="75000"/>
                          </a:schemeClr>
                        </a:solidFill>
                        <a:latin typeface="Source Sans Pro" panose="020B0503030403020204" pitchFamily="34" charset="0"/>
                        <a:ea typeface="Source Sans Pro" panose="020B0503030403020204" pitchFamily="34" charset="0"/>
                      </a:endParaRPr>
                    </a:p>
                  </a:txBody>
                  <a:tcPr anchor="ctr">
                    <a:lnL w="12700" cmpd="sng">
                      <a:solidFill>
                        <a:sysClr val="window" lastClr="FFFFFF"/>
                      </a:solidFill>
                    </a:lnL>
                    <a:lnR w="12700" cmpd="sng">
                      <a:solidFill>
                        <a:sysClr val="window" lastClr="FFFFFF"/>
                      </a:solid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ACB6">
                        <a:tint val="40000"/>
                      </a:srgbClr>
                    </a:solidFill>
                  </a:tcPr>
                </a:tc>
                <a:tc>
                  <a:txBody>
                    <a:bodyPr/>
                    <a:lstStyle>
                      <a:lvl1pPr marL="0" algn="l" defTabSz="914400" rtl="0" eaLnBrk="1" latinLnBrk="0" hangingPunct="1">
                        <a:defRPr sz="1800" kern="1200">
                          <a:solidFill>
                            <a:schemeClr val="dk1"/>
                          </a:solidFill>
                          <a:latin typeface="Source Sans Pro"/>
                        </a:defRPr>
                      </a:lvl1pPr>
                      <a:lvl2pPr marL="457200" algn="l" defTabSz="914400" rtl="0" eaLnBrk="1" latinLnBrk="0" hangingPunct="1">
                        <a:defRPr sz="1800" kern="1200">
                          <a:solidFill>
                            <a:schemeClr val="dk1"/>
                          </a:solidFill>
                          <a:latin typeface="Source Sans Pro"/>
                        </a:defRPr>
                      </a:lvl2pPr>
                      <a:lvl3pPr marL="914400" algn="l" defTabSz="914400" rtl="0" eaLnBrk="1" latinLnBrk="0" hangingPunct="1">
                        <a:defRPr sz="1800" kern="1200">
                          <a:solidFill>
                            <a:schemeClr val="dk1"/>
                          </a:solidFill>
                          <a:latin typeface="Source Sans Pro"/>
                        </a:defRPr>
                      </a:lvl3pPr>
                      <a:lvl4pPr marL="1371600" algn="l" defTabSz="914400" rtl="0" eaLnBrk="1" latinLnBrk="0" hangingPunct="1">
                        <a:defRPr sz="1800" kern="1200">
                          <a:solidFill>
                            <a:schemeClr val="dk1"/>
                          </a:solidFill>
                          <a:latin typeface="Source Sans Pro"/>
                        </a:defRPr>
                      </a:lvl4pPr>
                      <a:lvl5pPr marL="1828800" algn="l" defTabSz="914400" rtl="0" eaLnBrk="1" latinLnBrk="0" hangingPunct="1">
                        <a:defRPr sz="1800" kern="1200">
                          <a:solidFill>
                            <a:schemeClr val="dk1"/>
                          </a:solidFill>
                          <a:latin typeface="Source Sans Pro"/>
                        </a:defRPr>
                      </a:lvl5pPr>
                      <a:lvl6pPr marL="2286000" algn="l" defTabSz="914400" rtl="0" eaLnBrk="1" latinLnBrk="0" hangingPunct="1">
                        <a:defRPr sz="1800" kern="1200">
                          <a:solidFill>
                            <a:schemeClr val="dk1"/>
                          </a:solidFill>
                          <a:latin typeface="Source Sans Pro"/>
                        </a:defRPr>
                      </a:lvl6pPr>
                      <a:lvl7pPr marL="2743200" algn="l" defTabSz="914400" rtl="0" eaLnBrk="1" latinLnBrk="0" hangingPunct="1">
                        <a:defRPr sz="1800" kern="1200">
                          <a:solidFill>
                            <a:schemeClr val="dk1"/>
                          </a:solidFill>
                          <a:latin typeface="Source Sans Pro"/>
                        </a:defRPr>
                      </a:lvl7pPr>
                      <a:lvl8pPr marL="3200400" algn="l" defTabSz="914400" rtl="0" eaLnBrk="1" latinLnBrk="0" hangingPunct="1">
                        <a:defRPr sz="1800" kern="1200">
                          <a:solidFill>
                            <a:schemeClr val="dk1"/>
                          </a:solidFill>
                          <a:latin typeface="Source Sans Pro"/>
                        </a:defRPr>
                      </a:lvl8pPr>
                      <a:lvl9pPr marL="3657600" algn="l" defTabSz="914400" rtl="0" eaLnBrk="1" latinLnBrk="0" hangingPunct="1">
                        <a:defRPr sz="1800" kern="1200">
                          <a:solidFill>
                            <a:schemeClr val="dk1"/>
                          </a:solidFill>
                          <a:latin typeface="Source Sans Pro"/>
                        </a:defRPr>
                      </a:lvl9pPr>
                    </a:lstStyle>
                    <a:p>
                      <a:pPr marL="0" algn="ctr" defTabSz="914400" rtl="0" eaLnBrk="1" latinLnBrk="0" hangingPunct="1"/>
                      <a:r>
                        <a:rPr lang="en-US" sz="1400" b="1" kern="1200" dirty="0">
                          <a:solidFill>
                            <a:schemeClr val="tx2">
                              <a:lumMod val="75000"/>
                            </a:schemeClr>
                          </a:solidFill>
                          <a:latin typeface="Source Sans Pro" panose="020B0503030403020204" pitchFamily="34" charset="0"/>
                          <a:ea typeface="Source Sans Pro" panose="020B0503030403020204" pitchFamily="34" charset="0"/>
                          <a:cs typeface="+mn-cs"/>
                        </a:rPr>
                        <a:t>89.5%                           (86.9%, 91.5%)</a:t>
                      </a:r>
                    </a:p>
                  </a:txBody>
                  <a:tcPr anchor="ctr">
                    <a:lnL w="12700" cmpd="sng">
                      <a:solidFill>
                        <a:sysClr val="window" lastClr="FFFFFF"/>
                      </a:solidFill>
                    </a:lnL>
                    <a:lnR w="12700" cmpd="sng">
                      <a:solidFill>
                        <a:sysClr val="window" lastClr="FFFFFF"/>
                      </a:solid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C4B3"/>
                    </a:solidFill>
                  </a:tcPr>
                </a:tc>
                <a:tc>
                  <a:txBody>
                    <a:bodyPr/>
                    <a:lstStyle>
                      <a:lvl1pPr marL="0" algn="l" defTabSz="914400" rtl="0" eaLnBrk="1" latinLnBrk="0" hangingPunct="1">
                        <a:defRPr sz="1800" kern="1200">
                          <a:solidFill>
                            <a:schemeClr val="dk1"/>
                          </a:solidFill>
                          <a:latin typeface="Source Sans Pro"/>
                        </a:defRPr>
                      </a:lvl1pPr>
                      <a:lvl2pPr marL="457200" algn="l" defTabSz="914400" rtl="0" eaLnBrk="1" latinLnBrk="0" hangingPunct="1">
                        <a:defRPr sz="1800" kern="1200">
                          <a:solidFill>
                            <a:schemeClr val="dk1"/>
                          </a:solidFill>
                          <a:latin typeface="Source Sans Pro"/>
                        </a:defRPr>
                      </a:lvl2pPr>
                      <a:lvl3pPr marL="914400" algn="l" defTabSz="914400" rtl="0" eaLnBrk="1" latinLnBrk="0" hangingPunct="1">
                        <a:defRPr sz="1800" kern="1200">
                          <a:solidFill>
                            <a:schemeClr val="dk1"/>
                          </a:solidFill>
                          <a:latin typeface="Source Sans Pro"/>
                        </a:defRPr>
                      </a:lvl3pPr>
                      <a:lvl4pPr marL="1371600" algn="l" defTabSz="914400" rtl="0" eaLnBrk="1" latinLnBrk="0" hangingPunct="1">
                        <a:defRPr sz="1800" kern="1200">
                          <a:solidFill>
                            <a:schemeClr val="dk1"/>
                          </a:solidFill>
                          <a:latin typeface="Source Sans Pro"/>
                        </a:defRPr>
                      </a:lvl4pPr>
                      <a:lvl5pPr marL="1828800" algn="l" defTabSz="914400" rtl="0" eaLnBrk="1" latinLnBrk="0" hangingPunct="1">
                        <a:defRPr sz="1800" kern="1200">
                          <a:solidFill>
                            <a:schemeClr val="dk1"/>
                          </a:solidFill>
                          <a:latin typeface="Source Sans Pro"/>
                        </a:defRPr>
                      </a:lvl5pPr>
                      <a:lvl6pPr marL="2286000" algn="l" defTabSz="914400" rtl="0" eaLnBrk="1" latinLnBrk="0" hangingPunct="1">
                        <a:defRPr sz="1800" kern="1200">
                          <a:solidFill>
                            <a:schemeClr val="dk1"/>
                          </a:solidFill>
                          <a:latin typeface="Source Sans Pro"/>
                        </a:defRPr>
                      </a:lvl6pPr>
                      <a:lvl7pPr marL="2743200" algn="l" defTabSz="914400" rtl="0" eaLnBrk="1" latinLnBrk="0" hangingPunct="1">
                        <a:defRPr sz="1800" kern="1200">
                          <a:solidFill>
                            <a:schemeClr val="dk1"/>
                          </a:solidFill>
                          <a:latin typeface="Source Sans Pro"/>
                        </a:defRPr>
                      </a:lvl7pPr>
                      <a:lvl8pPr marL="3200400" algn="l" defTabSz="914400" rtl="0" eaLnBrk="1" latinLnBrk="0" hangingPunct="1">
                        <a:defRPr sz="1800" kern="1200">
                          <a:solidFill>
                            <a:schemeClr val="dk1"/>
                          </a:solidFill>
                          <a:latin typeface="Source Sans Pro"/>
                        </a:defRPr>
                      </a:lvl8pPr>
                      <a:lvl9pPr marL="3657600" algn="l" defTabSz="914400" rtl="0" eaLnBrk="1" latinLnBrk="0" hangingPunct="1">
                        <a:defRPr sz="1800" kern="1200">
                          <a:solidFill>
                            <a:schemeClr val="dk1"/>
                          </a:solidFill>
                          <a:latin typeface="Source Sans Pro"/>
                        </a:defRPr>
                      </a:lvl9pPr>
                    </a:lstStyle>
                    <a:p>
                      <a:pPr algn="ctr"/>
                      <a:r>
                        <a:rPr lang="en-US" sz="1400" b="1" dirty="0">
                          <a:solidFill>
                            <a:schemeClr val="tx2">
                              <a:lumMod val="75000"/>
                            </a:schemeClr>
                          </a:solidFill>
                          <a:latin typeface="Source Sans Pro" panose="020B0503030403020204" pitchFamily="34" charset="0"/>
                          <a:ea typeface="Source Sans Pro" panose="020B0503030403020204" pitchFamily="34" charset="0"/>
                        </a:rPr>
                        <a:t>90.2%                          (87.7%, 92.3%)</a:t>
                      </a:r>
                    </a:p>
                  </a:txBody>
                  <a:tcPr anchor="ctr">
                    <a:lnL w="12700" cmpd="sng">
                      <a:solidFill>
                        <a:sysClr val="window" lastClr="FFFFFF"/>
                      </a:solidFill>
                    </a:lnL>
                    <a:lnR w="12700" cmpd="sng">
                      <a:solidFill>
                        <a:sysClr val="window" lastClr="FFFFFF"/>
                      </a:solid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7E7F9"/>
                    </a:solidFill>
                  </a:tcPr>
                </a:tc>
                <a:extLst>
                  <a:ext uri="{0D108BD9-81ED-4DB2-BD59-A6C34878D82A}">
                    <a16:rowId xmlns:a16="http://schemas.microsoft.com/office/drawing/2014/main" val="4214955906"/>
                  </a:ext>
                </a:extLst>
              </a:tr>
              <a:tr h="523113">
                <a:tc>
                  <a:txBody>
                    <a:bodyPr/>
                    <a:lstStyle>
                      <a:lvl1pPr marL="0" algn="l" defTabSz="914400" rtl="0" eaLnBrk="1" latinLnBrk="0" hangingPunct="1">
                        <a:defRPr sz="1800" kern="1200">
                          <a:solidFill>
                            <a:schemeClr val="dk1"/>
                          </a:solidFill>
                          <a:latin typeface="Source Sans Pro"/>
                        </a:defRPr>
                      </a:lvl1pPr>
                      <a:lvl2pPr marL="457200" algn="l" defTabSz="914400" rtl="0" eaLnBrk="1" latinLnBrk="0" hangingPunct="1">
                        <a:defRPr sz="1800" kern="1200">
                          <a:solidFill>
                            <a:schemeClr val="dk1"/>
                          </a:solidFill>
                          <a:latin typeface="Source Sans Pro"/>
                        </a:defRPr>
                      </a:lvl2pPr>
                      <a:lvl3pPr marL="914400" algn="l" defTabSz="914400" rtl="0" eaLnBrk="1" latinLnBrk="0" hangingPunct="1">
                        <a:defRPr sz="1800" kern="1200">
                          <a:solidFill>
                            <a:schemeClr val="dk1"/>
                          </a:solidFill>
                          <a:latin typeface="Source Sans Pro"/>
                        </a:defRPr>
                      </a:lvl3pPr>
                      <a:lvl4pPr marL="1371600" algn="l" defTabSz="914400" rtl="0" eaLnBrk="1" latinLnBrk="0" hangingPunct="1">
                        <a:defRPr sz="1800" kern="1200">
                          <a:solidFill>
                            <a:schemeClr val="dk1"/>
                          </a:solidFill>
                          <a:latin typeface="Source Sans Pro"/>
                        </a:defRPr>
                      </a:lvl4pPr>
                      <a:lvl5pPr marL="1828800" algn="l" defTabSz="914400" rtl="0" eaLnBrk="1" latinLnBrk="0" hangingPunct="1">
                        <a:defRPr sz="1800" kern="1200">
                          <a:solidFill>
                            <a:schemeClr val="dk1"/>
                          </a:solidFill>
                          <a:latin typeface="Source Sans Pro"/>
                        </a:defRPr>
                      </a:lvl5pPr>
                      <a:lvl6pPr marL="2286000" algn="l" defTabSz="914400" rtl="0" eaLnBrk="1" latinLnBrk="0" hangingPunct="1">
                        <a:defRPr sz="1800" kern="1200">
                          <a:solidFill>
                            <a:schemeClr val="dk1"/>
                          </a:solidFill>
                          <a:latin typeface="Source Sans Pro"/>
                        </a:defRPr>
                      </a:lvl6pPr>
                      <a:lvl7pPr marL="2743200" algn="l" defTabSz="914400" rtl="0" eaLnBrk="1" latinLnBrk="0" hangingPunct="1">
                        <a:defRPr sz="1800" kern="1200">
                          <a:solidFill>
                            <a:schemeClr val="dk1"/>
                          </a:solidFill>
                          <a:latin typeface="Source Sans Pro"/>
                        </a:defRPr>
                      </a:lvl7pPr>
                      <a:lvl8pPr marL="3200400" algn="l" defTabSz="914400" rtl="0" eaLnBrk="1" latinLnBrk="0" hangingPunct="1">
                        <a:defRPr sz="1800" kern="1200">
                          <a:solidFill>
                            <a:schemeClr val="dk1"/>
                          </a:solidFill>
                          <a:latin typeface="Source Sans Pro"/>
                        </a:defRPr>
                      </a:lvl8pPr>
                      <a:lvl9pPr marL="3657600" algn="l" defTabSz="914400" rtl="0" eaLnBrk="1" latinLnBrk="0" hangingPunct="1">
                        <a:defRPr sz="1800" kern="1200">
                          <a:solidFill>
                            <a:schemeClr val="dk1"/>
                          </a:solidFill>
                          <a:latin typeface="Source Sans Pro"/>
                        </a:defRPr>
                      </a:lvl9pPr>
                    </a:lstStyle>
                    <a:p>
                      <a:pPr marL="114300" indent="0"/>
                      <a:endParaRPr lang="en-US" sz="1400" dirty="0">
                        <a:solidFill>
                          <a:schemeClr val="tx2">
                            <a:lumMod val="75000"/>
                          </a:schemeClr>
                        </a:solidFill>
                        <a:latin typeface="Source Sans Pro" panose="020B0503030403020204" pitchFamily="34" charset="0"/>
                        <a:ea typeface="Source Sans Pro" panose="020B0503030403020204" pitchFamily="34" charset="0"/>
                      </a:endParaRPr>
                    </a:p>
                  </a:txBody>
                  <a:tcPr anchor="ctr">
                    <a:lnL w="12700" cmpd="sng">
                      <a:solidFill>
                        <a:sysClr val="window" lastClr="FFFFFF"/>
                      </a:solidFill>
                    </a:lnL>
                    <a:lnR w="12700" cmpd="sng">
                      <a:solidFill>
                        <a:sysClr val="window" lastClr="FFFFFF"/>
                      </a:solidFill>
                    </a:lnR>
                    <a:lnT w="28575" cap="flat" cmpd="sng" algn="ctr">
                      <a:solidFill>
                        <a:schemeClr val="bg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F1F3"/>
                    </a:solidFill>
                  </a:tcPr>
                </a:tc>
                <a:tc gridSpan="2">
                  <a:txBody>
                    <a:bodyPr/>
                    <a:lstStyle>
                      <a:lvl1pPr marL="0" algn="l" defTabSz="914400" rtl="0" eaLnBrk="1" latinLnBrk="0" hangingPunct="1">
                        <a:defRPr sz="1800" kern="1200">
                          <a:solidFill>
                            <a:schemeClr val="dk1"/>
                          </a:solidFill>
                          <a:latin typeface="Source Sans Pro"/>
                        </a:defRPr>
                      </a:lvl1pPr>
                      <a:lvl2pPr marL="457200" algn="l" defTabSz="914400" rtl="0" eaLnBrk="1" latinLnBrk="0" hangingPunct="1">
                        <a:defRPr sz="1800" kern="1200">
                          <a:solidFill>
                            <a:schemeClr val="dk1"/>
                          </a:solidFill>
                          <a:latin typeface="Source Sans Pro"/>
                        </a:defRPr>
                      </a:lvl2pPr>
                      <a:lvl3pPr marL="914400" algn="l" defTabSz="914400" rtl="0" eaLnBrk="1" latinLnBrk="0" hangingPunct="1">
                        <a:defRPr sz="1800" kern="1200">
                          <a:solidFill>
                            <a:schemeClr val="dk1"/>
                          </a:solidFill>
                          <a:latin typeface="Source Sans Pro"/>
                        </a:defRPr>
                      </a:lvl3pPr>
                      <a:lvl4pPr marL="1371600" algn="l" defTabSz="914400" rtl="0" eaLnBrk="1" latinLnBrk="0" hangingPunct="1">
                        <a:defRPr sz="1800" kern="1200">
                          <a:solidFill>
                            <a:schemeClr val="dk1"/>
                          </a:solidFill>
                          <a:latin typeface="Source Sans Pro"/>
                        </a:defRPr>
                      </a:lvl4pPr>
                      <a:lvl5pPr marL="1828800" algn="l" defTabSz="914400" rtl="0" eaLnBrk="1" latinLnBrk="0" hangingPunct="1">
                        <a:defRPr sz="1800" kern="1200">
                          <a:solidFill>
                            <a:schemeClr val="dk1"/>
                          </a:solidFill>
                          <a:latin typeface="Source Sans Pro"/>
                        </a:defRPr>
                      </a:lvl5pPr>
                      <a:lvl6pPr marL="2286000" algn="l" defTabSz="914400" rtl="0" eaLnBrk="1" latinLnBrk="0" hangingPunct="1">
                        <a:defRPr sz="1800" kern="1200">
                          <a:solidFill>
                            <a:schemeClr val="dk1"/>
                          </a:solidFill>
                          <a:latin typeface="Source Sans Pro"/>
                        </a:defRPr>
                      </a:lvl6pPr>
                      <a:lvl7pPr marL="2743200" algn="l" defTabSz="914400" rtl="0" eaLnBrk="1" latinLnBrk="0" hangingPunct="1">
                        <a:defRPr sz="1800" kern="1200">
                          <a:solidFill>
                            <a:schemeClr val="dk1"/>
                          </a:solidFill>
                          <a:latin typeface="Source Sans Pro"/>
                        </a:defRPr>
                      </a:lvl7pPr>
                      <a:lvl8pPr marL="3200400" algn="l" defTabSz="914400" rtl="0" eaLnBrk="1" latinLnBrk="0" hangingPunct="1">
                        <a:defRPr sz="1800" kern="1200">
                          <a:solidFill>
                            <a:schemeClr val="dk1"/>
                          </a:solidFill>
                          <a:latin typeface="Source Sans Pro"/>
                        </a:defRPr>
                      </a:lvl8pPr>
                      <a:lvl9pPr marL="3657600" algn="l" defTabSz="914400" rtl="0" eaLnBrk="1" latinLnBrk="0" hangingPunct="1">
                        <a:defRPr sz="1800" kern="1200">
                          <a:solidFill>
                            <a:schemeClr val="dk1"/>
                          </a:solidFill>
                          <a:latin typeface="Source Sans Pro"/>
                        </a:defRPr>
                      </a:lvl9pPr>
                    </a:lstStyle>
                    <a:p>
                      <a:pPr algn="ctr"/>
                      <a:r>
                        <a:rPr lang="en-US" sz="1400" b="1" dirty="0">
                          <a:solidFill>
                            <a:schemeClr val="tx2">
                              <a:lumMod val="75000"/>
                            </a:schemeClr>
                          </a:solidFill>
                          <a:latin typeface="Source Sans Pro" panose="020B0503030403020204" pitchFamily="34" charset="0"/>
                          <a:ea typeface="Source Sans Pro" panose="020B0503030403020204" pitchFamily="34" charset="0"/>
                        </a:rPr>
                        <a:t>HR = 0.86 (95% CI = 0.62, 1.19)</a:t>
                      </a:r>
                    </a:p>
                  </a:txBody>
                  <a:tcPr anchor="ctr">
                    <a:lnL w="12700" cmpd="sng">
                      <a:solidFill>
                        <a:sysClr val="window" lastClr="FFFFFF"/>
                      </a:solidFill>
                    </a:lnL>
                    <a:lnR w="12700" cmpd="sng">
                      <a:solidFill>
                        <a:sysClr val="window" lastClr="FFFFFF"/>
                      </a:solidFill>
                    </a:lnR>
                    <a:lnT w="28575" cap="flat" cmpd="sng" algn="ctr">
                      <a:solidFill>
                        <a:schemeClr val="bg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F1F3"/>
                    </a:solidFill>
                  </a:tcPr>
                </a:tc>
                <a:tc hMerge="1">
                  <a:txBody>
                    <a:bodyPr/>
                    <a:lstStyle>
                      <a:lvl1pPr marL="0" algn="l" defTabSz="914400" rtl="0" eaLnBrk="1" latinLnBrk="0" hangingPunct="1">
                        <a:defRPr sz="1800" kern="1200">
                          <a:solidFill>
                            <a:schemeClr val="dk1"/>
                          </a:solidFill>
                          <a:latin typeface="Source Sans Pro"/>
                        </a:defRPr>
                      </a:lvl1pPr>
                      <a:lvl2pPr marL="457200" algn="l" defTabSz="914400" rtl="0" eaLnBrk="1" latinLnBrk="0" hangingPunct="1">
                        <a:defRPr sz="1800" kern="1200">
                          <a:solidFill>
                            <a:schemeClr val="dk1"/>
                          </a:solidFill>
                          <a:latin typeface="Source Sans Pro"/>
                        </a:defRPr>
                      </a:lvl2pPr>
                      <a:lvl3pPr marL="914400" algn="l" defTabSz="914400" rtl="0" eaLnBrk="1" latinLnBrk="0" hangingPunct="1">
                        <a:defRPr sz="1800" kern="1200">
                          <a:solidFill>
                            <a:schemeClr val="dk1"/>
                          </a:solidFill>
                          <a:latin typeface="Source Sans Pro"/>
                        </a:defRPr>
                      </a:lvl3pPr>
                      <a:lvl4pPr marL="1371600" algn="l" defTabSz="914400" rtl="0" eaLnBrk="1" latinLnBrk="0" hangingPunct="1">
                        <a:defRPr sz="1800" kern="1200">
                          <a:solidFill>
                            <a:schemeClr val="dk1"/>
                          </a:solidFill>
                          <a:latin typeface="Source Sans Pro"/>
                        </a:defRPr>
                      </a:lvl4pPr>
                      <a:lvl5pPr marL="1828800" algn="l" defTabSz="914400" rtl="0" eaLnBrk="1" latinLnBrk="0" hangingPunct="1">
                        <a:defRPr sz="1800" kern="1200">
                          <a:solidFill>
                            <a:schemeClr val="dk1"/>
                          </a:solidFill>
                          <a:latin typeface="Source Sans Pro"/>
                        </a:defRPr>
                      </a:lvl5pPr>
                      <a:lvl6pPr marL="2286000" algn="l" defTabSz="914400" rtl="0" eaLnBrk="1" latinLnBrk="0" hangingPunct="1">
                        <a:defRPr sz="1800" kern="1200">
                          <a:solidFill>
                            <a:schemeClr val="dk1"/>
                          </a:solidFill>
                          <a:latin typeface="Source Sans Pro"/>
                        </a:defRPr>
                      </a:lvl6pPr>
                      <a:lvl7pPr marL="2743200" algn="l" defTabSz="914400" rtl="0" eaLnBrk="1" latinLnBrk="0" hangingPunct="1">
                        <a:defRPr sz="1800" kern="1200">
                          <a:solidFill>
                            <a:schemeClr val="dk1"/>
                          </a:solidFill>
                          <a:latin typeface="Source Sans Pro"/>
                        </a:defRPr>
                      </a:lvl7pPr>
                      <a:lvl8pPr marL="3200400" algn="l" defTabSz="914400" rtl="0" eaLnBrk="1" latinLnBrk="0" hangingPunct="1">
                        <a:defRPr sz="1800" kern="1200">
                          <a:solidFill>
                            <a:schemeClr val="dk1"/>
                          </a:solidFill>
                          <a:latin typeface="Source Sans Pro"/>
                        </a:defRPr>
                      </a:lvl8pPr>
                      <a:lvl9pPr marL="3657600" algn="l" defTabSz="914400" rtl="0" eaLnBrk="1" latinLnBrk="0" hangingPunct="1">
                        <a:defRPr sz="1800" kern="1200">
                          <a:solidFill>
                            <a:schemeClr val="dk1"/>
                          </a:solidFill>
                          <a:latin typeface="Source Sans Pro"/>
                        </a:defRPr>
                      </a:lvl9pPr>
                    </a:lstStyle>
                    <a:p>
                      <a:endParaRPr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5BDA7">
                        <a:lumMod val="40000"/>
                        <a:lumOff val="60000"/>
                      </a:srgbClr>
                    </a:solidFill>
                  </a:tcPr>
                </a:tc>
                <a:extLst>
                  <a:ext uri="{0D108BD9-81ED-4DB2-BD59-A6C34878D82A}">
                    <a16:rowId xmlns:a16="http://schemas.microsoft.com/office/drawing/2014/main" val="2435812761"/>
                  </a:ext>
                </a:extLst>
              </a:tr>
            </a:tbl>
          </a:graphicData>
        </a:graphic>
      </p:graphicFrame>
      <p:grpSp>
        <p:nvGrpSpPr>
          <p:cNvPr id="166" name="Group 165">
            <a:extLst>
              <a:ext uri="{FF2B5EF4-FFF2-40B4-BE49-F238E27FC236}">
                <a16:creationId xmlns:a16="http://schemas.microsoft.com/office/drawing/2014/main" id="{7CFF03E2-2067-49AB-6F4A-110567A1FF26}"/>
              </a:ext>
            </a:extLst>
          </p:cNvPr>
          <p:cNvGrpSpPr/>
          <p:nvPr/>
        </p:nvGrpSpPr>
        <p:grpSpPr>
          <a:xfrm>
            <a:off x="310301" y="1320287"/>
            <a:ext cx="8427274" cy="5176779"/>
            <a:chOff x="232725" y="990215"/>
            <a:chExt cx="6320456" cy="3882585"/>
          </a:xfrm>
        </p:grpSpPr>
        <p:grpSp>
          <p:nvGrpSpPr>
            <p:cNvPr id="126" name="Group 125">
              <a:extLst>
                <a:ext uri="{FF2B5EF4-FFF2-40B4-BE49-F238E27FC236}">
                  <a16:creationId xmlns:a16="http://schemas.microsoft.com/office/drawing/2014/main" id="{90D38D03-8884-0DED-F439-D2C9A3C9A13F}"/>
                </a:ext>
              </a:extLst>
            </p:cNvPr>
            <p:cNvGrpSpPr/>
            <p:nvPr/>
          </p:nvGrpSpPr>
          <p:grpSpPr>
            <a:xfrm>
              <a:off x="1326237" y="3023840"/>
              <a:ext cx="2155112" cy="504300"/>
              <a:chOff x="1437178" y="2583802"/>
              <a:chExt cx="2155112" cy="504300"/>
            </a:xfrm>
          </p:grpSpPr>
          <p:grpSp>
            <p:nvGrpSpPr>
              <p:cNvPr id="15" name="Group 14">
                <a:extLst>
                  <a:ext uri="{FF2B5EF4-FFF2-40B4-BE49-F238E27FC236}">
                    <a16:creationId xmlns:a16="http://schemas.microsoft.com/office/drawing/2014/main" id="{D65A59C2-BCF0-4FA8-E72D-E5A4D6C86DCC}"/>
                  </a:ext>
                </a:extLst>
              </p:cNvPr>
              <p:cNvGrpSpPr/>
              <p:nvPr/>
            </p:nvGrpSpPr>
            <p:grpSpPr>
              <a:xfrm>
                <a:off x="1447455" y="2610618"/>
                <a:ext cx="269945" cy="159734"/>
                <a:chOff x="1216644" y="2704954"/>
                <a:chExt cx="269945" cy="159734"/>
              </a:xfrm>
            </p:grpSpPr>
            <p:sp>
              <p:nvSpPr>
                <p:cNvPr id="7" name="Rectangle 6">
                  <a:extLst>
                    <a:ext uri="{FF2B5EF4-FFF2-40B4-BE49-F238E27FC236}">
                      <a16:creationId xmlns:a16="http://schemas.microsoft.com/office/drawing/2014/main" id="{EC3342A9-4FA9-B1E1-AD36-5C74B9A3E57D}"/>
                    </a:ext>
                  </a:extLst>
                </p:cNvPr>
                <p:cNvSpPr/>
                <p:nvPr/>
              </p:nvSpPr>
              <p:spPr>
                <a:xfrm>
                  <a:off x="1216644" y="2792585"/>
                  <a:ext cx="269945" cy="54345"/>
                </a:xfrm>
                <a:prstGeom prst="rect">
                  <a:avLst/>
                </a:prstGeom>
                <a:solidFill>
                  <a:srgbClr val="F25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Isosceles Triangle 10">
                  <a:extLst>
                    <a:ext uri="{FF2B5EF4-FFF2-40B4-BE49-F238E27FC236}">
                      <a16:creationId xmlns:a16="http://schemas.microsoft.com/office/drawing/2014/main" id="{8CE17DA7-C093-4193-8D2F-EEC32B6228AD}"/>
                    </a:ext>
                  </a:extLst>
                </p:cNvPr>
                <p:cNvSpPr/>
                <p:nvPr/>
              </p:nvSpPr>
              <p:spPr>
                <a:xfrm rot="10800000">
                  <a:off x="1286710" y="2783959"/>
                  <a:ext cx="112617" cy="80729"/>
                </a:xfrm>
                <a:prstGeom prst="triangle">
                  <a:avLst/>
                </a:prstGeom>
                <a:solidFill>
                  <a:srgbClr val="F25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98AFF223-1CC8-B032-81AE-036D0CE86F77}"/>
                    </a:ext>
                  </a:extLst>
                </p:cNvPr>
                <p:cNvCxnSpPr/>
                <p:nvPr/>
              </p:nvCxnSpPr>
              <p:spPr>
                <a:xfrm>
                  <a:off x="1343025" y="2704954"/>
                  <a:ext cx="0" cy="133350"/>
                </a:xfrm>
                <a:prstGeom prst="line">
                  <a:avLst/>
                </a:prstGeom>
                <a:ln w="28575">
                  <a:solidFill>
                    <a:srgbClr val="F25622"/>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777A94C4-E8F8-75EC-BF68-51E8CF49999E}"/>
                  </a:ext>
                </a:extLst>
              </p:cNvPr>
              <p:cNvGrpSpPr/>
              <p:nvPr/>
            </p:nvGrpSpPr>
            <p:grpSpPr>
              <a:xfrm>
                <a:off x="1437178" y="2892701"/>
                <a:ext cx="269945" cy="159734"/>
                <a:chOff x="1206367" y="2704954"/>
                <a:chExt cx="269945" cy="159734"/>
              </a:xfrm>
              <a:solidFill>
                <a:srgbClr val="0A3A56"/>
              </a:solidFill>
            </p:grpSpPr>
            <p:sp>
              <p:nvSpPr>
                <p:cNvPr id="21" name="Rectangle 20">
                  <a:extLst>
                    <a:ext uri="{FF2B5EF4-FFF2-40B4-BE49-F238E27FC236}">
                      <a16:creationId xmlns:a16="http://schemas.microsoft.com/office/drawing/2014/main" id="{1787FAEE-B784-38E2-6BC6-B614E1FDD312}"/>
                    </a:ext>
                  </a:extLst>
                </p:cNvPr>
                <p:cNvSpPr/>
                <p:nvPr/>
              </p:nvSpPr>
              <p:spPr>
                <a:xfrm>
                  <a:off x="1206367" y="2792585"/>
                  <a:ext cx="269945" cy="5434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87489F39-1C7C-0D28-4490-602105CB1D98}"/>
                    </a:ext>
                  </a:extLst>
                </p:cNvPr>
                <p:cNvSpPr/>
                <p:nvPr/>
              </p:nvSpPr>
              <p:spPr>
                <a:xfrm rot="10800000">
                  <a:off x="1286710" y="2783959"/>
                  <a:ext cx="112617" cy="80729"/>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 name="Straight Connector 22">
                  <a:extLst>
                    <a:ext uri="{FF2B5EF4-FFF2-40B4-BE49-F238E27FC236}">
                      <a16:creationId xmlns:a16="http://schemas.microsoft.com/office/drawing/2014/main" id="{C307AF8F-4101-E35C-F9FE-7FF592253D4F}"/>
                    </a:ext>
                  </a:extLst>
                </p:cNvPr>
                <p:cNvCxnSpPr/>
                <p:nvPr/>
              </p:nvCxnSpPr>
              <p:spPr>
                <a:xfrm>
                  <a:off x="1343025" y="2704954"/>
                  <a:ext cx="0" cy="133350"/>
                </a:xfrm>
                <a:prstGeom prst="line">
                  <a:avLst/>
                </a:prstGeom>
                <a:grpFill/>
                <a:ln w="28575">
                  <a:solidFill>
                    <a:srgbClr val="0A3A56"/>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8F1D6F52-E001-8C04-8B67-437D8F11BDA6}"/>
                  </a:ext>
                </a:extLst>
              </p:cNvPr>
              <p:cNvSpPr txBox="1"/>
              <p:nvPr/>
            </p:nvSpPr>
            <p:spPr>
              <a:xfrm>
                <a:off x="1692053" y="2583802"/>
                <a:ext cx="190023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25622"/>
                    </a:solidFill>
                    <a:effectLst/>
                    <a:uLnTx/>
                    <a:uFillTx/>
                    <a:latin typeface="Source Sans Pro" panose="020B0503030403020204" pitchFamily="34" charset="0"/>
                    <a:ea typeface="Source Sans Pro" panose="020B0503030403020204" pitchFamily="34" charset="0"/>
                    <a:cs typeface="+mn-cs"/>
                  </a:rPr>
                  <a:t>Chemo/Placebo</a:t>
                </a:r>
              </a:p>
            </p:txBody>
          </p:sp>
          <p:sp>
            <p:nvSpPr>
              <p:cNvPr id="25" name="TextBox 24">
                <a:extLst>
                  <a:ext uri="{FF2B5EF4-FFF2-40B4-BE49-F238E27FC236}">
                    <a16:creationId xmlns:a16="http://schemas.microsoft.com/office/drawing/2014/main" id="{1072A75A-8217-73D0-A336-C478A4A017FD}"/>
                  </a:ext>
                </a:extLst>
              </p:cNvPr>
              <p:cNvSpPr txBox="1"/>
              <p:nvPr/>
            </p:nvSpPr>
            <p:spPr>
              <a:xfrm>
                <a:off x="1686453" y="2849527"/>
                <a:ext cx="190023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A3A56"/>
                    </a:solidFill>
                    <a:effectLst/>
                    <a:uLnTx/>
                    <a:uFillTx/>
                    <a:latin typeface="Source Sans Pro" panose="020B0503030403020204" pitchFamily="34" charset="0"/>
                    <a:ea typeface="Source Sans Pro" panose="020B0503030403020204" pitchFamily="34" charset="0"/>
                    <a:cs typeface="+mn-cs"/>
                  </a:rPr>
                  <a:t>Chemo/Atezolizumab</a:t>
                </a:r>
              </a:p>
            </p:txBody>
          </p:sp>
        </p:grpSp>
        <p:sp>
          <p:nvSpPr>
            <p:cNvPr id="26" name="TextBox 25">
              <a:extLst>
                <a:ext uri="{FF2B5EF4-FFF2-40B4-BE49-F238E27FC236}">
                  <a16:creationId xmlns:a16="http://schemas.microsoft.com/office/drawing/2014/main" id="{FA4C1ACF-326F-714B-7047-9F0D4DDD7792}"/>
                </a:ext>
              </a:extLst>
            </p:cNvPr>
            <p:cNvSpPr txBox="1"/>
            <p:nvPr/>
          </p:nvSpPr>
          <p:spPr>
            <a:xfrm>
              <a:off x="2671763" y="4102761"/>
              <a:ext cx="1900237" cy="284742"/>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445464"/>
                  </a:solidFill>
                  <a:effectLst/>
                  <a:uLnTx/>
                  <a:uFillTx/>
                  <a:latin typeface="Source Sans Pro" panose="020B0503030403020204" pitchFamily="34" charset="0"/>
                  <a:ea typeface="Source Sans Pro" panose="020B0503030403020204" pitchFamily="34" charset="0"/>
                  <a:cs typeface="+mn-cs"/>
                </a:rPr>
                <a:t>Time in Months</a:t>
              </a:r>
            </a:p>
          </p:txBody>
        </p:sp>
        <p:sp>
          <p:nvSpPr>
            <p:cNvPr id="28" name="TextBox 27">
              <a:extLst>
                <a:ext uri="{FF2B5EF4-FFF2-40B4-BE49-F238E27FC236}">
                  <a16:creationId xmlns:a16="http://schemas.microsoft.com/office/drawing/2014/main" id="{F5AE6F2B-492F-D9D2-A30F-440763EF93B9}"/>
                </a:ext>
              </a:extLst>
            </p:cNvPr>
            <p:cNvSpPr txBox="1"/>
            <p:nvPr/>
          </p:nvSpPr>
          <p:spPr>
            <a:xfrm rot="16200000">
              <a:off x="-559682" y="2519581"/>
              <a:ext cx="1900237" cy="315423"/>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445464"/>
                  </a:solidFill>
                  <a:effectLst/>
                  <a:uLnTx/>
                  <a:uFillTx/>
                  <a:latin typeface="Source Sans Pro" panose="020B0503030403020204" pitchFamily="34" charset="0"/>
                  <a:ea typeface="Source Sans Pro" panose="020B0503030403020204" pitchFamily="34" charset="0"/>
                  <a:cs typeface="+mn-cs"/>
                </a:rPr>
                <a:t>Overall Survival</a:t>
              </a:r>
            </a:p>
          </p:txBody>
        </p:sp>
        <p:grpSp>
          <p:nvGrpSpPr>
            <p:cNvPr id="79" name="Group 78">
              <a:extLst>
                <a:ext uri="{FF2B5EF4-FFF2-40B4-BE49-F238E27FC236}">
                  <a16:creationId xmlns:a16="http://schemas.microsoft.com/office/drawing/2014/main" id="{C81B964C-4E66-2777-E525-DBB785E2C3D8}"/>
                </a:ext>
              </a:extLst>
            </p:cNvPr>
            <p:cNvGrpSpPr/>
            <p:nvPr/>
          </p:nvGrpSpPr>
          <p:grpSpPr>
            <a:xfrm>
              <a:off x="512776" y="4191829"/>
              <a:ext cx="6040405" cy="680971"/>
              <a:chOff x="512776" y="4191829"/>
              <a:chExt cx="6040405" cy="680971"/>
            </a:xfrm>
          </p:grpSpPr>
          <p:sp>
            <p:nvSpPr>
              <p:cNvPr id="27" name="TextBox 26">
                <a:extLst>
                  <a:ext uri="{FF2B5EF4-FFF2-40B4-BE49-F238E27FC236}">
                    <a16:creationId xmlns:a16="http://schemas.microsoft.com/office/drawing/2014/main" id="{511D771F-3A2A-BFB3-A091-FBEFF6204F10}"/>
                  </a:ext>
                </a:extLst>
              </p:cNvPr>
              <p:cNvSpPr txBox="1"/>
              <p:nvPr/>
            </p:nvSpPr>
            <p:spPr>
              <a:xfrm>
                <a:off x="512776" y="4191829"/>
                <a:ext cx="190023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4"/>
                    </a:solidFill>
                    <a:effectLst/>
                    <a:uLnTx/>
                    <a:uFillTx/>
                    <a:latin typeface="Source Sans Pro" panose="020B0503030403020204" pitchFamily="34" charset="0"/>
                    <a:ea typeface="Source Sans Pro" panose="020B0503030403020204" pitchFamily="34" charset="0"/>
                    <a:cs typeface="+mn-cs"/>
                  </a:rPr>
                  <a:t>No. at Risk</a:t>
                </a:r>
              </a:p>
            </p:txBody>
          </p:sp>
          <p:sp>
            <p:nvSpPr>
              <p:cNvPr id="30" name="Rectangle 29">
                <a:extLst>
                  <a:ext uri="{FF2B5EF4-FFF2-40B4-BE49-F238E27FC236}">
                    <a16:creationId xmlns:a16="http://schemas.microsoft.com/office/drawing/2014/main" id="{97B65B78-318E-EFE4-EA0A-60DD1AD59AEC}"/>
                  </a:ext>
                </a:extLst>
              </p:cNvPr>
              <p:cNvSpPr/>
              <p:nvPr/>
            </p:nvSpPr>
            <p:spPr>
              <a:xfrm>
                <a:off x="611107" y="4502606"/>
                <a:ext cx="269945" cy="54345"/>
              </a:xfrm>
              <a:prstGeom prst="rect">
                <a:avLst/>
              </a:prstGeom>
              <a:solidFill>
                <a:srgbClr val="F25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95B3D381-5F6B-DD32-B8FA-8F60C2572C70}"/>
                  </a:ext>
                </a:extLst>
              </p:cNvPr>
              <p:cNvSpPr/>
              <p:nvPr/>
            </p:nvSpPr>
            <p:spPr>
              <a:xfrm>
                <a:off x="613024" y="4714270"/>
                <a:ext cx="269944" cy="60388"/>
              </a:xfrm>
              <a:prstGeom prst="rect">
                <a:avLst/>
              </a:prstGeom>
              <a:solidFill>
                <a:srgbClr val="0A3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A85A4BCF-537D-3394-49E7-8307EFC8BBD0}"/>
                  </a:ext>
                </a:extLst>
              </p:cNvPr>
              <p:cNvSpPr txBox="1"/>
              <p:nvPr/>
            </p:nvSpPr>
            <p:spPr>
              <a:xfrm>
                <a:off x="1017578" y="4407070"/>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777</a:t>
                </a:r>
              </a:p>
            </p:txBody>
          </p:sp>
          <p:sp>
            <p:nvSpPr>
              <p:cNvPr id="38" name="TextBox 37">
                <a:extLst>
                  <a:ext uri="{FF2B5EF4-FFF2-40B4-BE49-F238E27FC236}">
                    <a16:creationId xmlns:a16="http://schemas.microsoft.com/office/drawing/2014/main" id="{1A0A72E1-0316-CCD5-28BD-D8F1B611A0A5}"/>
                  </a:ext>
                </a:extLst>
              </p:cNvPr>
              <p:cNvSpPr txBox="1"/>
              <p:nvPr/>
            </p:nvSpPr>
            <p:spPr>
              <a:xfrm>
                <a:off x="1421549" y="4407070"/>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751</a:t>
                </a:r>
              </a:p>
            </p:txBody>
          </p:sp>
          <p:sp>
            <p:nvSpPr>
              <p:cNvPr id="39" name="TextBox 38">
                <a:extLst>
                  <a:ext uri="{FF2B5EF4-FFF2-40B4-BE49-F238E27FC236}">
                    <a16:creationId xmlns:a16="http://schemas.microsoft.com/office/drawing/2014/main" id="{EB8AAE13-6F57-934D-4A07-38D28F9312E8}"/>
                  </a:ext>
                </a:extLst>
              </p:cNvPr>
              <p:cNvSpPr txBox="1"/>
              <p:nvPr/>
            </p:nvSpPr>
            <p:spPr>
              <a:xfrm>
                <a:off x="1846881" y="4407070"/>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728</a:t>
                </a:r>
              </a:p>
            </p:txBody>
          </p:sp>
          <p:sp>
            <p:nvSpPr>
              <p:cNvPr id="40" name="TextBox 39">
                <a:extLst>
                  <a:ext uri="{FF2B5EF4-FFF2-40B4-BE49-F238E27FC236}">
                    <a16:creationId xmlns:a16="http://schemas.microsoft.com/office/drawing/2014/main" id="{19EB46BC-1402-0AA8-24AB-D12808B4E9FE}"/>
                  </a:ext>
                </a:extLst>
              </p:cNvPr>
              <p:cNvSpPr txBox="1"/>
              <p:nvPr/>
            </p:nvSpPr>
            <p:spPr>
              <a:xfrm>
                <a:off x="2265672" y="4403138"/>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711</a:t>
                </a:r>
              </a:p>
            </p:txBody>
          </p:sp>
          <p:sp>
            <p:nvSpPr>
              <p:cNvPr id="41" name="TextBox 40">
                <a:extLst>
                  <a:ext uri="{FF2B5EF4-FFF2-40B4-BE49-F238E27FC236}">
                    <a16:creationId xmlns:a16="http://schemas.microsoft.com/office/drawing/2014/main" id="{7E2FAE77-4089-3D7C-27FC-6A38F51D8DE3}"/>
                  </a:ext>
                </a:extLst>
              </p:cNvPr>
              <p:cNvSpPr txBox="1"/>
              <p:nvPr/>
            </p:nvSpPr>
            <p:spPr>
              <a:xfrm>
                <a:off x="2688654" y="4405618"/>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692</a:t>
                </a:r>
              </a:p>
            </p:txBody>
          </p:sp>
          <p:sp>
            <p:nvSpPr>
              <p:cNvPr id="42" name="TextBox 41">
                <a:extLst>
                  <a:ext uri="{FF2B5EF4-FFF2-40B4-BE49-F238E27FC236}">
                    <a16:creationId xmlns:a16="http://schemas.microsoft.com/office/drawing/2014/main" id="{5F1A01BD-5646-9B45-2034-CD649B13DB93}"/>
                  </a:ext>
                </a:extLst>
              </p:cNvPr>
              <p:cNvSpPr txBox="1"/>
              <p:nvPr/>
            </p:nvSpPr>
            <p:spPr>
              <a:xfrm>
                <a:off x="3100557" y="4405618"/>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679</a:t>
                </a:r>
              </a:p>
            </p:txBody>
          </p:sp>
          <p:sp>
            <p:nvSpPr>
              <p:cNvPr id="43" name="TextBox 42">
                <a:extLst>
                  <a:ext uri="{FF2B5EF4-FFF2-40B4-BE49-F238E27FC236}">
                    <a16:creationId xmlns:a16="http://schemas.microsoft.com/office/drawing/2014/main" id="{C403AA76-4EDA-ECC4-F835-E8B16561CF53}"/>
                  </a:ext>
                </a:extLst>
              </p:cNvPr>
              <p:cNvSpPr txBox="1"/>
              <p:nvPr/>
            </p:nvSpPr>
            <p:spPr>
              <a:xfrm>
                <a:off x="3528530" y="4405618"/>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624</a:t>
                </a:r>
              </a:p>
            </p:txBody>
          </p:sp>
          <p:sp>
            <p:nvSpPr>
              <p:cNvPr id="44" name="TextBox 43">
                <a:extLst>
                  <a:ext uri="{FF2B5EF4-FFF2-40B4-BE49-F238E27FC236}">
                    <a16:creationId xmlns:a16="http://schemas.microsoft.com/office/drawing/2014/main" id="{1A3854B6-9198-68E0-1B82-6905180EE489}"/>
                  </a:ext>
                </a:extLst>
              </p:cNvPr>
              <p:cNvSpPr txBox="1"/>
              <p:nvPr/>
            </p:nvSpPr>
            <p:spPr>
              <a:xfrm>
                <a:off x="3947321" y="4408207"/>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462</a:t>
                </a:r>
              </a:p>
            </p:txBody>
          </p:sp>
          <p:sp>
            <p:nvSpPr>
              <p:cNvPr id="45" name="TextBox 44">
                <a:extLst>
                  <a:ext uri="{FF2B5EF4-FFF2-40B4-BE49-F238E27FC236}">
                    <a16:creationId xmlns:a16="http://schemas.microsoft.com/office/drawing/2014/main" id="{5B0C707A-28F5-732E-7FB0-2D38780A5B48}"/>
                  </a:ext>
                </a:extLst>
              </p:cNvPr>
              <p:cNvSpPr txBox="1"/>
              <p:nvPr/>
            </p:nvSpPr>
            <p:spPr>
              <a:xfrm>
                <a:off x="4372653" y="4408207"/>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306</a:t>
                </a:r>
              </a:p>
            </p:txBody>
          </p:sp>
          <p:sp>
            <p:nvSpPr>
              <p:cNvPr id="46" name="TextBox 45">
                <a:extLst>
                  <a:ext uri="{FF2B5EF4-FFF2-40B4-BE49-F238E27FC236}">
                    <a16:creationId xmlns:a16="http://schemas.microsoft.com/office/drawing/2014/main" id="{70B609DC-2A06-241C-C0AE-D61F3E374E58}"/>
                  </a:ext>
                </a:extLst>
              </p:cNvPr>
              <p:cNvSpPr txBox="1"/>
              <p:nvPr/>
            </p:nvSpPr>
            <p:spPr>
              <a:xfrm>
                <a:off x="4788743" y="4408207"/>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194</a:t>
                </a:r>
              </a:p>
            </p:txBody>
          </p:sp>
          <p:sp>
            <p:nvSpPr>
              <p:cNvPr id="47" name="TextBox 46">
                <a:extLst>
                  <a:ext uri="{FF2B5EF4-FFF2-40B4-BE49-F238E27FC236}">
                    <a16:creationId xmlns:a16="http://schemas.microsoft.com/office/drawing/2014/main" id="{5A333E81-D137-1330-F5AA-87AE0EBEEAE9}"/>
                  </a:ext>
                </a:extLst>
              </p:cNvPr>
              <p:cNvSpPr txBox="1"/>
              <p:nvPr/>
            </p:nvSpPr>
            <p:spPr>
              <a:xfrm>
                <a:off x="5209932" y="4408207"/>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101</a:t>
                </a:r>
              </a:p>
            </p:txBody>
          </p:sp>
          <p:sp>
            <p:nvSpPr>
              <p:cNvPr id="48" name="TextBox 47">
                <a:extLst>
                  <a:ext uri="{FF2B5EF4-FFF2-40B4-BE49-F238E27FC236}">
                    <a16:creationId xmlns:a16="http://schemas.microsoft.com/office/drawing/2014/main" id="{1B45FE0C-C497-1B3B-75CA-C6BF9A3349CA}"/>
                  </a:ext>
                </a:extLst>
              </p:cNvPr>
              <p:cNvSpPr txBox="1"/>
              <p:nvPr/>
            </p:nvSpPr>
            <p:spPr>
              <a:xfrm>
                <a:off x="5652509" y="4405618"/>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31</a:t>
                </a:r>
              </a:p>
            </p:txBody>
          </p:sp>
          <p:sp>
            <p:nvSpPr>
              <p:cNvPr id="49" name="TextBox 48">
                <a:extLst>
                  <a:ext uri="{FF2B5EF4-FFF2-40B4-BE49-F238E27FC236}">
                    <a16:creationId xmlns:a16="http://schemas.microsoft.com/office/drawing/2014/main" id="{EECFA0E7-F9AB-8FCA-A445-9F90F01E00FF}"/>
                  </a:ext>
                </a:extLst>
              </p:cNvPr>
              <p:cNvSpPr txBox="1"/>
              <p:nvPr/>
            </p:nvSpPr>
            <p:spPr>
              <a:xfrm>
                <a:off x="6110604" y="4409033"/>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8</a:t>
                </a:r>
              </a:p>
            </p:txBody>
          </p:sp>
          <p:sp>
            <p:nvSpPr>
              <p:cNvPr id="50" name="TextBox 49">
                <a:extLst>
                  <a:ext uri="{FF2B5EF4-FFF2-40B4-BE49-F238E27FC236}">
                    <a16:creationId xmlns:a16="http://schemas.microsoft.com/office/drawing/2014/main" id="{2332EC12-92BF-632E-B31B-4CD5BF9C8F9E}"/>
                  </a:ext>
                </a:extLst>
              </p:cNvPr>
              <p:cNvSpPr txBox="1"/>
              <p:nvPr/>
            </p:nvSpPr>
            <p:spPr>
              <a:xfrm>
                <a:off x="1017578" y="4633088"/>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773</a:t>
                </a:r>
              </a:p>
            </p:txBody>
          </p:sp>
          <p:sp>
            <p:nvSpPr>
              <p:cNvPr id="51" name="TextBox 50">
                <a:extLst>
                  <a:ext uri="{FF2B5EF4-FFF2-40B4-BE49-F238E27FC236}">
                    <a16:creationId xmlns:a16="http://schemas.microsoft.com/office/drawing/2014/main" id="{1BB310C5-A3C2-C048-0E89-6B58B08FABC8}"/>
                  </a:ext>
                </a:extLst>
              </p:cNvPr>
              <p:cNvSpPr txBox="1"/>
              <p:nvPr/>
            </p:nvSpPr>
            <p:spPr>
              <a:xfrm>
                <a:off x="1421549" y="4633088"/>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752</a:t>
                </a:r>
              </a:p>
            </p:txBody>
          </p:sp>
          <p:sp>
            <p:nvSpPr>
              <p:cNvPr id="52" name="TextBox 51">
                <a:extLst>
                  <a:ext uri="{FF2B5EF4-FFF2-40B4-BE49-F238E27FC236}">
                    <a16:creationId xmlns:a16="http://schemas.microsoft.com/office/drawing/2014/main" id="{056C4C5F-BF1A-65C1-C763-1737BD2C4606}"/>
                  </a:ext>
                </a:extLst>
              </p:cNvPr>
              <p:cNvSpPr txBox="1"/>
              <p:nvPr/>
            </p:nvSpPr>
            <p:spPr>
              <a:xfrm>
                <a:off x="1846881" y="4633088"/>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733</a:t>
                </a:r>
              </a:p>
            </p:txBody>
          </p:sp>
          <p:sp>
            <p:nvSpPr>
              <p:cNvPr id="53" name="TextBox 52">
                <a:extLst>
                  <a:ext uri="{FF2B5EF4-FFF2-40B4-BE49-F238E27FC236}">
                    <a16:creationId xmlns:a16="http://schemas.microsoft.com/office/drawing/2014/main" id="{8BD302DB-A575-2005-B15F-2AAB51D37B19}"/>
                  </a:ext>
                </a:extLst>
              </p:cNvPr>
              <p:cNvSpPr txBox="1"/>
              <p:nvPr/>
            </p:nvSpPr>
            <p:spPr>
              <a:xfrm>
                <a:off x="2265672" y="4629156"/>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720</a:t>
                </a:r>
              </a:p>
            </p:txBody>
          </p:sp>
          <p:sp>
            <p:nvSpPr>
              <p:cNvPr id="54" name="TextBox 53">
                <a:extLst>
                  <a:ext uri="{FF2B5EF4-FFF2-40B4-BE49-F238E27FC236}">
                    <a16:creationId xmlns:a16="http://schemas.microsoft.com/office/drawing/2014/main" id="{4903C8FF-19DE-FE1F-0377-007B0DB8F571}"/>
                  </a:ext>
                </a:extLst>
              </p:cNvPr>
              <p:cNvSpPr txBox="1"/>
              <p:nvPr/>
            </p:nvSpPr>
            <p:spPr>
              <a:xfrm>
                <a:off x="2688654" y="4631636"/>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706</a:t>
                </a:r>
              </a:p>
            </p:txBody>
          </p:sp>
          <p:sp>
            <p:nvSpPr>
              <p:cNvPr id="55" name="TextBox 54">
                <a:extLst>
                  <a:ext uri="{FF2B5EF4-FFF2-40B4-BE49-F238E27FC236}">
                    <a16:creationId xmlns:a16="http://schemas.microsoft.com/office/drawing/2014/main" id="{F40F2DE8-726D-7DAA-DB05-7504D61E50D7}"/>
                  </a:ext>
                </a:extLst>
              </p:cNvPr>
              <p:cNvSpPr txBox="1"/>
              <p:nvPr/>
            </p:nvSpPr>
            <p:spPr>
              <a:xfrm>
                <a:off x="3100557" y="4631636"/>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690</a:t>
                </a:r>
              </a:p>
            </p:txBody>
          </p:sp>
          <p:sp>
            <p:nvSpPr>
              <p:cNvPr id="56" name="TextBox 55">
                <a:extLst>
                  <a:ext uri="{FF2B5EF4-FFF2-40B4-BE49-F238E27FC236}">
                    <a16:creationId xmlns:a16="http://schemas.microsoft.com/office/drawing/2014/main" id="{981104BD-A306-04FC-D091-4748E72DA678}"/>
                  </a:ext>
                </a:extLst>
              </p:cNvPr>
              <p:cNvSpPr txBox="1"/>
              <p:nvPr/>
            </p:nvSpPr>
            <p:spPr>
              <a:xfrm>
                <a:off x="3528530" y="4631636"/>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646</a:t>
                </a:r>
              </a:p>
            </p:txBody>
          </p:sp>
          <p:sp>
            <p:nvSpPr>
              <p:cNvPr id="57" name="TextBox 56">
                <a:extLst>
                  <a:ext uri="{FF2B5EF4-FFF2-40B4-BE49-F238E27FC236}">
                    <a16:creationId xmlns:a16="http://schemas.microsoft.com/office/drawing/2014/main" id="{B5DB90A2-98E9-19DD-937E-DE0AB4C527AB}"/>
                  </a:ext>
                </a:extLst>
              </p:cNvPr>
              <p:cNvSpPr txBox="1"/>
              <p:nvPr/>
            </p:nvSpPr>
            <p:spPr>
              <a:xfrm>
                <a:off x="3947321" y="4634225"/>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468</a:t>
                </a:r>
              </a:p>
            </p:txBody>
          </p:sp>
          <p:sp>
            <p:nvSpPr>
              <p:cNvPr id="58" name="TextBox 57">
                <a:extLst>
                  <a:ext uri="{FF2B5EF4-FFF2-40B4-BE49-F238E27FC236}">
                    <a16:creationId xmlns:a16="http://schemas.microsoft.com/office/drawing/2014/main" id="{3D51F31D-173D-5C03-619D-57BDE91F7DFA}"/>
                  </a:ext>
                </a:extLst>
              </p:cNvPr>
              <p:cNvSpPr txBox="1"/>
              <p:nvPr/>
            </p:nvSpPr>
            <p:spPr>
              <a:xfrm>
                <a:off x="4372653" y="4634225"/>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310</a:t>
                </a:r>
              </a:p>
            </p:txBody>
          </p:sp>
          <p:sp>
            <p:nvSpPr>
              <p:cNvPr id="59" name="TextBox 58">
                <a:extLst>
                  <a:ext uri="{FF2B5EF4-FFF2-40B4-BE49-F238E27FC236}">
                    <a16:creationId xmlns:a16="http://schemas.microsoft.com/office/drawing/2014/main" id="{204EE35A-C09B-EB49-4DF1-24CA82A69DF8}"/>
                  </a:ext>
                </a:extLst>
              </p:cNvPr>
              <p:cNvSpPr txBox="1"/>
              <p:nvPr/>
            </p:nvSpPr>
            <p:spPr>
              <a:xfrm>
                <a:off x="4788743" y="4634225"/>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204</a:t>
                </a:r>
              </a:p>
            </p:txBody>
          </p:sp>
          <p:sp>
            <p:nvSpPr>
              <p:cNvPr id="60" name="TextBox 59">
                <a:extLst>
                  <a:ext uri="{FF2B5EF4-FFF2-40B4-BE49-F238E27FC236}">
                    <a16:creationId xmlns:a16="http://schemas.microsoft.com/office/drawing/2014/main" id="{6D9D7D10-0C64-6D89-F0FB-20A946E9646B}"/>
                  </a:ext>
                </a:extLst>
              </p:cNvPr>
              <p:cNvSpPr txBox="1"/>
              <p:nvPr/>
            </p:nvSpPr>
            <p:spPr>
              <a:xfrm>
                <a:off x="5236518" y="4634225"/>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99</a:t>
                </a:r>
              </a:p>
            </p:txBody>
          </p:sp>
          <p:sp>
            <p:nvSpPr>
              <p:cNvPr id="61" name="TextBox 60">
                <a:extLst>
                  <a:ext uri="{FF2B5EF4-FFF2-40B4-BE49-F238E27FC236}">
                    <a16:creationId xmlns:a16="http://schemas.microsoft.com/office/drawing/2014/main" id="{4DFB971A-9B58-0357-4E39-945152237DB3}"/>
                  </a:ext>
                </a:extLst>
              </p:cNvPr>
              <p:cNvSpPr txBox="1"/>
              <p:nvPr/>
            </p:nvSpPr>
            <p:spPr>
              <a:xfrm>
                <a:off x="5652509" y="4631636"/>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36</a:t>
                </a:r>
              </a:p>
            </p:txBody>
          </p:sp>
          <p:sp>
            <p:nvSpPr>
              <p:cNvPr id="62" name="TextBox 61">
                <a:extLst>
                  <a:ext uri="{FF2B5EF4-FFF2-40B4-BE49-F238E27FC236}">
                    <a16:creationId xmlns:a16="http://schemas.microsoft.com/office/drawing/2014/main" id="{85DFF186-B45C-1CE2-1A13-1AA65BBFEC2E}"/>
                  </a:ext>
                </a:extLst>
              </p:cNvPr>
              <p:cNvSpPr txBox="1"/>
              <p:nvPr/>
            </p:nvSpPr>
            <p:spPr>
              <a:xfrm>
                <a:off x="6074798" y="4629156"/>
                <a:ext cx="442577" cy="2385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15</a:t>
                </a:r>
              </a:p>
            </p:txBody>
          </p:sp>
        </p:grpSp>
        <p:grpSp>
          <p:nvGrpSpPr>
            <p:cNvPr id="165" name="Group 164">
              <a:extLst>
                <a:ext uri="{FF2B5EF4-FFF2-40B4-BE49-F238E27FC236}">
                  <a16:creationId xmlns:a16="http://schemas.microsoft.com/office/drawing/2014/main" id="{60BC0297-5DB6-1241-EF1E-43D8FCC107F9}"/>
                </a:ext>
              </a:extLst>
            </p:cNvPr>
            <p:cNvGrpSpPr/>
            <p:nvPr/>
          </p:nvGrpSpPr>
          <p:grpSpPr>
            <a:xfrm>
              <a:off x="411064" y="990215"/>
              <a:ext cx="6073568" cy="3126081"/>
              <a:chOff x="411064" y="990215"/>
              <a:chExt cx="6073568" cy="3126081"/>
            </a:xfrm>
          </p:grpSpPr>
          <p:grpSp>
            <p:nvGrpSpPr>
              <p:cNvPr id="154" name="Group 153">
                <a:extLst>
                  <a:ext uri="{FF2B5EF4-FFF2-40B4-BE49-F238E27FC236}">
                    <a16:creationId xmlns:a16="http://schemas.microsoft.com/office/drawing/2014/main" id="{E12D12E1-DD1F-5051-2219-7E8A5EBF2FFB}"/>
                  </a:ext>
                </a:extLst>
              </p:cNvPr>
              <p:cNvGrpSpPr/>
              <p:nvPr/>
            </p:nvGrpSpPr>
            <p:grpSpPr>
              <a:xfrm>
                <a:off x="411064" y="990215"/>
                <a:ext cx="554779" cy="2873828"/>
                <a:chOff x="432739" y="992540"/>
                <a:chExt cx="554779" cy="2873828"/>
              </a:xfrm>
            </p:grpSpPr>
            <p:sp>
              <p:nvSpPr>
                <p:cNvPr id="113" name="TextBox 112">
                  <a:extLst>
                    <a:ext uri="{FF2B5EF4-FFF2-40B4-BE49-F238E27FC236}">
                      <a16:creationId xmlns:a16="http://schemas.microsoft.com/office/drawing/2014/main" id="{EC07CB5D-DDAC-52E0-510F-452F95AB22FE}"/>
                    </a:ext>
                  </a:extLst>
                </p:cNvPr>
                <p:cNvSpPr txBox="1"/>
                <p:nvPr/>
              </p:nvSpPr>
              <p:spPr>
                <a:xfrm>
                  <a:off x="438774" y="3627793"/>
                  <a:ext cx="546693" cy="238575"/>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0.00</a:t>
                  </a:r>
                </a:p>
              </p:txBody>
            </p:sp>
            <p:sp>
              <p:nvSpPr>
                <p:cNvPr id="114" name="TextBox 113">
                  <a:extLst>
                    <a:ext uri="{FF2B5EF4-FFF2-40B4-BE49-F238E27FC236}">
                      <a16:creationId xmlns:a16="http://schemas.microsoft.com/office/drawing/2014/main" id="{96D7652A-36E7-A789-7756-F4DDCAE8B398}"/>
                    </a:ext>
                  </a:extLst>
                </p:cNvPr>
                <p:cNvSpPr txBox="1"/>
                <p:nvPr/>
              </p:nvSpPr>
              <p:spPr>
                <a:xfrm>
                  <a:off x="432739" y="2971706"/>
                  <a:ext cx="546693" cy="238575"/>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0.25</a:t>
                  </a:r>
                </a:p>
              </p:txBody>
            </p:sp>
            <p:sp>
              <p:nvSpPr>
                <p:cNvPr id="115" name="TextBox 114">
                  <a:extLst>
                    <a:ext uri="{FF2B5EF4-FFF2-40B4-BE49-F238E27FC236}">
                      <a16:creationId xmlns:a16="http://schemas.microsoft.com/office/drawing/2014/main" id="{CA77C56C-0CA0-CAE0-38A1-D78BF85D4BA0}"/>
                    </a:ext>
                  </a:extLst>
                </p:cNvPr>
                <p:cNvSpPr txBox="1"/>
                <p:nvPr/>
              </p:nvSpPr>
              <p:spPr>
                <a:xfrm>
                  <a:off x="432739" y="2310416"/>
                  <a:ext cx="546693" cy="238575"/>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0.50</a:t>
                  </a:r>
                </a:p>
              </p:txBody>
            </p:sp>
            <p:sp>
              <p:nvSpPr>
                <p:cNvPr id="116" name="TextBox 115">
                  <a:extLst>
                    <a:ext uri="{FF2B5EF4-FFF2-40B4-BE49-F238E27FC236}">
                      <a16:creationId xmlns:a16="http://schemas.microsoft.com/office/drawing/2014/main" id="{E7254432-D03C-2E44-8EA4-2CF8939F6510}"/>
                    </a:ext>
                  </a:extLst>
                </p:cNvPr>
                <p:cNvSpPr txBox="1"/>
                <p:nvPr/>
              </p:nvSpPr>
              <p:spPr>
                <a:xfrm>
                  <a:off x="440825" y="1657012"/>
                  <a:ext cx="546693" cy="238575"/>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0.75</a:t>
                  </a:r>
                </a:p>
              </p:txBody>
            </p:sp>
            <p:sp>
              <p:nvSpPr>
                <p:cNvPr id="117" name="TextBox 116">
                  <a:extLst>
                    <a:ext uri="{FF2B5EF4-FFF2-40B4-BE49-F238E27FC236}">
                      <a16:creationId xmlns:a16="http://schemas.microsoft.com/office/drawing/2014/main" id="{F1AECE82-3954-30B4-06F2-07F51063A83A}"/>
                    </a:ext>
                  </a:extLst>
                </p:cNvPr>
                <p:cNvSpPr txBox="1"/>
                <p:nvPr/>
              </p:nvSpPr>
              <p:spPr>
                <a:xfrm>
                  <a:off x="440825" y="992540"/>
                  <a:ext cx="546693" cy="238575"/>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1.00</a:t>
                  </a:r>
                </a:p>
              </p:txBody>
            </p:sp>
          </p:grpSp>
          <p:grpSp>
            <p:nvGrpSpPr>
              <p:cNvPr id="153" name="Group 152">
                <a:extLst>
                  <a:ext uri="{FF2B5EF4-FFF2-40B4-BE49-F238E27FC236}">
                    <a16:creationId xmlns:a16="http://schemas.microsoft.com/office/drawing/2014/main" id="{713461FB-8A7A-A5C9-DC43-F433050B4B50}"/>
                  </a:ext>
                </a:extLst>
              </p:cNvPr>
              <p:cNvGrpSpPr/>
              <p:nvPr/>
            </p:nvGrpSpPr>
            <p:grpSpPr>
              <a:xfrm>
                <a:off x="1101724" y="3870285"/>
                <a:ext cx="5321980" cy="246011"/>
                <a:chOff x="1101724" y="3870285"/>
                <a:chExt cx="5321980" cy="246011"/>
              </a:xfrm>
            </p:grpSpPr>
            <p:sp>
              <p:nvSpPr>
                <p:cNvPr id="99" name="TextBox 98">
                  <a:extLst>
                    <a:ext uri="{FF2B5EF4-FFF2-40B4-BE49-F238E27FC236}">
                      <a16:creationId xmlns:a16="http://schemas.microsoft.com/office/drawing/2014/main" id="{97FE01AD-16DB-E337-19EB-3877D6627BC2}"/>
                    </a:ext>
                  </a:extLst>
                </p:cNvPr>
                <p:cNvSpPr txBox="1"/>
                <p:nvPr/>
              </p:nvSpPr>
              <p:spPr>
                <a:xfrm>
                  <a:off x="1101724" y="3875608"/>
                  <a:ext cx="190371"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0</a:t>
                  </a:r>
                </a:p>
              </p:txBody>
            </p:sp>
            <p:sp>
              <p:nvSpPr>
                <p:cNvPr id="100" name="TextBox 99">
                  <a:extLst>
                    <a:ext uri="{FF2B5EF4-FFF2-40B4-BE49-F238E27FC236}">
                      <a16:creationId xmlns:a16="http://schemas.microsoft.com/office/drawing/2014/main" id="{26777893-5C28-D827-2841-1472124AFD2C}"/>
                    </a:ext>
                  </a:extLst>
                </p:cNvPr>
                <p:cNvSpPr txBox="1"/>
                <p:nvPr/>
              </p:nvSpPr>
              <p:spPr>
                <a:xfrm>
                  <a:off x="1527029" y="3875608"/>
                  <a:ext cx="190371"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6</a:t>
                  </a:r>
                </a:p>
              </p:txBody>
            </p:sp>
            <p:sp>
              <p:nvSpPr>
                <p:cNvPr id="101" name="TextBox 100">
                  <a:extLst>
                    <a:ext uri="{FF2B5EF4-FFF2-40B4-BE49-F238E27FC236}">
                      <a16:creationId xmlns:a16="http://schemas.microsoft.com/office/drawing/2014/main" id="{74168DE3-ED9E-000E-F709-E81FCD4A36C7}"/>
                    </a:ext>
                  </a:extLst>
                </p:cNvPr>
                <p:cNvSpPr txBox="1"/>
                <p:nvPr/>
              </p:nvSpPr>
              <p:spPr>
                <a:xfrm>
                  <a:off x="1829563" y="3875608"/>
                  <a:ext cx="403922"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12</a:t>
                  </a:r>
                </a:p>
              </p:txBody>
            </p:sp>
            <p:sp>
              <p:nvSpPr>
                <p:cNvPr id="102" name="TextBox 101">
                  <a:extLst>
                    <a:ext uri="{FF2B5EF4-FFF2-40B4-BE49-F238E27FC236}">
                      <a16:creationId xmlns:a16="http://schemas.microsoft.com/office/drawing/2014/main" id="{F6EFF32A-2BB1-FBB2-3AB3-DBDC89D81319}"/>
                    </a:ext>
                  </a:extLst>
                </p:cNvPr>
                <p:cNvSpPr txBox="1"/>
                <p:nvPr/>
              </p:nvSpPr>
              <p:spPr>
                <a:xfrm>
                  <a:off x="2273460" y="3872094"/>
                  <a:ext cx="350771"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18</a:t>
                  </a:r>
                </a:p>
              </p:txBody>
            </p:sp>
            <p:sp>
              <p:nvSpPr>
                <p:cNvPr id="103" name="TextBox 102">
                  <a:extLst>
                    <a:ext uri="{FF2B5EF4-FFF2-40B4-BE49-F238E27FC236}">
                      <a16:creationId xmlns:a16="http://schemas.microsoft.com/office/drawing/2014/main" id="{EE21E957-7513-1881-70D2-70E2660CBE44}"/>
                    </a:ext>
                  </a:extLst>
                </p:cNvPr>
                <p:cNvSpPr txBox="1"/>
                <p:nvPr/>
              </p:nvSpPr>
              <p:spPr>
                <a:xfrm>
                  <a:off x="2675954" y="3872094"/>
                  <a:ext cx="400019"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24</a:t>
                  </a:r>
                </a:p>
              </p:txBody>
            </p:sp>
            <p:sp>
              <p:nvSpPr>
                <p:cNvPr id="104" name="TextBox 103">
                  <a:extLst>
                    <a:ext uri="{FF2B5EF4-FFF2-40B4-BE49-F238E27FC236}">
                      <a16:creationId xmlns:a16="http://schemas.microsoft.com/office/drawing/2014/main" id="{02B21239-A2D1-E340-4CA0-3277C157D3A9}"/>
                    </a:ext>
                  </a:extLst>
                </p:cNvPr>
                <p:cNvSpPr txBox="1"/>
                <p:nvPr/>
              </p:nvSpPr>
              <p:spPr>
                <a:xfrm>
                  <a:off x="3107363" y="3870285"/>
                  <a:ext cx="366458"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30</a:t>
                  </a:r>
                </a:p>
              </p:txBody>
            </p:sp>
            <p:sp>
              <p:nvSpPr>
                <p:cNvPr id="105" name="TextBox 104">
                  <a:extLst>
                    <a:ext uri="{FF2B5EF4-FFF2-40B4-BE49-F238E27FC236}">
                      <a16:creationId xmlns:a16="http://schemas.microsoft.com/office/drawing/2014/main" id="{FBF72767-2362-FBE9-2A90-2C3CB0A312E2}"/>
                    </a:ext>
                  </a:extLst>
                </p:cNvPr>
                <p:cNvSpPr txBox="1"/>
                <p:nvPr/>
              </p:nvSpPr>
              <p:spPr>
                <a:xfrm>
                  <a:off x="3521603" y="3872120"/>
                  <a:ext cx="382018"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36</a:t>
                  </a:r>
                </a:p>
              </p:txBody>
            </p:sp>
            <p:sp>
              <p:nvSpPr>
                <p:cNvPr id="106" name="TextBox 105">
                  <a:extLst>
                    <a:ext uri="{FF2B5EF4-FFF2-40B4-BE49-F238E27FC236}">
                      <a16:creationId xmlns:a16="http://schemas.microsoft.com/office/drawing/2014/main" id="{FB0BE9CC-5FAC-8FDD-F111-B12A53EBB099}"/>
                    </a:ext>
                  </a:extLst>
                </p:cNvPr>
                <p:cNvSpPr txBox="1"/>
                <p:nvPr/>
              </p:nvSpPr>
              <p:spPr>
                <a:xfrm>
                  <a:off x="3914439" y="3875608"/>
                  <a:ext cx="435858"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42</a:t>
                  </a:r>
                </a:p>
              </p:txBody>
            </p:sp>
            <p:sp>
              <p:nvSpPr>
                <p:cNvPr id="107" name="TextBox 106">
                  <a:extLst>
                    <a:ext uri="{FF2B5EF4-FFF2-40B4-BE49-F238E27FC236}">
                      <a16:creationId xmlns:a16="http://schemas.microsoft.com/office/drawing/2014/main" id="{28E1B59A-62FA-4646-9F5C-B8CCD5CE9CC3}"/>
                    </a:ext>
                  </a:extLst>
                </p:cNvPr>
                <p:cNvSpPr txBox="1"/>
                <p:nvPr/>
              </p:nvSpPr>
              <p:spPr>
                <a:xfrm>
                  <a:off x="4365383" y="3872146"/>
                  <a:ext cx="366458"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48</a:t>
                  </a:r>
                </a:p>
              </p:txBody>
            </p:sp>
            <p:sp>
              <p:nvSpPr>
                <p:cNvPr id="108" name="TextBox 107">
                  <a:extLst>
                    <a:ext uri="{FF2B5EF4-FFF2-40B4-BE49-F238E27FC236}">
                      <a16:creationId xmlns:a16="http://schemas.microsoft.com/office/drawing/2014/main" id="{A7D0816E-384E-78C5-066D-13F9F5F76976}"/>
                    </a:ext>
                  </a:extLst>
                </p:cNvPr>
                <p:cNvSpPr txBox="1"/>
                <p:nvPr/>
              </p:nvSpPr>
              <p:spPr>
                <a:xfrm>
                  <a:off x="4781974" y="3875608"/>
                  <a:ext cx="366458"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54</a:t>
                  </a:r>
                </a:p>
              </p:txBody>
            </p:sp>
            <p:sp>
              <p:nvSpPr>
                <p:cNvPr id="109" name="TextBox 108">
                  <a:extLst>
                    <a:ext uri="{FF2B5EF4-FFF2-40B4-BE49-F238E27FC236}">
                      <a16:creationId xmlns:a16="http://schemas.microsoft.com/office/drawing/2014/main" id="{527698C2-634A-0127-1AF8-22B5EC07AEA5}"/>
                    </a:ext>
                  </a:extLst>
                </p:cNvPr>
                <p:cNvSpPr txBox="1"/>
                <p:nvPr/>
              </p:nvSpPr>
              <p:spPr>
                <a:xfrm>
                  <a:off x="5204067" y="3875207"/>
                  <a:ext cx="366458"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60</a:t>
                  </a:r>
                </a:p>
              </p:txBody>
            </p:sp>
            <p:sp>
              <p:nvSpPr>
                <p:cNvPr id="110" name="TextBox 109">
                  <a:extLst>
                    <a:ext uri="{FF2B5EF4-FFF2-40B4-BE49-F238E27FC236}">
                      <a16:creationId xmlns:a16="http://schemas.microsoft.com/office/drawing/2014/main" id="{45494512-FC01-F34F-FCCC-11072B3A0439}"/>
                    </a:ext>
                  </a:extLst>
                </p:cNvPr>
                <p:cNvSpPr txBox="1"/>
                <p:nvPr/>
              </p:nvSpPr>
              <p:spPr>
                <a:xfrm>
                  <a:off x="5591780" y="3873851"/>
                  <a:ext cx="426108"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66</a:t>
                  </a:r>
                </a:p>
              </p:txBody>
            </p:sp>
            <p:sp>
              <p:nvSpPr>
                <p:cNvPr id="111" name="TextBox 110">
                  <a:extLst>
                    <a:ext uri="{FF2B5EF4-FFF2-40B4-BE49-F238E27FC236}">
                      <a16:creationId xmlns:a16="http://schemas.microsoft.com/office/drawing/2014/main" id="{E4F2AA23-1F3F-5591-FA5F-3C15303155A6}"/>
                    </a:ext>
                  </a:extLst>
                </p:cNvPr>
                <p:cNvSpPr txBox="1"/>
                <p:nvPr/>
              </p:nvSpPr>
              <p:spPr>
                <a:xfrm>
                  <a:off x="6013894" y="3877721"/>
                  <a:ext cx="409810"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546A">
                          <a:lumMod val="50000"/>
                        </a:srgbClr>
                      </a:solidFill>
                      <a:effectLst/>
                      <a:uLnTx/>
                      <a:uFillTx/>
                      <a:latin typeface="Source Sans Pro" panose="020B0503030403020204" pitchFamily="34" charset="0"/>
                      <a:ea typeface="Source Sans Pro" panose="020B0503030403020204" pitchFamily="34" charset="0"/>
                      <a:cs typeface="+mn-cs"/>
                    </a:rPr>
                    <a:t>72</a:t>
                  </a:r>
                </a:p>
              </p:txBody>
            </p:sp>
          </p:grpSp>
          <p:grpSp>
            <p:nvGrpSpPr>
              <p:cNvPr id="164" name="Group 163">
                <a:extLst>
                  <a:ext uri="{FF2B5EF4-FFF2-40B4-BE49-F238E27FC236}">
                    <a16:creationId xmlns:a16="http://schemas.microsoft.com/office/drawing/2014/main" id="{7696D421-D866-900C-BD96-EAEEA6619942}"/>
                  </a:ext>
                </a:extLst>
              </p:cNvPr>
              <p:cNvGrpSpPr/>
              <p:nvPr/>
            </p:nvGrpSpPr>
            <p:grpSpPr>
              <a:xfrm>
                <a:off x="892446" y="992540"/>
                <a:ext cx="5592186" cy="2958547"/>
                <a:chOff x="892446" y="992540"/>
                <a:chExt cx="5592186" cy="2958547"/>
              </a:xfrm>
            </p:grpSpPr>
            <p:cxnSp>
              <p:nvCxnSpPr>
                <p:cNvPr id="119" name="Straight Connector 118">
                  <a:extLst>
                    <a:ext uri="{FF2B5EF4-FFF2-40B4-BE49-F238E27FC236}">
                      <a16:creationId xmlns:a16="http://schemas.microsoft.com/office/drawing/2014/main" id="{DB5FED2C-91CF-3A87-56A0-3AD9ED4EE517}"/>
                    </a:ext>
                  </a:extLst>
                </p:cNvPr>
                <p:cNvCxnSpPr>
                  <a:cxnSpLocks/>
                </p:cNvCxnSpPr>
                <p:nvPr/>
              </p:nvCxnSpPr>
              <p:spPr>
                <a:xfrm>
                  <a:off x="942975" y="992540"/>
                  <a:ext cx="0" cy="2902132"/>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C76888F5-8A0C-E64E-561F-1D6EA248070B}"/>
                    </a:ext>
                  </a:extLst>
                </p:cNvPr>
                <p:cNvCxnSpPr>
                  <a:cxnSpLocks/>
                </p:cNvCxnSpPr>
                <p:nvPr/>
              </p:nvCxnSpPr>
              <p:spPr>
                <a:xfrm>
                  <a:off x="938001" y="3889403"/>
                  <a:ext cx="5546631" cy="15860"/>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ED87F2D-A828-75C6-A479-B42630CB65DD}"/>
                    </a:ext>
                  </a:extLst>
                </p:cNvPr>
                <p:cNvCxnSpPr>
                  <a:cxnSpLocks/>
                </p:cNvCxnSpPr>
                <p:nvPr/>
              </p:nvCxnSpPr>
              <p:spPr>
                <a:xfrm flipV="1">
                  <a:off x="1195441" y="3892869"/>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0F9D11F-E47A-15FD-761E-77ADC336D4E4}"/>
                    </a:ext>
                  </a:extLst>
                </p:cNvPr>
                <p:cNvCxnSpPr>
                  <a:cxnSpLocks/>
                </p:cNvCxnSpPr>
                <p:nvPr/>
              </p:nvCxnSpPr>
              <p:spPr>
                <a:xfrm flipV="1">
                  <a:off x="1624356" y="3894847"/>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C97159C-C0B3-2EE9-5243-7B2F5C0E55C9}"/>
                    </a:ext>
                  </a:extLst>
                </p:cNvPr>
                <p:cNvCxnSpPr>
                  <a:cxnSpLocks/>
                </p:cNvCxnSpPr>
                <p:nvPr/>
              </p:nvCxnSpPr>
              <p:spPr>
                <a:xfrm flipV="1">
                  <a:off x="2035124" y="3889644"/>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96039C13-ED29-A621-DD02-8E2AFB1D195C}"/>
                    </a:ext>
                  </a:extLst>
                </p:cNvPr>
                <p:cNvCxnSpPr>
                  <a:cxnSpLocks/>
                </p:cNvCxnSpPr>
                <p:nvPr/>
              </p:nvCxnSpPr>
              <p:spPr>
                <a:xfrm flipV="1">
                  <a:off x="2443418" y="3889962"/>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B227CC8E-22E6-B698-D875-80AEAC40ADAE}"/>
                    </a:ext>
                  </a:extLst>
                </p:cNvPr>
                <p:cNvCxnSpPr>
                  <a:cxnSpLocks/>
                </p:cNvCxnSpPr>
                <p:nvPr/>
              </p:nvCxnSpPr>
              <p:spPr>
                <a:xfrm flipV="1">
                  <a:off x="2872333" y="3898290"/>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1364339-18B2-9FE8-DC35-E0CF7801EE38}"/>
                    </a:ext>
                  </a:extLst>
                </p:cNvPr>
                <p:cNvCxnSpPr>
                  <a:cxnSpLocks/>
                </p:cNvCxnSpPr>
                <p:nvPr/>
              </p:nvCxnSpPr>
              <p:spPr>
                <a:xfrm flipV="1">
                  <a:off x="3283101" y="3899437"/>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838BBC4-A837-AF70-F97C-FAA36B1F1EB4}"/>
                    </a:ext>
                  </a:extLst>
                </p:cNvPr>
                <p:cNvCxnSpPr>
                  <a:cxnSpLocks/>
                </p:cNvCxnSpPr>
                <p:nvPr/>
              </p:nvCxnSpPr>
              <p:spPr>
                <a:xfrm flipV="1">
                  <a:off x="3711355" y="3898978"/>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72C052C7-A2D7-4466-18BA-16CC1524C9BD}"/>
                    </a:ext>
                  </a:extLst>
                </p:cNvPr>
                <p:cNvCxnSpPr>
                  <a:cxnSpLocks/>
                </p:cNvCxnSpPr>
                <p:nvPr/>
              </p:nvCxnSpPr>
              <p:spPr>
                <a:xfrm flipV="1">
                  <a:off x="4140270" y="3900956"/>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058667A-7EE0-F785-FE42-12CBE432B9BB}"/>
                    </a:ext>
                  </a:extLst>
                </p:cNvPr>
                <p:cNvCxnSpPr>
                  <a:cxnSpLocks/>
                </p:cNvCxnSpPr>
                <p:nvPr/>
              </p:nvCxnSpPr>
              <p:spPr>
                <a:xfrm flipV="1">
                  <a:off x="4551038" y="3889403"/>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889D965-F5AE-1FC7-8471-99AB8AB15A50}"/>
                    </a:ext>
                  </a:extLst>
                </p:cNvPr>
                <p:cNvCxnSpPr>
                  <a:cxnSpLocks/>
                </p:cNvCxnSpPr>
                <p:nvPr/>
              </p:nvCxnSpPr>
              <p:spPr>
                <a:xfrm flipV="1">
                  <a:off x="4959723" y="3904024"/>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F22F6843-B39F-77DA-EAB9-A45F76C39AA0}"/>
                    </a:ext>
                  </a:extLst>
                </p:cNvPr>
                <p:cNvCxnSpPr>
                  <a:cxnSpLocks/>
                </p:cNvCxnSpPr>
                <p:nvPr/>
              </p:nvCxnSpPr>
              <p:spPr>
                <a:xfrm flipV="1">
                  <a:off x="5388638" y="3906002"/>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8917F3BC-AB82-9814-90A9-130016CB212C}"/>
                    </a:ext>
                  </a:extLst>
                </p:cNvPr>
                <p:cNvCxnSpPr>
                  <a:cxnSpLocks/>
                </p:cNvCxnSpPr>
                <p:nvPr/>
              </p:nvCxnSpPr>
              <p:spPr>
                <a:xfrm flipV="1">
                  <a:off x="5799406" y="3907149"/>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ADB5F844-4174-96E6-9559-BA9E5ED51ECC}"/>
                    </a:ext>
                  </a:extLst>
                </p:cNvPr>
                <p:cNvCxnSpPr>
                  <a:cxnSpLocks/>
                </p:cNvCxnSpPr>
                <p:nvPr/>
              </p:nvCxnSpPr>
              <p:spPr>
                <a:xfrm flipV="1">
                  <a:off x="6225700" y="3907149"/>
                  <a:ext cx="293" cy="43938"/>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37F68288-8F8D-CDD3-D70A-F671D75B0A12}"/>
                    </a:ext>
                  </a:extLst>
                </p:cNvPr>
                <p:cNvCxnSpPr>
                  <a:cxnSpLocks/>
                </p:cNvCxnSpPr>
                <p:nvPr/>
              </p:nvCxnSpPr>
              <p:spPr>
                <a:xfrm>
                  <a:off x="899589" y="3758598"/>
                  <a:ext cx="50529" cy="0"/>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CF6B72B9-2BF8-1873-F122-7F14D3A9BB91}"/>
                    </a:ext>
                  </a:extLst>
                </p:cNvPr>
                <p:cNvCxnSpPr>
                  <a:cxnSpLocks/>
                </p:cNvCxnSpPr>
                <p:nvPr/>
              </p:nvCxnSpPr>
              <p:spPr>
                <a:xfrm>
                  <a:off x="899589" y="3100186"/>
                  <a:ext cx="50529" cy="0"/>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73445ABC-2E64-C1A2-26DC-8F0506A490FD}"/>
                    </a:ext>
                  </a:extLst>
                </p:cNvPr>
                <p:cNvCxnSpPr>
                  <a:cxnSpLocks/>
                </p:cNvCxnSpPr>
                <p:nvPr/>
              </p:nvCxnSpPr>
              <p:spPr>
                <a:xfrm>
                  <a:off x="899589" y="2438896"/>
                  <a:ext cx="50529" cy="0"/>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E8DF153-D7B0-714A-EE29-4B86BA91F74D}"/>
                    </a:ext>
                  </a:extLst>
                </p:cNvPr>
                <p:cNvCxnSpPr>
                  <a:cxnSpLocks/>
                </p:cNvCxnSpPr>
                <p:nvPr/>
              </p:nvCxnSpPr>
              <p:spPr>
                <a:xfrm>
                  <a:off x="899589" y="1785988"/>
                  <a:ext cx="50529" cy="0"/>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E0D13DDD-E9B6-EE8A-7A1D-B272D1DFB28D}"/>
                    </a:ext>
                  </a:extLst>
                </p:cNvPr>
                <p:cNvCxnSpPr>
                  <a:cxnSpLocks/>
                </p:cNvCxnSpPr>
                <p:nvPr/>
              </p:nvCxnSpPr>
              <p:spPr>
                <a:xfrm>
                  <a:off x="892446" y="1121020"/>
                  <a:ext cx="50529" cy="0"/>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6" name="Rectangle 5">
            <a:extLst>
              <a:ext uri="{FF2B5EF4-FFF2-40B4-BE49-F238E27FC236}">
                <a16:creationId xmlns:a16="http://schemas.microsoft.com/office/drawing/2014/main" id="{1D8F90A0-049C-B0A8-FC26-43DF3782A3A1}"/>
              </a:ext>
            </a:extLst>
          </p:cNvPr>
          <p:cNvSpPr/>
          <p:nvPr/>
        </p:nvSpPr>
        <p:spPr>
          <a:xfrm>
            <a:off x="0" y="6600824"/>
            <a:ext cx="12192000" cy="2571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444D8C1A-AB5D-F6BC-1FBD-9C59DAAA6236}"/>
              </a:ext>
            </a:extLst>
          </p:cNvPr>
          <p:cNvSpPr/>
          <p:nvPr/>
        </p:nvSpPr>
        <p:spPr>
          <a:xfrm>
            <a:off x="9886950" y="55312"/>
            <a:ext cx="2185988" cy="1087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520D4BA0-006E-B164-9C4D-03CB07EF4373}"/>
              </a:ext>
            </a:extLst>
          </p:cNvPr>
          <p:cNvSpPr txBox="1"/>
          <p:nvPr/>
        </p:nvSpPr>
        <p:spPr>
          <a:xfrm>
            <a:off x="8986027" y="6560134"/>
            <a:ext cx="3086911"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Geyer CE et al, SABCS 2024</a:t>
            </a:r>
          </a:p>
        </p:txBody>
      </p:sp>
    </p:spTree>
    <p:extLst>
      <p:ext uri="{BB962C8B-B14F-4D97-AF65-F5344CB8AC3E}">
        <p14:creationId xmlns:p14="http://schemas.microsoft.com/office/powerpoint/2010/main" val="2863635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09EE1-4EF7-6A6F-DE7F-411D52FC009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C1FBB04-5BCD-1E60-EE70-59396413BB81}"/>
              </a:ext>
            </a:extLst>
          </p:cNvPr>
          <p:cNvSpPr>
            <a:spLocks noGrp="1"/>
          </p:cNvSpPr>
          <p:nvPr>
            <p:ph type="title"/>
          </p:nvPr>
        </p:nvSpPr>
        <p:spPr>
          <a:xfrm>
            <a:off x="602167" y="114319"/>
            <a:ext cx="9966036" cy="949648"/>
          </a:xfrm>
        </p:spPr>
        <p:txBody>
          <a:bodyPr/>
          <a:lstStyle/>
          <a:p>
            <a:r>
              <a:rPr lang="en-US" b="1" dirty="0"/>
              <a:t>Safety Overview TEAEs</a:t>
            </a:r>
          </a:p>
        </p:txBody>
      </p:sp>
      <p:graphicFrame>
        <p:nvGraphicFramePr>
          <p:cNvPr id="6" name="Table 5">
            <a:extLst>
              <a:ext uri="{FF2B5EF4-FFF2-40B4-BE49-F238E27FC236}">
                <a16:creationId xmlns:a16="http://schemas.microsoft.com/office/drawing/2014/main" id="{16D08670-4037-DBD1-D917-DE77E5DBB4E5}"/>
              </a:ext>
            </a:extLst>
          </p:cNvPr>
          <p:cNvGraphicFramePr>
            <a:graphicFrameLocks noGrp="1"/>
          </p:cNvGraphicFramePr>
          <p:nvPr/>
        </p:nvGraphicFramePr>
        <p:xfrm>
          <a:off x="386204" y="1549402"/>
          <a:ext cx="11419595" cy="4291248"/>
        </p:xfrm>
        <a:graphic>
          <a:graphicData uri="http://schemas.openxmlformats.org/drawingml/2006/table">
            <a:tbl>
              <a:tblPr firstRow="1" bandRow="1">
                <a:tableStyleId>{7DF18680-E054-41AD-8BC1-D1AEF772440D}</a:tableStyleId>
              </a:tblPr>
              <a:tblGrid>
                <a:gridCol w="4780096">
                  <a:extLst>
                    <a:ext uri="{9D8B030D-6E8A-4147-A177-3AD203B41FA5}">
                      <a16:colId xmlns:a16="http://schemas.microsoft.com/office/drawing/2014/main" val="3167064053"/>
                    </a:ext>
                  </a:extLst>
                </a:gridCol>
                <a:gridCol w="2218063">
                  <a:extLst>
                    <a:ext uri="{9D8B030D-6E8A-4147-A177-3AD203B41FA5}">
                      <a16:colId xmlns:a16="http://schemas.microsoft.com/office/drawing/2014/main" val="522924657"/>
                    </a:ext>
                  </a:extLst>
                </a:gridCol>
                <a:gridCol w="2622384">
                  <a:extLst>
                    <a:ext uri="{9D8B030D-6E8A-4147-A177-3AD203B41FA5}">
                      <a16:colId xmlns:a16="http://schemas.microsoft.com/office/drawing/2014/main" val="876917270"/>
                    </a:ext>
                  </a:extLst>
                </a:gridCol>
                <a:gridCol w="1799052">
                  <a:extLst>
                    <a:ext uri="{9D8B030D-6E8A-4147-A177-3AD203B41FA5}">
                      <a16:colId xmlns:a16="http://schemas.microsoft.com/office/drawing/2014/main" val="2455616427"/>
                    </a:ext>
                  </a:extLst>
                </a:gridCol>
              </a:tblGrid>
              <a:tr h="579120">
                <a:tc>
                  <a:txBody>
                    <a:bodyPr/>
                    <a:lstStyle/>
                    <a:p>
                      <a:pPr algn="l"/>
                      <a:r>
                        <a:rPr lang="en-US" sz="1500" b="1" dirty="0">
                          <a:solidFill>
                            <a:schemeClr val="bg1"/>
                          </a:solidFill>
                          <a:latin typeface="+mj-lt"/>
                        </a:rPr>
                        <a:t>Parameter</a:t>
                      </a:r>
                      <a:endParaRPr lang="en-US" sz="1500" b="1" dirty="0">
                        <a:solidFill>
                          <a:schemeClr val="bg1"/>
                        </a:solidFill>
                        <a:latin typeface="+mj-lt"/>
                        <a:ea typeface="Source Sans Pro" panose="020B0503030403020204" pitchFamily="34" charset="0"/>
                      </a:endParaRPr>
                    </a:p>
                  </a:txBody>
                  <a:tcPr marL="121920" marR="121920" marT="60960" marB="60960" anchor="b"/>
                </a:tc>
                <a:tc>
                  <a:txBody>
                    <a:bodyPr/>
                    <a:lstStyle/>
                    <a:p>
                      <a:pPr algn="ctr"/>
                      <a:r>
                        <a:rPr lang="en-US" sz="1500" b="1" dirty="0">
                          <a:solidFill>
                            <a:schemeClr val="bg1"/>
                          </a:solidFill>
                          <a:latin typeface="+mj-lt"/>
                        </a:rPr>
                        <a:t>Chemo/Placebo</a:t>
                      </a:r>
                    </a:p>
                    <a:p>
                      <a:pPr algn="ctr"/>
                      <a:r>
                        <a:rPr lang="en-US" sz="1500" b="1" dirty="0">
                          <a:solidFill>
                            <a:schemeClr val="bg1"/>
                          </a:solidFill>
                          <a:latin typeface="+mj-lt"/>
                        </a:rPr>
                        <a:t>n = 764</a:t>
                      </a:r>
                      <a:endParaRPr lang="en-US" sz="1500" b="1" dirty="0">
                        <a:solidFill>
                          <a:schemeClr val="bg1"/>
                        </a:solidFill>
                        <a:latin typeface="+mj-lt"/>
                        <a:ea typeface="Source Sans Pro" panose="020B0503030403020204" pitchFamily="34" charset="0"/>
                      </a:endParaRPr>
                    </a:p>
                  </a:txBody>
                  <a:tcPr marL="121920" marR="121920" marT="60960" marB="60960" anchor="b">
                    <a:solidFill>
                      <a:srgbClr val="F25622"/>
                    </a:solidFill>
                  </a:tcPr>
                </a:tc>
                <a:tc>
                  <a:txBody>
                    <a:bodyPr/>
                    <a:lstStyle/>
                    <a:p>
                      <a:pPr algn="ctr"/>
                      <a:r>
                        <a:rPr lang="en-US" sz="1500" b="1" dirty="0">
                          <a:solidFill>
                            <a:schemeClr val="bg1"/>
                          </a:solidFill>
                          <a:latin typeface="+mj-lt"/>
                        </a:rPr>
                        <a:t>Chemo/Atezolizumab </a:t>
                      </a:r>
                    </a:p>
                    <a:p>
                      <a:pPr algn="ctr"/>
                      <a:r>
                        <a:rPr lang="en-US" sz="1500" b="1" dirty="0">
                          <a:solidFill>
                            <a:schemeClr val="bg1"/>
                          </a:solidFill>
                          <a:latin typeface="+mj-lt"/>
                        </a:rPr>
                        <a:t>n = 768</a:t>
                      </a:r>
                      <a:endParaRPr lang="en-US" sz="1500" b="1" dirty="0">
                        <a:solidFill>
                          <a:schemeClr val="bg1"/>
                        </a:solidFill>
                        <a:latin typeface="+mj-lt"/>
                        <a:ea typeface="Source Sans Pro" panose="020B0503030403020204" pitchFamily="34" charset="0"/>
                      </a:endParaRPr>
                    </a:p>
                  </a:txBody>
                  <a:tcPr marL="121920" marR="121920" marT="60960" marB="60960" anchor="b">
                    <a:solidFill>
                      <a:srgbClr val="0A3A56"/>
                    </a:solidFill>
                  </a:tcPr>
                </a:tc>
                <a:tc>
                  <a:txBody>
                    <a:bodyPr/>
                    <a:lstStyle/>
                    <a:p>
                      <a:pPr algn="ctr"/>
                      <a:r>
                        <a:rPr lang="en-US" sz="1500" b="1" dirty="0">
                          <a:solidFill>
                            <a:schemeClr val="bg1"/>
                          </a:solidFill>
                          <a:latin typeface="+mj-lt"/>
                          <a:ea typeface="Source Sans Pro" panose="020B0503030403020204" pitchFamily="34" charset="0"/>
                        </a:rPr>
                        <a:t>Total</a:t>
                      </a:r>
                    </a:p>
                    <a:p>
                      <a:pPr algn="ctr"/>
                      <a:r>
                        <a:rPr lang="en-US" sz="1500" b="1" dirty="0">
                          <a:solidFill>
                            <a:schemeClr val="bg1"/>
                          </a:solidFill>
                          <a:latin typeface="+mj-lt"/>
                          <a:ea typeface="Source Sans Pro" panose="020B0503030403020204" pitchFamily="34" charset="0"/>
                        </a:rPr>
                        <a:t>N = 1532</a:t>
                      </a:r>
                    </a:p>
                  </a:txBody>
                  <a:tcPr marL="121920" marR="121920" marT="60960" marB="60960" anchor="b"/>
                </a:tc>
                <a:extLst>
                  <a:ext uri="{0D108BD9-81ED-4DB2-BD59-A6C34878D82A}">
                    <a16:rowId xmlns:a16="http://schemas.microsoft.com/office/drawing/2014/main" val="2627486910"/>
                  </a:ext>
                </a:extLst>
              </a:tr>
              <a:tr h="565296">
                <a:tc>
                  <a:txBody>
                    <a:bodyPr/>
                    <a:lstStyle/>
                    <a:p>
                      <a:r>
                        <a:rPr lang="en-US" sz="1600" b="1" dirty="0">
                          <a:solidFill>
                            <a:srgbClr val="293E52"/>
                          </a:solidFill>
                        </a:rPr>
                        <a:t>Treatment-emergent Adverse Events (TEAEs)</a:t>
                      </a:r>
                      <a:endParaRPr lang="en-US" sz="16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293E52"/>
                          </a:solidFill>
                        </a:rPr>
                        <a:t>762 (99.7%)</a:t>
                      </a:r>
                      <a:endParaRPr lang="en-US" sz="16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F78E6D"/>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293E52"/>
                          </a:solidFill>
                        </a:rPr>
                        <a:t>768 (100%)</a:t>
                      </a:r>
                      <a:endParaRPr lang="en-US" sz="16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55ACC7"/>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293E52"/>
                          </a:solidFill>
                        </a:rPr>
                        <a:t>1530 (99.8%)</a:t>
                      </a:r>
                      <a:endParaRPr lang="en-US" sz="16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tc>
                <a:extLst>
                  <a:ext uri="{0D108BD9-81ED-4DB2-BD59-A6C34878D82A}">
                    <a16:rowId xmlns:a16="http://schemas.microsoft.com/office/drawing/2014/main" val="2435812761"/>
                  </a:ext>
                </a:extLst>
              </a:tr>
              <a:tr h="580673">
                <a:tc>
                  <a:txBody>
                    <a:bodyPr/>
                    <a:lstStyle/>
                    <a:p>
                      <a:r>
                        <a:rPr lang="en-US" sz="1600" b="1" dirty="0">
                          <a:solidFill>
                            <a:srgbClr val="293E52"/>
                          </a:solidFill>
                        </a:rPr>
                        <a:t>Grades 3 and 4 TEAEs</a:t>
                      </a:r>
                      <a:endParaRPr lang="en-US" sz="16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293E52"/>
                          </a:solidFill>
                        </a:rPr>
                        <a:t>561 (73.4%)</a:t>
                      </a:r>
                      <a:endParaRPr lang="en-US" sz="16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FBC4B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293E52"/>
                          </a:solidFill>
                        </a:rPr>
                        <a:t>578 (75.3%)</a:t>
                      </a:r>
                      <a:endParaRPr lang="en-US" sz="16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C7E7F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293E52"/>
                          </a:solidFill>
                        </a:rPr>
                        <a:t>1139 (74.3%)</a:t>
                      </a:r>
                      <a:endParaRPr lang="en-US" sz="16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tc>
                <a:extLst>
                  <a:ext uri="{0D108BD9-81ED-4DB2-BD59-A6C34878D82A}">
                    <a16:rowId xmlns:a16="http://schemas.microsoft.com/office/drawing/2014/main" val="2606401846"/>
                  </a:ext>
                </a:extLst>
              </a:tr>
              <a:tr h="580673">
                <a:tc>
                  <a:txBody>
                    <a:bodyPr/>
                    <a:lstStyle/>
                    <a:p>
                      <a:r>
                        <a:rPr lang="en-US" sz="1600" b="1" dirty="0">
                          <a:solidFill>
                            <a:srgbClr val="293E52"/>
                          </a:solidFill>
                        </a:rPr>
                        <a:t>Serious TEAEs</a:t>
                      </a:r>
                      <a:endParaRPr lang="en-US" sz="16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293E52"/>
                          </a:solidFill>
                        </a:rPr>
                        <a:t>231 (30.2%)</a:t>
                      </a:r>
                      <a:endParaRPr lang="en-US" sz="16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F78E6D"/>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293E52"/>
                          </a:solidFill>
                        </a:rPr>
                        <a:t>270 (35.2%)</a:t>
                      </a:r>
                      <a:endParaRPr lang="en-US" sz="16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55ACC7"/>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293E52"/>
                          </a:solidFill>
                        </a:rPr>
                        <a:t>501 (32.7%)</a:t>
                      </a:r>
                      <a:endParaRPr lang="en-US" sz="16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tc>
                <a:extLst>
                  <a:ext uri="{0D108BD9-81ED-4DB2-BD59-A6C34878D82A}">
                    <a16:rowId xmlns:a16="http://schemas.microsoft.com/office/drawing/2014/main" val="3691933568"/>
                  </a:ext>
                </a:extLst>
              </a:tr>
              <a:tr h="1404813">
                <a:tc>
                  <a:txBody>
                    <a:bodyPr/>
                    <a:lstStyle/>
                    <a:p>
                      <a:r>
                        <a:rPr lang="en-US" sz="1600" b="1" dirty="0">
                          <a:solidFill>
                            <a:srgbClr val="293E52"/>
                          </a:solidFill>
                        </a:rPr>
                        <a:t>TEAEs Leading to Therapy Discontinuation</a:t>
                      </a:r>
                    </a:p>
                    <a:p>
                      <a:pPr marL="114300" indent="0"/>
                      <a:r>
                        <a:rPr lang="en-US" sz="1600" b="1" dirty="0">
                          <a:solidFill>
                            <a:srgbClr val="293E52"/>
                          </a:solidFill>
                        </a:rPr>
                        <a:t>Paclitaxel</a:t>
                      </a:r>
                    </a:p>
                    <a:p>
                      <a:pPr marL="114300" indent="0"/>
                      <a:r>
                        <a:rPr lang="en-US" sz="1600" b="1" dirty="0">
                          <a:solidFill>
                            <a:srgbClr val="293E52"/>
                          </a:solidFill>
                        </a:rPr>
                        <a:t>Carboplatin</a:t>
                      </a:r>
                    </a:p>
                    <a:p>
                      <a:pPr marL="114300" indent="0"/>
                      <a:r>
                        <a:rPr lang="en-US" sz="1600" b="1" dirty="0">
                          <a:solidFill>
                            <a:srgbClr val="293E52"/>
                          </a:solidFill>
                        </a:rPr>
                        <a:t>AC/EC</a:t>
                      </a:r>
                    </a:p>
                    <a:p>
                      <a:pPr marL="114300" indent="0"/>
                      <a:r>
                        <a:rPr lang="en-US" sz="1600" b="1" dirty="0">
                          <a:solidFill>
                            <a:srgbClr val="293E52"/>
                          </a:solidFill>
                        </a:rPr>
                        <a:t>Atezolizumab/Placebo</a:t>
                      </a:r>
                    </a:p>
                  </a:txBody>
                  <a:tcPr marL="121920" marR="121920" marT="60960" marB="6096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600" b="1" dirty="0">
                        <a:solidFill>
                          <a:srgbClr val="293E52"/>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293E52"/>
                          </a:solidFill>
                        </a:rPr>
                        <a:t>87 (11.4%)</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293E52"/>
                          </a:solidFill>
                        </a:rPr>
                        <a:t>56 (7.3%)</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293E52"/>
                          </a:solidFill>
                        </a:rPr>
                        <a:t>27 (3.5%)</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293E52"/>
                          </a:solidFill>
                        </a:rPr>
                        <a:t>81 (10.6%)</a:t>
                      </a:r>
                    </a:p>
                  </a:txBody>
                  <a:tcPr marL="121920" marR="121920" marT="60960" marB="60960" anchor="ctr">
                    <a:solidFill>
                      <a:srgbClr val="FBC4B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600" b="1" dirty="0">
                        <a:solidFill>
                          <a:srgbClr val="293E52"/>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293E52"/>
                          </a:solidFill>
                        </a:rPr>
                        <a:t>93 (12.1%)</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293E52"/>
                          </a:solidFill>
                        </a:rPr>
                        <a:t>65 (8.5%)</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293E52"/>
                          </a:solidFill>
                        </a:rPr>
                        <a:t>40 (5.2%)</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293E52"/>
                          </a:solidFill>
                        </a:rPr>
                        <a:t>163 (21.2%)</a:t>
                      </a:r>
                    </a:p>
                  </a:txBody>
                  <a:tcPr marL="121920" marR="121920" marT="60960" marB="60960" anchor="ctr">
                    <a:solidFill>
                      <a:srgbClr val="C7E7F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600" b="1" dirty="0">
                        <a:solidFill>
                          <a:srgbClr val="293E52"/>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293E52"/>
                          </a:solidFill>
                        </a:rPr>
                        <a:t>180 (11.7%)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293E52"/>
                          </a:solidFill>
                        </a:rPr>
                        <a:t>121 (7.9%)</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293E52"/>
                          </a:solidFill>
                        </a:rPr>
                        <a:t>67 (4.4%)</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293E52"/>
                          </a:solidFill>
                        </a:rPr>
                        <a:t>244 (15.9%)</a:t>
                      </a:r>
                    </a:p>
                  </a:txBody>
                  <a:tcPr marL="121920" marR="121920" marT="60960" marB="60960" anchor="ctr"/>
                </a:tc>
                <a:extLst>
                  <a:ext uri="{0D108BD9-81ED-4DB2-BD59-A6C34878D82A}">
                    <a16:rowId xmlns:a16="http://schemas.microsoft.com/office/drawing/2014/main" val="3538344052"/>
                  </a:ext>
                </a:extLst>
              </a:tr>
              <a:tr h="58067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293E52"/>
                          </a:solidFill>
                        </a:rPr>
                        <a:t>TEAEs Leading to Death</a:t>
                      </a:r>
                      <a:endParaRPr lang="en-US" sz="16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293E52"/>
                          </a:solidFill>
                        </a:rPr>
                        <a:t>3 (0.4%)*</a:t>
                      </a:r>
                      <a:endParaRPr lang="en-US" sz="16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F78E6D"/>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293E52"/>
                          </a:solidFill>
                        </a:rPr>
                        <a:t>2 (0.3%)**</a:t>
                      </a:r>
                      <a:endParaRPr lang="en-US" sz="16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solidFill>
                      <a:srgbClr val="55ACC7"/>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293E52"/>
                          </a:solidFill>
                        </a:rPr>
                        <a:t>5 (0.3%)</a:t>
                      </a:r>
                      <a:endParaRPr lang="en-US" sz="1600" b="1" dirty="0">
                        <a:solidFill>
                          <a:srgbClr val="293E52"/>
                        </a:solidFill>
                        <a:latin typeface="Source Sans Pro" panose="020B0503030403020204" pitchFamily="34" charset="0"/>
                        <a:ea typeface="Source Sans Pro" panose="020B0503030403020204" pitchFamily="34" charset="0"/>
                      </a:endParaRPr>
                    </a:p>
                  </a:txBody>
                  <a:tcPr marL="121920" marR="121920" marT="60960" marB="60960" anchor="ctr"/>
                </a:tc>
                <a:extLst>
                  <a:ext uri="{0D108BD9-81ED-4DB2-BD59-A6C34878D82A}">
                    <a16:rowId xmlns:a16="http://schemas.microsoft.com/office/drawing/2014/main" val="2147619798"/>
                  </a:ext>
                </a:extLst>
              </a:tr>
            </a:tbl>
          </a:graphicData>
        </a:graphic>
      </p:graphicFrame>
      <p:sp>
        <p:nvSpPr>
          <p:cNvPr id="4" name="TextBox 3">
            <a:extLst>
              <a:ext uri="{FF2B5EF4-FFF2-40B4-BE49-F238E27FC236}">
                <a16:creationId xmlns:a16="http://schemas.microsoft.com/office/drawing/2014/main" id="{90489024-9786-4587-2513-706D057575AE}"/>
              </a:ext>
            </a:extLst>
          </p:cNvPr>
          <p:cNvSpPr txBox="1"/>
          <p:nvPr/>
        </p:nvSpPr>
        <p:spPr>
          <a:xfrm>
            <a:off x="577519" y="5869401"/>
            <a:ext cx="1122828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*Cause of deaths : sudden death, pneumonitis, and unknown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**Cause deaths: non-neutropenic sepsis and severe hyponatremia</a:t>
            </a:r>
          </a:p>
        </p:txBody>
      </p:sp>
      <p:sp>
        <p:nvSpPr>
          <p:cNvPr id="5" name="Rectangle 4">
            <a:extLst>
              <a:ext uri="{FF2B5EF4-FFF2-40B4-BE49-F238E27FC236}">
                <a16:creationId xmlns:a16="http://schemas.microsoft.com/office/drawing/2014/main" id="{7CB32067-6972-4F09-DB8D-DC6190E99E03}"/>
              </a:ext>
            </a:extLst>
          </p:cNvPr>
          <p:cNvSpPr/>
          <p:nvPr/>
        </p:nvSpPr>
        <p:spPr>
          <a:xfrm>
            <a:off x="0" y="6600824"/>
            <a:ext cx="12192000" cy="2571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613307D7-EBED-98A0-065D-719DA6F864E2}"/>
              </a:ext>
            </a:extLst>
          </p:cNvPr>
          <p:cNvSpPr/>
          <p:nvPr/>
        </p:nvSpPr>
        <p:spPr>
          <a:xfrm>
            <a:off x="9886950" y="55312"/>
            <a:ext cx="2185988" cy="1087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3976EE8A-C123-2DF8-4772-5C3925F4E041}"/>
              </a:ext>
            </a:extLst>
          </p:cNvPr>
          <p:cNvSpPr txBox="1"/>
          <p:nvPr/>
        </p:nvSpPr>
        <p:spPr>
          <a:xfrm>
            <a:off x="8986027" y="6560134"/>
            <a:ext cx="3086911"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Geyer CE et al, SABCS 2024</a:t>
            </a:r>
          </a:p>
        </p:txBody>
      </p:sp>
    </p:spTree>
    <p:extLst>
      <p:ext uri="{BB962C8B-B14F-4D97-AF65-F5344CB8AC3E}">
        <p14:creationId xmlns:p14="http://schemas.microsoft.com/office/powerpoint/2010/main" val="738043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D359C-ED72-5367-99B1-B79848BD336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005F2E-333C-59A8-C1DD-6B9D93166BDC}"/>
              </a:ext>
            </a:extLst>
          </p:cNvPr>
          <p:cNvSpPr>
            <a:spLocks noGrp="1"/>
          </p:cNvSpPr>
          <p:nvPr>
            <p:ph idx="1"/>
          </p:nvPr>
        </p:nvSpPr>
        <p:spPr>
          <a:xfrm>
            <a:off x="664755" y="1437340"/>
            <a:ext cx="10578012" cy="4899261"/>
          </a:xfrm>
        </p:spPr>
        <p:txBody>
          <a:bodyPr/>
          <a:lstStyle/>
          <a:p>
            <a:pPr indent="-389457" defTabSz="1219170">
              <a:spcBef>
                <a:spcPts val="0"/>
              </a:spcBef>
              <a:buClr>
                <a:srgbClr val="596D86"/>
              </a:buClr>
              <a:buSzPts val="1400"/>
              <a:buFont typeface="Noto Sans Symbols"/>
              <a:buChar char="▪"/>
              <a:defRPr/>
            </a:pPr>
            <a:r>
              <a:rPr lang="en-US" sz="1867" b="1" kern="0" dirty="0">
                <a:solidFill>
                  <a:srgbClr val="2D3843"/>
                </a:solidFill>
                <a:latin typeface="+mj-lt"/>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2"/>
                  </a:ext>
                </a:extLst>
              </a:rPr>
              <a:t>Addition of atezolizumab to neoadjuvant </a:t>
            </a:r>
            <a:r>
              <a:rPr lang="en-US" sz="1867" b="1" kern="0" dirty="0">
                <a:solidFill>
                  <a:srgbClr val="2D3843"/>
                </a:solidFill>
                <a:latin typeface="+mj-lt"/>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3"/>
                  </a:ext>
                </a:extLst>
              </a:rPr>
              <a:t>chemotherapy</a:t>
            </a:r>
            <a:r>
              <a:rPr lang="en-US" sz="1867" b="1" kern="0" dirty="0">
                <a:solidFill>
                  <a:srgbClr val="2D3843"/>
                </a:solidFill>
                <a:latin typeface="+mj-lt"/>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4"/>
                  </a:ext>
                </a:extLst>
              </a:rPr>
              <a:t> followed by adjuvant atezolizumab did not result in statistically significant improvement in EFS</a:t>
            </a:r>
          </a:p>
          <a:p>
            <a:pPr lvl="1" indent="-389457" defTabSz="1219170">
              <a:spcBef>
                <a:spcPts val="0"/>
              </a:spcBef>
              <a:buClr>
                <a:srgbClr val="596D86"/>
              </a:buClr>
              <a:buSzPts val="1400"/>
              <a:buFont typeface="Noto Sans Symbols"/>
              <a:buChar char="▪"/>
              <a:defRPr/>
            </a:pPr>
            <a:r>
              <a:rPr lang="pl-PL" sz="1867" b="1" kern="0" dirty="0">
                <a:solidFill>
                  <a:srgbClr val="2D3843"/>
                </a:solidFill>
                <a:latin typeface="+mj-lt"/>
                <a:cs typeface="Arial"/>
                <a:sym typeface="Arial"/>
              </a:rPr>
              <a:t>HR = 0.8 (95% CI = 0.62, 1.03)</a:t>
            </a:r>
            <a:r>
              <a:rPr lang="en-US" sz="1867" b="1" kern="0" dirty="0">
                <a:solidFill>
                  <a:srgbClr val="2D3843"/>
                </a:solidFill>
                <a:latin typeface="+mj-lt"/>
                <a:cs typeface="Arial"/>
                <a:sym typeface="Arial"/>
              </a:rPr>
              <a:t> l</a:t>
            </a:r>
            <a:r>
              <a:rPr lang="pl-PL" sz="1867" b="1" kern="0" dirty="0">
                <a:solidFill>
                  <a:srgbClr val="2D3843"/>
                </a:solidFill>
                <a:latin typeface="+mj-lt"/>
                <a:cs typeface="Arial"/>
                <a:sym typeface="Arial"/>
              </a:rPr>
              <a:t>og rank p = 0.08</a:t>
            </a:r>
            <a:endParaRPr lang="en-US" sz="1867" b="1" kern="0" dirty="0">
              <a:solidFill>
                <a:srgbClr val="2D3843"/>
              </a:solidFill>
              <a:latin typeface="+mj-lt"/>
              <a:cs typeface="Arial"/>
              <a:sym typeface="Arial"/>
            </a:endParaRPr>
          </a:p>
          <a:p>
            <a:pPr lvl="1" indent="-389457" defTabSz="1219170">
              <a:spcBef>
                <a:spcPts val="0"/>
              </a:spcBef>
              <a:buClr>
                <a:srgbClr val="596D86"/>
              </a:buClr>
              <a:buSzPts val="1400"/>
              <a:buFont typeface="Noto Sans Symbols"/>
              <a:buChar char="▪"/>
              <a:defRPr/>
            </a:pPr>
            <a:r>
              <a:rPr lang="en-US" sz="1867" b="1" kern="0" dirty="0">
                <a:solidFill>
                  <a:srgbClr val="2D3843"/>
                </a:solidFill>
                <a:latin typeface="+mj-lt"/>
                <a:cs typeface="Arial"/>
                <a:sym typeface="Arial"/>
              </a:rPr>
              <a:t>4-Year EFS was 85.2% for atezolizumab arm and 81.9% for control arm.</a:t>
            </a:r>
          </a:p>
          <a:p>
            <a:pPr lvl="1" indent="-321725" defTabSz="1219170">
              <a:spcBef>
                <a:spcPts val="0"/>
              </a:spcBef>
              <a:buClr>
                <a:srgbClr val="578793"/>
              </a:buClr>
              <a:buSzPts val="1300"/>
              <a:buFont typeface="Arial"/>
              <a:buChar char="•"/>
              <a:defRPr/>
            </a:pPr>
            <a:endParaRPr lang="en-US" sz="1600" b="1" kern="0" dirty="0">
              <a:solidFill>
                <a:srgbClr val="2D3843"/>
              </a:solidFill>
              <a:latin typeface="+mj-lt"/>
              <a:cs typeface="Arial"/>
              <a:sym typeface="Arial"/>
            </a:endParaRPr>
          </a:p>
          <a:p>
            <a:pPr indent="-321725" defTabSz="1219170">
              <a:spcBef>
                <a:spcPts val="0"/>
              </a:spcBef>
              <a:buClr>
                <a:srgbClr val="578793"/>
              </a:buClr>
              <a:buSzPts val="1300"/>
              <a:buFont typeface="Arial"/>
              <a:buChar char="•"/>
              <a:defRPr/>
            </a:pPr>
            <a:r>
              <a:rPr lang="en-US" sz="1867" b="1" kern="0" dirty="0">
                <a:solidFill>
                  <a:srgbClr val="2D3843"/>
                </a:solidFill>
                <a:latin typeface="+mj-lt"/>
                <a:cs typeface="Arial"/>
                <a:sym typeface="Arial"/>
              </a:rPr>
              <a:t>Addition of atezolizumab to neoadjuvant chemotherapy increased pCR from 57% to 63%, an absolute improvement of 6%.</a:t>
            </a:r>
          </a:p>
          <a:p>
            <a:pPr indent="0" defTabSz="1219170">
              <a:spcBef>
                <a:spcPts val="0"/>
              </a:spcBef>
              <a:buClr>
                <a:srgbClr val="578793"/>
              </a:buClr>
              <a:buSzPts val="2200"/>
              <a:buNone/>
              <a:defRPr/>
            </a:pPr>
            <a:endParaRPr lang="en-US" sz="1600" b="1" kern="0" dirty="0">
              <a:solidFill>
                <a:srgbClr val="2D3843"/>
              </a:solidFill>
              <a:latin typeface="+mj-lt"/>
              <a:cs typeface="Arial"/>
              <a:sym typeface="Arial"/>
            </a:endParaRPr>
          </a:p>
          <a:p>
            <a:pPr indent="-389457" defTabSz="1219170">
              <a:spcBef>
                <a:spcPts val="0"/>
              </a:spcBef>
              <a:buClr>
                <a:srgbClr val="578793"/>
              </a:buClr>
              <a:buSzPts val="1400"/>
              <a:buFont typeface="Noto Sans Symbols"/>
              <a:buChar char="▪"/>
              <a:defRPr/>
            </a:pPr>
            <a:r>
              <a:rPr lang="en-US" sz="1867" b="1" kern="0" dirty="0">
                <a:solidFill>
                  <a:srgbClr val="2D3843"/>
                </a:solidFill>
                <a:latin typeface="+mj-lt"/>
                <a:cs typeface="Arial"/>
                <a:sym typeface="Arial"/>
              </a:rPr>
              <a:t>Overall safety profile of atezolizumab with multiagent chemotherapy was in line with the known safety profile</a:t>
            </a:r>
            <a:r>
              <a:rPr lang="en-US" sz="1867" b="1" kern="0" dirty="0">
                <a:solidFill>
                  <a:srgbClr val="2D3843"/>
                </a:solidFill>
                <a:latin typeface="+mj-lt"/>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76"/>
                  </a:ext>
                </a:extLst>
              </a:rPr>
              <a:t>s</a:t>
            </a:r>
            <a:r>
              <a:rPr lang="en-US" sz="1867" b="1" kern="0" dirty="0">
                <a:solidFill>
                  <a:srgbClr val="2D3843"/>
                </a:solidFill>
                <a:latin typeface="+mj-lt"/>
                <a:cs typeface="Arial"/>
                <a:sym typeface="Arial"/>
              </a:rPr>
              <a:t> in TNBC.</a:t>
            </a:r>
          </a:p>
          <a:p>
            <a:pPr indent="-389457" defTabSz="1219170">
              <a:spcBef>
                <a:spcPts val="0"/>
              </a:spcBef>
              <a:buClr>
                <a:srgbClr val="578793"/>
              </a:buClr>
              <a:buSzPts val="1400"/>
              <a:buFont typeface="Noto Sans Symbols"/>
              <a:buChar char="▪"/>
              <a:defRPr/>
            </a:pPr>
            <a:endParaRPr lang="en-US" sz="1867" b="1" kern="0" dirty="0">
              <a:solidFill>
                <a:srgbClr val="2D3843"/>
              </a:solidFill>
              <a:latin typeface="+mj-lt"/>
              <a:cs typeface="Arial"/>
              <a:sym typeface="Arial"/>
            </a:endParaRPr>
          </a:p>
          <a:p>
            <a:pPr indent="-321725" defTabSz="1219170">
              <a:spcBef>
                <a:spcPts val="0"/>
              </a:spcBef>
              <a:buClr>
                <a:srgbClr val="578793"/>
              </a:buClr>
              <a:buSzPts val="1300"/>
              <a:buFont typeface="Arial"/>
              <a:buChar char="•"/>
              <a:defRPr/>
            </a:pPr>
            <a:r>
              <a:rPr lang="en-US" sz="1867" b="1" kern="0" dirty="0">
                <a:solidFill>
                  <a:srgbClr val="2D3843"/>
                </a:solidFill>
                <a:latin typeface="+mj-lt"/>
                <a:cs typeface="Arial"/>
                <a:sym typeface="Arial"/>
              </a:rPr>
              <a:t>While not meeting efficacy criteria for the primary endpoint, the results support translational studies for potential biomarkers to identify subsets of patients who may benefit from addition of checkpoint inhibitors to neoadjuvant/adjuvant therapy in TNBC.</a:t>
            </a:r>
          </a:p>
          <a:p>
            <a:pPr indent="-321725" defTabSz="1219170">
              <a:spcBef>
                <a:spcPts val="0"/>
              </a:spcBef>
              <a:buClr>
                <a:srgbClr val="578793"/>
              </a:buClr>
              <a:buSzPts val="1300"/>
              <a:buFont typeface="Arial"/>
              <a:buChar char="•"/>
              <a:defRPr/>
            </a:pPr>
            <a:endParaRPr lang="en-US" sz="1867" kern="0" dirty="0">
              <a:solidFill>
                <a:srgbClr val="2D3843"/>
              </a:solidFill>
              <a:latin typeface="+mn-lt"/>
              <a:cs typeface="Arial"/>
              <a:sym typeface="Arial"/>
            </a:endParaRPr>
          </a:p>
          <a:p>
            <a:pPr indent="-321725" defTabSz="1219170">
              <a:spcBef>
                <a:spcPts val="0"/>
              </a:spcBef>
              <a:buClr>
                <a:srgbClr val="578793"/>
              </a:buClr>
              <a:buSzPts val="1300"/>
              <a:buFont typeface="Arial"/>
              <a:buChar char="•"/>
              <a:defRPr/>
            </a:pPr>
            <a:endParaRPr lang="en-US" sz="1867" kern="0" dirty="0">
              <a:solidFill>
                <a:srgbClr val="2D3843"/>
              </a:solidFill>
              <a:latin typeface="+mn-lt"/>
              <a:cs typeface="Arial"/>
              <a:sym typeface="Arial"/>
            </a:endParaRPr>
          </a:p>
          <a:p>
            <a:pPr indent="0" defTabSz="1219170">
              <a:spcBef>
                <a:spcPts val="0"/>
              </a:spcBef>
              <a:buClr>
                <a:srgbClr val="578793"/>
              </a:buClr>
              <a:buSzPts val="2200"/>
              <a:buNone/>
              <a:defRPr/>
            </a:pPr>
            <a:endParaRPr lang="en-US" sz="1867" kern="0" dirty="0">
              <a:solidFill>
                <a:srgbClr val="2D3843"/>
              </a:solidFill>
              <a:latin typeface="+mn-lt"/>
              <a:cs typeface="Arial"/>
              <a:sym typeface="Arial"/>
            </a:endParaRPr>
          </a:p>
        </p:txBody>
      </p:sp>
      <p:sp>
        <p:nvSpPr>
          <p:cNvPr id="3" name="Title 2">
            <a:extLst>
              <a:ext uri="{FF2B5EF4-FFF2-40B4-BE49-F238E27FC236}">
                <a16:creationId xmlns:a16="http://schemas.microsoft.com/office/drawing/2014/main" id="{52754632-786C-23CF-98E0-C57B16203D0D}"/>
              </a:ext>
            </a:extLst>
          </p:cNvPr>
          <p:cNvSpPr>
            <a:spLocks noGrp="1"/>
          </p:cNvSpPr>
          <p:nvPr>
            <p:ph type="title"/>
          </p:nvPr>
        </p:nvSpPr>
        <p:spPr/>
        <p:txBody>
          <a:bodyPr/>
          <a:lstStyle/>
          <a:p>
            <a:r>
              <a:rPr lang="en-US" b="1" dirty="0"/>
              <a:t>Conclusions </a:t>
            </a:r>
          </a:p>
        </p:txBody>
      </p:sp>
      <p:sp>
        <p:nvSpPr>
          <p:cNvPr id="4" name="Rectangle 3">
            <a:extLst>
              <a:ext uri="{FF2B5EF4-FFF2-40B4-BE49-F238E27FC236}">
                <a16:creationId xmlns:a16="http://schemas.microsoft.com/office/drawing/2014/main" id="{B655A259-B73E-613A-9359-8346BB75E7C9}"/>
              </a:ext>
            </a:extLst>
          </p:cNvPr>
          <p:cNvSpPr/>
          <p:nvPr/>
        </p:nvSpPr>
        <p:spPr>
          <a:xfrm>
            <a:off x="0" y="6600824"/>
            <a:ext cx="12192000" cy="2571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9520126A-E235-5DB3-B6D3-7E02F8FD3330}"/>
              </a:ext>
            </a:extLst>
          </p:cNvPr>
          <p:cNvSpPr/>
          <p:nvPr/>
        </p:nvSpPr>
        <p:spPr>
          <a:xfrm>
            <a:off x="9886950" y="55312"/>
            <a:ext cx="2185988" cy="1087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0C1A112C-BE99-FD54-CA01-7B2A88888625}"/>
              </a:ext>
            </a:extLst>
          </p:cNvPr>
          <p:cNvSpPr txBox="1"/>
          <p:nvPr/>
        </p:nvSpPr>
        <p:spPr>
          <a:xfrm>
            <a:off x="8986027" y="6560134"/>
            <a:ext cx="3086911"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Geyer CE et al, SABCS 2024</a:t>
            </a:r>
          </a:p>
        </p:txBody>
      </p:sp>
    </p:spTree>
    <p:extLst>
      <p:ext uri="{BB962C8B-B14F-4D97-AF65-F5344CB8AC3E}">
        <p14:creationId xmlns:p14="http://schemas.microsoft.com/office/powerpoint/2010/main" val="3689357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D9442-856A-3929-5A38-E2C4ED6A198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8F4B7DA-EFD9-CA27-887C-C7676BF309BC}"/>
              </a:ext>
            </a:extLst>
          </p:cNvPr>
          <p:cNvSpPr>
            <a:spLocks noGrp="1"/>
          </p:cNvSpPr>
          <p:nvPr>
            <p:ph type="body" sz="quarter" idx="11"/>
          </p:nvPr>
        </p:nvSpPr>
        <p:spPr>
          <a:xfrm>
            <a:off x="304679" y="953956"/>
            <a:ext cx="11668368" cy="5576113"/>
          </a:xfrm>
        </p:spPr>
        <p:txBody>
          <a:bodyPr>
            <a:normAutofit fontScale="70000" lnSpcReduction="20000"/>
          </a:bodyPr>
          <a:lstStyle/>
          <a:p>
            <a:pPr marL="0" marR="0" indent="0">
              <a:lnSpc>
                <a:spcPct val="120000"/>
              </a:lnSpc>
              <a:spcBef>
                <a:spcPts val="0"/>
              </a:spcBef>
              <a:buNone/>
            </a:pPr>
            <a:endParaRPr lang="en-US" sz="2700" b="1" dirty="0">
              <a:solidFill>
                <a:srgbClr val="000000"/>
              </a:solidFill>
              <a:effectLst/>
              <a:ea typeface="Aptos" panose="020B0004020202020204" pitchFamily="34" charset="0"/>
              <a:cs typeface="Aptos" panose="020B0004020202020204" pitchFamily="34" charset="0"/>
            </a:endParaRPr>
          </a:p>
          <a:p>
            <a:pPr marL="457200" lvl="1" indent="-457200">
              <a:lnSpc>
                <a:spcPct val="120000"/>
              </a:lnSpc>
              <a:spcBef>
                <a:spcPts val="0"/>
              </a:spcBef>
              <a:spcAft>
                <a:spcPts val="600"/>
              </a:spcAft>
            </a:pPr>
            <a:r>
              <a:rPr lang="en-US" sz="2900" b="1" u="sng" dirty="0">
                <a:solidFill>
                  <a:srgbClr val="000000"/>
                </a:solidFill>
                <a:effectLst/>
                <a:ea typeface="Aptos" panose="020B0004020202020204" pitchFamily="34" charset="0"/>
                <a:cs typeface="Aptos" panose="020B0004020202020204" pitchFamily="34" charset="0"/>
              </a:rPr>
              <a:t>TNBC Early Stage</a:t>
            </a:r>
          </a:p>
          <a:p>
            <a:pPr marL="0" lvl="1" indent="0">
              <a:lnSpc>
                <a:spcPct val="120000"/>
              </a:lnSpc>
              <a:spcBef>
                <a:spcPts val="0"/>
              </a:spcBef>
              <a:spcAft>
                <a:spcPts val="600"/>
              </a:spcAft>
              <a:buNone/>
            </a:pPr>
            <a:endParaRPr lang="en-US" sz="1400" b="1" u="sng" dirty="0">
              <a:solidFill>
                <a:srgbClr val="000000"/>
              </a:solidFill>
              <a:effectLs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ea typeface="Aptos" panose="020B0004020202020204" pitchFamily="34" charset="0"/>
                <a:cs typeface="Aptos" panose="020B0004020202020204" pitchFamily="34" charset="0"/>
              </a:rPr>
              <a:t>PS12-09:</a:t>
            </a:r>
            <a:r>
              <a:rPr lang="en-US" sz="2700" dirty="0">
                <a:solidFill>
                  <a:srgbClr val="000000"/>
                </a:solidFill>
                <a:effectLst/>
                <a:ea typeface="Aptos" panose="020B0004020202020204" pitchFamily="34" charset="0"/>
                <a:cs typeface="Aptos" panose="020B0004020202020204" pitchFamily="34" charset="0"/>
              </a:rPr>
              <a:t> Neoadjuvant pembrolizumab or placebo plus chemotherapy followed by adjuvant pembrolizumab or placebo for high-risk, early-stage </a:t>
            </a:r>
            <a:r>
              <a:rPr lang="en-US" sz="2700" dirty="0">
                <a:solidFill>
                  <a:srgbClr val="000000"/>
                </a:solidFill>
                <a:ea typeface="Aptos" panose="020B0004020202020204" pitchFamily="34" charset="0"/>
                <a:cs typeface="Aptos" panose="020B0004020202020204" pitchFamily="34" charset="0"/>
              </a:rPr>
              <a:t>TNBC</a:t>
            </a:r>
            <a:r>
              <a:rPr lang="en-US" sz="2700" dirty="0">
                <a:solidFill>
                  <a:srgbClr val="000000"/>
                </a:solidFill>
                <a:effectLst/>
                <a:ea typeface="Aptos" panose="020B0004020202020204" pitchFamily="34" charset="0"/>
                <a:cs typeface="Aptos" panose="020B0004020202020204" pitchFamily="34" charset="0"/>
              </a:rPr>
              <a:t>: Overall survival and subgroup results from the phase 3 </a:t>
            </a:r>
            <a:r>
              <a:rPr lang="en-US" sz="2700" b="1" dirty="0">
                <a:solidFill>
                  <a:srgbClr val="000000"/>
                </a:solidFill>
                <a:effectLst/>
                <a:ea typeface="Aptos" panose="020B0004020202020204" pitchFamily="34" charset="0"/>
                <a:cs typeface="Aptos" panose="020B0004020202020204" pitchFamily="34" charset="0"/>
              </a:rPr>
              <a:t>KEYNOTE-522 </a:t>
            </a:r>
            <a:r>
              <a:rPr lang="en-US" sz="2700" dirty="0">
                <a:solidFill>
                  <a:srgbClr val="000000"/>
                </a:solidFill>
                <a:effectLst/>
                <a:ea typeface="Aptos" panose="020B0004020202020204" pitchFamily="34" charset="0"/>
                <a:cs typeface="Aptos" panose="020B0004020202020204" pitchFamily="34" charset="0"/>
              </a:rPr>
              <a:t>study</a:t>
            </a:r>
            <a:endParaRPr lang="en-US" sz="2700" dirty="0">
              <a:effectLs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ea typeface="Aptos" panose="020B0004020202020204" pitchFamily="34" charset="0"/>
                <a:cs typeface="Aptos" panose="020B0004020202020204" pitchFamily="34" charset="0"/>
              </a:rPr>
              <a:t>GS3-05:</a:t>
            </a:r>
            <a:r>
              <a:rPr lang="en-US" sz="2700" dirty="0">
                <a:solidFill>
                  <a:srgbClr val="000000"/>
                </a:solidFill>
                <a:effectLst/>
                <a:ea typeface="Aptos" panose="020B0004020202020204" pitchFamily="34" charset="0"/>
                <a:cs typeface="Aptos" panose="020B0004020202020204" pitchFamily="34" charset="0"/>
              </a:rPr>
              <a:t> </a:t>
            </a:r>
            <a:r>
              <a:rPr lang="en-US" sz="2700" b="1" dirty="0">
                <a:solidFill>
                  <a:srgbClr val="000000"/>
                </a:solidFill>
                <a:effectLst/>
                <a:ea typeface="Aptos" panose="020B0004020202020204" pitchFamily="34" charset="0"/>
                <a:cs typeface="Aptos" panose="020B0004020202020204" pitchFamily="34" charset="0"/>
              </a:rPr>
              <a:t>NSABP B-59/GBG-96-GeparDouze</a:t>
            </a:r>
            <a:r>
              <a:rPr lang="en-US" sz="2700" dirty="0">
                <a:solidFill>
                  <a:srgbClr val="000000"/>
                </a:solidFill>
                <a:effectLst/>
                <a:ea typeface="Aptos" panose="020B0004020202020204" pitchFamily="34" charset="0"/>
                <a:cs typeface="Aptos" panose="020B0004020202020204" pitchFamily="34" charset="0"/>
              </a:rPr>
              <a:t>: A randomized double-blind phase III clinical trial of neoadjuvant chemotherapy with atezolizumab or placebo followed by adjuvant atezolizumab or placebo in patients with Stage II and III </a:t>
            </a:r>
            <a:r>
              <a:rPr lang="en-US" sz="2700" dirty="0">
                <a:solidFill>
                  <a:srgbClr val="000000"/>
                </a:solidFill>
                <a:ea typeface="Aptos" panose="020B0004020202020204" pitchFamily="34" charset="0"/>
                <a:cs typeface="Aptos" panose="020B0004020202020204" pitchFamily="34" charset="0"/>
              </a:rPr>
              <a:t>TNBC</a:t>
            </a:r>
            <a:endParaRPr lang="en-US" sz="2700" dirty="0">
              <a:effectLs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highlight>
                  <a:srgbClr val="FFFF00"/>
                </a:highlight>
                <a:ea typeface="Aptos" panose="020B0004020202020204" pitchFamily="34" charset="0"/>
                <a:cs typeface="Aptos" panose="020B0004020202020204" pitchFamily="34" charset="0"/>
              </a:rPr>
              <a:t>GS3-06</a:t>
            </a:r>
            <a:r>
              <a:rPr lang="en-US" sz="2700" dirty="0">
                <a:solidFill>
                  <a:srgbClr val="000000"/>
                </a:solidFill>
                <a:effectLst/>
                <a:highlight>
                  <a:srgbClr val="FFFF00"/>
                </a:highlight>
                <a:ea typeface="Aptos" panose="020B0004020202020204" pitchFamily="34" charset="0"/>
                <a:cs typeface="Aptos" panose="020B0004020202020204" pitchFamily="34" charset="0"/>
              </a:rPr>
              <a:t>: Neoadjuvant </a:t>
            </a:r>
            <a:r>
              <a:rPr lang="en-US" sz="2700" dirty="0" err="1">
                <a:solidFill>
                  <a:srgbClr val="000000"/>
                </a:solidFill>
                <a:effectLst/>
                <a:highlight>
                  <a:srgbClr val="FFFF00"/>
                </a:highlight>
                <a:ea typeface="Aptos" panose="020B0004020202020204" pitchFamily="34" charset="0"/>
                <a:cs typeface="Aptos" panose="020B0004020202020204" pitchFamily="34" charset="0"/>
              </a:rPr>
              <a:t>camrelizumab</a:t>
            </a:r>
            <a:r>
              <a:rPr lang="en-US" sz="2700" dirty="0">
                <a:solidFill>
                  <a:srgbClr val="000000"/>
                </a:solidFill>
                <a:effectLst/>
                <a:highlight>
                  <a:srgbClr val="FFFF00"/>
                </a:highlight>
                <a:ea typeface="Aptos" panose="020B0004020202020204" pitchFamily="34" charset="0"/>
                <a:cs typeface="Aptos" panose="020B0004020202020204" pitchFamily="34" charset="0"/>
              </a:rPr>
              <a:t> plus chemotherapy (chemo) for early or locally advanced TNBC: a randomized, double-blind, phase 3 trial</a:t>
            </a:r>
            <a:endParaRPr lang="en-US" sz="2700" dirty="0">
              <a:effectLst/>
              <a:highlight>
                <a:srgbClr val="FFFF00"/>
              </a:highligh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ea typeface="Aptos" panose="020B0004020202020204" pitchFamily="34" charset="0"/>
                <a:cs typeface="Aptos" panose="020B0004020202020204" pitchFamily="34" charset="0"/>
              </a:rPr>
              <a:t>RF3-02</a:t>
            </a:r>
            <a:r>
              <a:rPr lang="en-US" sz="2700" dirty="0">
                <a:solidFill>
                  <a:srgbClr val="000000"/>
                </a:solidFill>
                <a:effectLst/>
                <a:ea typeface="Aptos" panose="020B0004020202020204" pitchFamily="34" charset="0"/>
                <a:cs typeface="Aptos" panose="020B0004020202020204" pitchFamily="34" charset="0"/>
              </a:rPr>
              <a:t>: Efficacy of adjuvant avelumab by PD-L1, tumor infiltrating lymphocytes and residual cancer burden in high-risk </a:t>
            </a:r>
            <a:r>
              <a:rPr lang="en-US" sz="2700" dirty="0">
                <a:solidFill>
                  <a:srgbClr val="000000"/>
                </a:solidFill>
                <a:ea typeface="Aptos" panose="020B0004020202020204" pitchFamily="34" charset="0"/>
                <a:cs typeface="Aptos" panose="020B0004020202020204" pitchFamily="34" charset="0"/>
              </a:rPr>
              <a:t>TNBC</a:t>
            </a:r>
            <a:r>
              <a:rPr lang="en-US" sz="2700" dirty="0">
                <a:solidFill>
                  <a:srgbClr val="000000"/>
                </a:solidFill>
                <a:effectLst/>
                <a:ea typeface="Aptos" panose="020B0004020202020204" pitchFamily="34" charset="0"/>
                <a:cs typeface="Aptos" panose="020B0004020202020204" pitchFamily="34" charset="0"/>
              </a:rPr>
              <a:t>: secondary and exploratory endpoints of the phase III </a:t>
            </a:r>
            <a:r>
              <a:rPr lang="en-US" sz="2700" b="1" dirty="0">
                <a:solidFill>
                  <a:srgbClr val="000000"/>
                </a:solidFill>
                <a:effectLst/>
                <a:ea typeface="Aptos" panose="020B0004020202020204" pitchFamily="34" charset="0"/>
                <a:cs typeface="Aptos" panose="020B0004020202020204" pitchFamily="34" charset="0"/>
              </a:rPr>
              <a:t>A-BRAVE</a:t>
            </a:r>
            <a:r>
              <a:rPr lang="en-US" sz="2700" dirty="0">
                <a:solidFill>
                  <a:srgbClr val="000000"/>
                </a:solidFill>
                <a:effectLst/>
                <a:ea typeface="Aptos" panose="020B0004020202020204" pitchFamily="34" charset="0"/>
                <a:cs typeface="Aptos" panose="020B0004020202020204" pitchFamily="34" charset="0"/>
              </a:rPr>
              <a:t> trial</a:t>
            </a:r>
            <a:endParaRPr lang="en-US" sz="2700" dirty="0">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ea typeface="Aptos" panose="020B0004020202020204" pitchFamily="34" charset="0"/>
                <a:cs typeface="Aptos" panose="020B0004020202020204" pitchFamily="34" charset="0"/>
              </a:rPr>
              <a:t>RF3-03</a:t>
            </a:r>
            <a:r>
              <a:rPr lang="en-US" sz="2700" dirty="0">
                <a:solidFill>
                  <a:srgbClr val="000000"/>
                </a:solidFill>
                <a:effectLst/>
                <a:ea typeface="Aptos" panose="020B0004020202020204" pitchFamily="34" charset="0"/>
                <a:cs typeface="Aptos" panose="020B0004020202020204" pitchFamily="34" charset="0"/>
              </a:rPr>
              <a:t>: Nivolumab + Ipilimumab (NIVO+IPI) compared to capecitabine for </a:t>
            </a:r>
            <a:r>
              <a:rPr lang="en-US" sz="2700" dirty="0">
                <a:solidFill>
                  <a:srgbClr val="000000"/>
                </a:solidFill>
                <a:ea typeface="Aptos" panose="020B0004020202020204" pitchFamily="34" charset="0"/>
                <a:cs typeface="Aptos" panose="020B0004020202020204" pitchFamily="34" charset="0"/>
              </a:rPr>
              <a:t>TNBC</a:t>
            </a:r>
            <a:r>
              <a:rPr lang="en-US" sz="2700" dirty="0">
                <a:solidFill>
                  <a:srgbClr val="000000"/>
                </a:solidFill>
                <a:effectLst/>
                <a:ea typeface="Aptos" panose="020B0004020202020204" pitchFamily="34" charset="0"/>
                <a:cs typeface="Aptos" panose="020B0004020202020204" pitchFamily="34" charset="0"/>
              </a:rPr>
              <a:t> patients with residual disease after neoadjuvant chemotherapy – Final results of </a:t>
            </a:r>
            <a:r>
              <a:rPr lang="en-US" sz="2700" b="1" dirty="0">
                <a:solidFill>
                  <a:srgbClr val="000000"/>
                </a:solidFill>
                <a:effectLst/>
                <a:ea typeface="Aptos" panose="020B0004020202020204" pitchFamily="34" charset="0"/>
                <a:cs typeface="Aptos" panose="020B0004020202020204" pitchFamily="34" charset="0"/>
              </a:rPr>
              <a:t>BreastImmune-03</a:t>
            </a:r>
            <a:r>
              <a:rPr lang="en-US" sz="2700" dirty="0">
                <a:solidFill>
                  <a:srgbClr val="000000"/>
                </a:solidFill>
                <a:effectLst/>
                <a:ea typeface="Aptos" panose="020B0004020202020204" pitchFamily="34" charset="0"/>
                <a:cs typeface="Aptos" panose="020B0004020202020204" pitchFamily="34" charset="0"/>
              </a:rPr>
              <a:t>, a multicenter randomized open-label phase II trial</a:t>
            </a:r>
          </a:p>
          <a:p>
            <a:pPr marL="0" lvl="1" indent="0">
              <a:lnSpc>
                <a:spcPct val="120000"/>
              </a:lnSpc>
              <a:spcBef>
                <a:spcPts val="0"/>
              </a:spcBef>
              <a:spcAft>
                <a:spcPts val="600"/>
              </a:spcAft>
              <a:buNone/>
            </a:pPr>
            <a:endParaRPr lang="en-US" sz="2700" dirty="0">
              <a:solidFill>
                <a:srgbClr val="000000"/>
              </a:solidFill>
              <a:effectLst/>
              <a:ea typeface="Aptos" panose="020B0004020202020204" pitchFamily="34" charset="0"/>
              <a:cs typeface="Aptos" panose="020B0004020202020204" pitchFamily="34" charset="0"/>
            </a:endParaRPr>
          </a:p>
          <a:p>
            <a:endParaRPr lang="en-US" dirty="0"/>
          </a:p>
        </p:txBody>
      </p:sp>
      <p:sp>
        <p:nvSpPr>
          <p:cNvPr id="3" name="Title 2">
            <a:extLst>
              <a:ext uri="{FF2B5EF4-FFF2-40B4-BE49-F238E27FC236}">
                <a16:creationId xmlns:a16="http://schemas.microsoft.com/office/drawing/2014/main" id="{7ED2BD93-90DE-623A-5F83-A07824543EFE}"/>
              </a:ext>
            </a:extLst>
          </p:cNvPr>
          <p:cNvSpPr>
            <a:spLocks noGrp="1"/>
          </p:cNvSpPr>
          <p:nvPr>
            <p:ph type="title"/>
          </p:nvPr>
        </p:nvSpPr>
        <p:spPr>
          <a:xfrm>
            <a:off x="436548" y="293933"/>
            <a:ext cx="10024622" cy="702300"/>
          </a:xfrm>
        </p:spPr>
        <p:txBody>
          <a:bodyPr/>
          <a:lstStyle/>
          <a:p>
            <a:r>
              <a:rPr lang="en-US" dirty="0"/>
              <a:t>Outline (1)</a:t>
            </a:r>
          </a:p>
        </p:txBody>
      </p:sp>
    </p:spTree>
    <p:extLst>
      <p:ext uri="{BB962C8B-B14F-4D97-AF65-F5344CB8AC3E}">
        <p14:creationId xmlns:p14="http://schemas.microsoft.com/office/powerpoint/2010/main" val="1666257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E4C934-559A-0E04-8C92-2ABDB4BD8E1C}"/>
              </a:ext>
            </a:extLst>
          </p:cNvPr>
          <p:cNvSpPr>
            <a:spLocks noGrp="1"/>
          </p:cNvSpPr>
          <p:nvPr>
            <p:ph idx="1"/>
          </p:nvPr>
        </p:nvSpPr>
        <p:spPr>
          <a:xfrm>
            <a:off x="1042988" y="1454311"/>
            <a:ext cx="9944100" cy="4525963"/>
          </a:xfrm>
        </p:spPr>
        <p:txBody>
          <a:bodyPr/>
          <a:lstStyle/>
          <a:p>
            <a:pPr marL="0" indent="0" algn="ctr">
              <a:buNone/>
            </a:pPr>
            <a:r>
              <a:rPr lang="en-US" sz="3200" b="1" dirty="0">
                <a:solidFill>
                  <a:srgbClr val="000000"/>
                </a:solidFill>
                <a:effectLst/>
                <a:latin typeface="+mj-lt"/>
                <a:ea typeface="Aptos" panose="020B0004020202020204" pitchFamily="34" charset="0"/>
                <a:cs typeface="Aptos" panose="020B0004020202020204" pitchFamily="34" charset="0"/>
              </a:rPr>
              <a:t>GS3-06</a:t>
            </a:r>
            <a:r>
              <a:rPr lang="en-US" sz="3200" dirty="0">
                <a:solidFill>
                  <a:srgbClr val="000000"/>
                </a:solidFill>
                <a:effectLst/>
                <a:latin typeface="+mj-lt"/>
                <a:ea typeface="Aptos" panose="020B0004020202020204" pitchFamily="34" charset="0"/>
                <a:cs typeface="Aptos" panose="020B0004020202020204" pitchFamily="34" charset="0"/>
              </a:rPr>
              <a:t>: Neoadjuvant </a:t>
            </a:r>
            <a:r>
              <a:rPr lang="en-US" sz="3200" dirty="0" err="1">
                <a:solidFill>
                  <a:srgbClr val="000000"/>
                </a:solidFill>
                <a:effectLst/>
                <a:latin typeface="+mj-lt"/>
                <a:ea typeface="Aptos" panose="020B0004020202020204" pitchFamily="34" charset="0"/>
                <a:cs typeface="Aptos" panose="020B0004020202020204" pitchFamily="34" charset="0"/>
              </a:rPr>
              <a:t>camrelizumab</a:t>
            </a:r>
            <a:r>
              <a:rPr lang="en-US" sz="3200" dirty="0">
                <a:solidFill>
                  <a:srgbClr val="000000"/>
                </a:solidFill>
                <a:effectLst/>
                <a:latin typeface="+mj-lt"/>
                <a:ea typeface="Aptos" panose="020B0004020202020204" pitchFamily="34" charset="0"/>
                <a:cs typeface="Aptos" panose="020B0004020202020204" pitchFamily="34" charset="0"/>
              </a:rPr>
              <a:t> plus chemotherapy for early or locally advanced TNBC: a randomized, double-blind, phase 3 trial</a:t>
            </a:r>
            <a:endParaRPr lang="en-US" sz="3200" dirty="0">
              <a:effectLst/>
              <a:latin typeface="+mj-lt"/>
              <a:ea typeface="Aptos" panose="020B0004020202020204" pitchFamily="34" charset="0"/>
              <a:cs typeface="Aptos" panose="020B0004020202020204" pitchFamily="34" charset="0"/>
            </a:endParaRPr>
          </a:p>
          <a:p>
            <a:endParaRPr lang="en-US" dirty="0"/>
          </a:p>
        </p:txBody>
      </p:sp>
      <p:sp>
        <p:nvSpPr>
          <p:cNvPr id="3" name="Title 2">
            <a:extLst>
              <a:ext uri="{FF2B5EF4-FFF2-40B4-BE49-F238E27FC236}">
                <a16:creationId xmlns:a16="http://schemas.microsoft.com/office/drawing/2014/main" id="{1218B6D1-3DEF-18BA-0252-15488DE9B576}"/>
              </a:ext>
            </a:extLst>
          </p:cNvPr>
          <p:cNvSpPr>
            <a:spLocks noGrp="1"/>
          </p:cNvSpPr>
          <p:nvPr>
            <p:ph type="title"/>
          </p:nvPr>
        </p:nvSpPr>
        <p:spPr/>
        <p:txBody>
          <a:bodyPr/>
          <a:lstStyle/>
          <a:p>
            <a:endParaRPr lang="en-US"/>
          </a:p>
        </p:txBody>
      </p:sp>
      <p:sp>
        <p:nvSpPr>
          <p:cNvPr id="4" name="Body">
            <a:extLst>
              <a:ext uri="{FF2B5EF4-FFF2-40B4-BE49-F238E27FC236}">
                <a16:creationId xmlns:a16="http://schemas.microsoft.com/office/drawing/2014/main" id="{A856A65A-0F2A-8A37-AA71-DCF2DF751309}"/>
              </a:ext>
            </a:extLst>
          </p:cNvPr>
          <p:cNvSpPr txBox="1">
            <a:spLocks/>
          </p:cNvSpPr>
          <p:nvPr/>
        </p:nvSpPr>
        <p:spPr>
          <a:xfrm>
            <a:off x="0" y="3949661"/>
            <a:ext cx="12192000" cy="877784"/>
          </a:xfrm>
          <a:prstGeom prst="rect">
            <a:avLst/>
          </a:prstGeom>
        </p:spPr>
        <p:txBody>
          <a:bodyPr>
            <a:noAutofit/>
          </a:bodyPr>
          <a:lstStyle>
            <a:lvl1pPr marL="342900" indent="-342900" algn="l" defTabSz="457200" rtl="0" eaLnBrk="1" latinLnBrk="0" hangingPunct="1">
              <a:spcBef>
                <a:spcPct val="20000"/>
              </a:spcBef>
              <a:buClr>
                <a:schemeClr val="accent1"/>
              </a:buClr>
              <a:buSzPct val="100000"/>
              <a:buFont typeface="Wingdings" charset="2"/>
              <a:buChar char="§"/>
              <a:defRPr sz="20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SzPct val="100000"/>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SzPct val="10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SzPct val="150000"/>
              <a:buFont typeface="Wingdings" charset="2"/>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SzPct val="150000"/>
              <a:buFont typeface="Wingdings"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
                <a:srgbClr val="12689B"/>
              </a:buClr>
              <a:buSzPct val="100000"/>
              <a:buFont typeface="Wingdings" charset="2"/>
              <a:buNone/>
              <a:tabLst/>
              <a:defRPr/>
            </a:pPr>
            <a:r>
              <a:rPr kumimoji="0" lang="en-US" sz="2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Zhi-Ming Shao, MD</a:t>
            </a:r>
          </a:p>
          <a:p>
            <a:pPr marL="0" marR="0" lvl="0" indent="0" algn="ctr" defTabSz="457200" rtl="0" eaLnBrk="1" fontAlgn="auto" latinLnBrk="0" hangingPunct="1">
              <a:lnSpc>
                <a:spcPct val="100000"/>
              </a:lnSpc>
              <a:spcBef>
                <a:spcPct val="20000"/>
              </a:spcBef>
              <a:spcAft>
                <a:spcPts val="0"/>
              </a:spcAft>
              <a:buClr>
                <a:srgbClr val="12689B"/>
              </a:buClr>
              <a:buSzPct val="100000"/>
              <a:buFont typeface="Wingdings" charset="2"/>
              <a:buNone/>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Fudan University Shanghai Cancer Center and Key Laboratory of Breast Cancer in Shanghai</a:t>
            </a:r>
          </a:p>
          <a:p>
            <a:pPr marL="0" marR="0" lvl="0" indent="0" algn="ctr" defTabSz="457200" rtl="0" eaLnBrk="1" fontAlgn="auto" latinLnBrk="0" hangingPunct="1">
              <a:lnSpc>
                <a:spcPct val="100000"/>
              </a:lnSpc>
              <a:spcBef>
                <a:spcPct val="20000"/>
              </a:spcBef>
              <a:spcAft>
                <a:spcPts val="0"/>
              </a:spcAft>
              <a:buClr>
                <a:srgbClr val="12689B"/>
              </a:buClr>
              <a:buSzPct val="100000"/>
              <a:buFont typeface="Wingdings" charset="2"/>
              <a:buNone/>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Shanghai Medical College, Fudan University</a:t>
            </a:r>
          </a:p>
          <a:p>
            <a:pPr marL="0" marR="0" lvl="0" indent="0" algn="ctr" defTabSz="457200" rtl="0" eaLnBrk="1" fontAlgn="auto" latinLnBrk="0" hangingPunct="1">
              <a:lnSpc>
                <a:spcPct val="100000"/>
              </a:lnSpc>
              <a:spcBef>
                <a:spcPct val="20000"/>
              </a:spcBef>
              <a:spcAft>
                <a:spcPts val="0"/>
              </a:spcAft>
              <a:buClr>
                <a:srgbClr val="12689B"/>
              </a:buClr>
              <a:buSzPct val="100000"/>
              <a:buFont typeface="Wingdings" charset="2"/>
              <a:buNone/>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Shanghai, China</a:t>
            </a:r>
          </a:p>
          <a:p>
            <a:pPr marL="0" marR="0" lvl="0" indent="0" algn="ctr" defTabSz="457200" rtl="0" eaLnBrk="1" fontAlgn="auto" latinLnBrk="0" hangingPunct="1">
              <a:lnSpc>
                <a:spcPct val="100000"/>
              </a:lnSpc>
              <a:spcBef>
                <a:spcPct val="20000"/>
              </a:spcBef>
              <a:spcAft>
                <a:spcPts val="0"/>
              </a:spcAft>
              <a:buClr>
                <a:srgbClr val="12689B"/>
              </a:buClr>
              <a:buSzPct val="100000"/>
              <a:buFont typeface="Wingdings" charset="2"/>
              <a:buNone/>
              <a:tabLst/>
              <a:defRPr/>
            </a:pPr>
            <a:endParaRPr kumimoji="0" lang="en-US" sz="2300" b="0" i="0" u="none" strike="noStrike" kern="1200" cap="none" spc="0" normalizeH="0" baseline="0" noProof="0" dirty="0">
              <a:ln>
                <a:noFill/>
              </a:ln>
              <a:solidFill>
                <a:srgbClr val="000000"/>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A0EBC429-34CE-816D-97C8-5161B5851CAE}"/>
              </a:ext>
            </a:extLst>
          </p:cNvPr>
          <p:cNvSpPr/>
          <p:nvPr/>
        </p:nvSpPr>
        <p:spPr>
          <a:xfrm>
            <a:off x="9886950" y="55312"/>
            <a:ext cx="2185988" cy="1087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0F349036-EAC8-F7EE-8BB8-915A86785DE1}"/>
              </a:ext>
            </a:extLst>
          </p:cNvPr>
          <p:cNvSpPr/>
          <p:nvPr/>
        </p:nvSpPr>
        <p:spPr>
          <a:xfrm>
            <a:off x="0" y="6600824"/>
            <a:ext cx="12192000" cy="2571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2356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66B208B-A923-D43A-876B-D958F633F81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5" progId="TCLayout.ActiveDocument.1">
                  <p:embed/>
                </p:oleObj>
              </mc:Choice>
              <mc:Fallback>
                <p:oleObj name="think-cell Slide" r:id="rId4" imgW="416" imgH="415" progId="TCLayout.ActiveDocument.1">
                  <p:embed/>
                  <p:pic>
                    <p:nvPicPr>
                      <p:cNvPr id="8" name="think-cell data - do not delete" hidden="1">
                        <a:extLst>
                          <a:ext uri="{FF2B5EF4-FFF2-40B4-BE49-F238E27FC236}">
                            <a16:creationId xmlns:a16="http://schemas.microsoft.com/office/drawing/2014/main" id="{266B208B-A923-D43A-876B-D958F633F81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2BD2FDE-8BE0-6849-9DBB-6553B85D24D5}"/>
              </a:ext>
            </a:extLst>
          </p:cNvPr>
          <p:cNvSpPr>
            <a:spLocks noGrp="1"/>
          </p:cNvSpPr>
          <p:nvPr>
            <p:ph type="ctrTitle"/>
          </p:nvPr>
        </p:nvSpPr>
        <p:spPr>
          <a:xfrm>
            <a:off x="581891" y="828673"/>
            <a:ext cx="10668000" cy="1700772"/>
          </a:xfrm>
        </p:spPr>
        <p:txBody>
          <a:bodyPr vert="horz">
            <a:normAutofit/>
          </a:bodyPr>
          <a:lstStyle/>
          <a:p>
            <a:r>
              <a:rPr lang="en-US" sz="4400" b="1" dirty="0">
                <a:solidFill>
                  <a:schemeClr val="accent1">
                    <a:lumMod val="75000"/>
                  </a:schemeClr>
                </a:solidFill>
              </a:rPr>
              <a:t>Best of SABCS 2024: TNBC updates</a:t>
            </a:r>
            <a:br>
              <a:rPr lang="en-US" sz="4400" b="1" dirty="0"/>
            </a:br>
            <a:r>
              <a:rPr lang="en-US" sz="4400" dirty="0">
                <a:solidFill>
                  <a:schemeClr val="accent1">
                    <a:lumMod val="75000"/>
                  </a:schemeClr>
                </a:solidFill>
              </a:rPr>
              <a:t> </a:t>
            </a:r>
          </a:p>
        </p:txBody>
      </p:sp>
      <p:sp>
        <p:nvSpPr>
          <p:cNvPr id="4" name="Text Placeholder 3">
            <a:extLst>
              <a:ext uri="{FF2B5EF4-FFF2-40B4-BE49-F238E27FC236}">
                <a16:creationId xmlns:a16="http://schemas.microsoft.com/office/drawing/2014/main" id="{E9135908-61B6-E74F-8E89-41B7A3A6174E}"/>
              </a:ext>
            </a:extLst>
          </p:cNvPr>
          <p:cNvSpPr>
            <a:spLocks noGrp="1"/>
          </p:cNvSpPr>
          <p:nvPr>
            <p:ph type="body" sz="quarter" idx="10"/>
          </p:nvPr>
        </p:nvSpPr>
        <p:spPr>
          <a:xfrm>
            <a:off x="969818" y="2672497"/>
            <a:ext cx="10328693" cy="554359"/>
          </a:xfrm>
        </p:spPr>
        <p:txBody>
          <a:bodyPr>
            <a:normAutofit/>
          </a:bodyPr>
          <a:lstStyle/>
          <a:p>
            <a:r>
              <a:rPr lang="en-US" sz="2400" b="1" dirty="0">
                <a:solidFill>
                  <a:schemeClr val="accent1">
                    <a:lumMod val="75000"/>
                  </a:schemeClr>
                </a:solidFill>
              </a:rPr>
              <a:t>January 25, 2025</a:t>
            </a:r>
          </a:p>
        </p:txBody>
      </p:sp>
      <p:sp>
        <p:nvSpPr>
          <p:cNvPr id="9" name="Subtitle 8">
            <a:extLst>
              <a:ext uri="{FF2B5EF4-FFF2-40B4-BE49-F238E27FC236}">
                <a16:creationId xmlns:a16="http://schemas.microsoft.com/office/drawing/2014/main" id="{E903525E-341F-BC85-971E-A61A75CD23C8}"/>
              </a:ext>
            </a:extLst>
          </p:cNvPr>
          <p:cNvSpPr>
            <a:spLocks noGrp="1"/>
          </p:cNvSpPr>
          <p:nvPr>
            <p:ph type="subTitle" idx="1"/>
          </p:nvPr>
        </p:nvSpPr>
        <p:spPr>
          <a:xfrm>
            <a:off x="990730" y="3771571"/>
            <a:ext cx="10307781" cy="1308801"/>
          </a:xfrm>
        </p:spPr>
        <p:txBody>
          <a:bodyPr>
            <a:normAutofit/>
          </a:bodyPr>
          <a:lstStyle/>
          <a:p>
            <a:pPr>
              <a:lnSpc>
                <a:spcPct val="110000"/>
              </a:lnSpc>
              <a:spcBef>
                <a:spcPts val="0"/>
              </a:spcBef>
            </a:pPr>
            <a:r>
              <a:rPr lang="en-US" sz="2000" dirty="0"/>
              <a:t>Filipa </a:t>
            </a:r>
            <a:r>
              <a:rPr lang="en-US" sz="2000" dirty="0" err="1"/>
              <a:t>Lynce</a:t>
            </a:r>
            <a:r>
              <a:rPr lang="en-US" sz="2000" dirty="0"/>
              <a:t>, MD, FASCO</a:t>
            </a:r>
          </a:p>
          <a:p>
            <a:pPr>
              <a:lnSpc>
                <a:spcPct val="110000"/>
              </a:lnSpc>
              <a:spcBef>
                <a:spcPts val="0"/>
              </a:spcBef>
            </a:pPr>
            <a:r>
              <a:rPr lang="en-US" sz="2000" dirty="0"/>
              <a:t>Dana-Farber Cancer Institute </a:t>
            </a:r>
          </a:p>
          <a:p>
            <a:pPr>
              <a:lnSpc>
                <a:spcPct val="110000"/>
              </a:lnSpc>
              <a:spcBef>
                <a:spcPts val="0"/>
              </a:spcBef>
            </a:pPr>
            <a:r>
              <a:rPr lang="en-US" sz="2000" dirty="0"/>
              <a:t>Harvard Medical School </a:t>
            </a:r>
          </a:p>
        </p:txBody>
      </p:sp>
    </p:spTree>
    <p:extLst>
      <p:ext uri="{BB962C8B-B14F-4D97-AF65-F5344CB8AC3E}">
        <p14:creationId xmlns:p14="http://schemas.microsoft.com/office/powerpoint/2010/main" val="1933180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7C326E-FCF0-F18B-FF17-67043DD77A8E}"/>
              </a:ext>
            </a:extLst>
          </p:cNvPr>
          <p:cNvSpPr>
            <a:spLocks noGrp="1"/>
          </p:cNvSpPr>
          <p:nvPr>
            <p:ph type="title"/>
          </p:nvPr>
        </p:nvSpPr>
        <p:spPr/>
        <p:txBody>
          <a:bodyPr/>
          <a:lstStyle/>
          <a:p>
            <a:r>
              <a:rPr lang="en-CN" b="1" dirty="0"/>
              <a:t>Study Design</a:t>
            </a:r>
          </a:p>
        </p:txBody>
      </p:sp>
      <p:sp>
        <p:nvSpPr>
          <p:cNvPr id="4" name="TextBox 3">
            <a:extLst>
              <a:ext uri="{FF2B5EF4-FFF2-40B4-BE49-F238E27FC236}">
                <a16:creationId xmlns:a16="http://schemas.microsoft.com/office/drawing/2014/main" id="{5D0A53C3-CF0B-52D1-BD44-8057D69BA56F}"/>
              </a:ext>
            </a:extLst>
          </p:cNvPr>
          <p:cNvSpPr txBox="1"/>
          <p:nvPr/>
        </p:nvSpPr>
        <p:spPr>
          <a:xfrm>
            <a:off x="1614343" y="1400209"/>
            <a:ext cx="8741496" cy="4205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21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CamRelief: </a:t>
            </a:r>
            <a:r>
              <a:rPr kumimoji="0" lang="en-CN" sz="21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a:t>
            </a:r>
            <a:r>
              <a:rPr kumimoji="0" lang="en-US" sz="2133"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randomized, double-blind, phase 3 trial (</a:t>
            </a:r>
            <a:r>
              <a:rPr kumimoji="0" lang="en-US" sz="2133"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Times New Roman" panose="02020603050405020304" pitchFamily="18" charset="0"/>
              </a:rPr>
              <a:t>NCT04613674</a:t>
            </a:r>
            <a:r>
              <a:rPr kumimoji="0" lang="en-CN" sz="2133"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Times New Roman" panose="02020603050405020304" pitchFamily="18" charset="0"/>
              </a:rPr>
              <a:t>)</a:t>
            </a:r>
            <a:r>
              <a:rPr kumimoji="0" lang="en-CN" sz="21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cxnSp>
        <p:nvCxnSpPr>
          <p:cNvPr id="5" name="Elbow Connector 4">
            <a:extLst>
              <a:ext uri="{FF2B5EF4-FFF2-40B4-BE49-F238E27FC236}">
                <a16:creationId xmlns:a16="http://schemas.microsoft.com/office/drawing/2014/main" id="{28F20BDA-99F4-D7CA-72C0-A1027AAEFB39}"/>
              </a:ext>
            </a:extLst>
          </p:cNvPr>
          <p:cNvCxnSpPr>
            <a:cxnSpLocks/>
          </p:cNvCxnSpPr>
          <p:nvPr/>
        </p:nvCxnSpPr>
        <p:spPr>
          <a:xfrm flipV="1">
            <a:off x="2980037" y="3240317"/>
            <a:ext cx="864000" cy="432000"/>
          </a:xfrm>
          <a:prstGeom prst="bentConnector3">
            <a:avLst>
              <a:gd name="adj1" fmla="val 6250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Elbow Connector 5">
            <a:extLst>
              <a:ext uri="{FF2B5EF4-FFF2-40B4-BE49-F238E27FC236}">
                <a16:creationId xmlns:a16="http://schemas.microsoft.com/office/drawing/2014/main" id="{1248DC38-622D-36A2-D7E5-9AED5C9F6546}"/>
              </a:ext>
            </a:extLst>
          </p:cNvPr>
          <p:cNvCxnSpPr>
            <a:cxnSpLocks/>
          </p:cNvCxnSpPr>
          <p:nvPr/>
        </p:nvCxnSpPr>
        <p:spPr>
          <a:xfrm>
            <a:off x="2980037" y="3667840"/>
            <a:ext cx="864000" cy="432000"/>
          </a:xfrm>
          <a:prstGeom prst="bentConnector3">
            <a:avLst>
              <a:gd name="adj1" fmla="val 60717"/>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5CF38D7D-0DCE-EA1F-2EAC-B5C1F37451E1}"/>
              </a:ext>
            </a:extLst>
          </p:cNvPr>
          <p:cNvSpPr/>
          <p:nvPr/>
        </p:nvSpPr>
        <p:spPr>
          <a:xfrm>
            <a:off x="709279" y="2484152"/>
            <a:ext cx="2496000" cy="2064000"/>
          </a:xfrm>
          <a:prstGeom prst="roundRect">
            <a:avLst>
              <a:gd name="adj" fmla="val 7806"/>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CN" sz="1400" b="1"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Key eligibility criteria</a:t>
            </a:r>
          </a:p>
          <a:p>
            <a:pPr marL="228594" marR="0" lvl="0" indent="-228594"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arrow" panose="020B0604020202020204" pitchFamily="34" charset="0"/>
                <a:ea typeface="DengXian" panose="02010600030101010101" pitchFamily="2" charset="-122"/>
                <a:cs typeface="Arial Narrow" panose="020B0604020202020204" pitchFamily="34" charset="0"/>
              </a:rPr>
              <a:t>Stage II or III invasive TNBC (T2N0-1M0/T3N0M0 or T2N2-3M0/T3N1-3M0*</a:t>
            </a:r>
            <a:r>
              <a:rPr kumimoji="0" lang="en-CN" sz="1400" b="0" i="0" u="none" strike="noStrike" kern="1200" cap="none" spc="0" normalizeH="0" baseline="0" noProof="0" dirty="0">
                <a:ln>
                  <a:noFill/>
                </a:ln>
                <a:solidFill>
                  <a:srgbClr val="000000"/>
                </a:solidFill>
                <a:effectLst/>
                <a:uLnTx/>
                <a:uFillTx/>
                <a:latin typeface="Arial Narrow" panose="020B0604020202020204" pitchFamily="34" charset="0"/>
                <a:ea typeface="DengXian" panose="02010600030101010101" pitchFamily="2" charset="-122"/>
                <a:cs typeface="Arial Narrow" panose="020B0604020202020204" pitchFamily="34" charset="0"/>
              </a:rPr>
              <a:t>)</a:t>
            </a:r>
            <a:endParaRPr kumimoji="0" lang="en-US" sz="1400" b="0" i="0" u="none" strike="noStrike" kern="1200" cap="none" spc="0" normalizeH="0" baseline="0" noProof="0" dirty="0">
              <a:ln>
                <a:noFill/>
              </a:ln>
              <a:solidFill>
                <a:srgbClr val="000000"/>
              </a:solidFill>
              <a:effectLst/>
              <a:uLnTx/>
              <a:uFillTx/>
              <a:latin typeface="Arial Narrow" panose="020B0604020202020204" pitchFamily="34" charset="0"/>
              <a:ea typeface="DengXian" panose="02010600030101010101" pitchFamily="2" charset="-122"/>
              <a:cs typeface="Arial Narrow" panose="020B0604020202020204" pitchFamily="34" charset="0"/>
            </a:endParaRPr>
          </a:p>
          <a:p>
            <a:pPr marL="228594" marR="0" lvl="0" indent="-228594"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arrow" panose="020B0604020202020204" pitchFamily="34" charset="0"/>
                <a:ea typeface="DengXian" panose="02010600030101010101" pitchFamily="2" charset="-122"/>
                <a:cs typeface="Arial Narrow" panose="020B0604020202020204" pitchFamily="34" charset="0"/>
              </a:rPr>
              <a:t>No prior systemic therapy</a:t>
            </a:r>
          </a:p>
          <a:p>
            <a:pPr marL="228594" marR="0" lvl="0" indent="-228594"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arrow" panose="020B0604020202020204" pitchFamily="34" charset="0"/>
                <a:ea typeface="DengXian" panose="02010600030101010101" pitchFamily="2" charset="-122"/>
                <a:cs typeface="Arial Narrow" panose="020B0604020202020204" pitchFamily="34" charset="0"/>
              </a:rPr>
              <a:t>ECOG PS 0-1</a:t>
            </a:r>
          </a:p>
          <a:p>
            <a:pPr marL="228594" marR="0" lvl="0" indent="-228594"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arrow" panose="020B0604020202020204" pitchFamily="34" charset="0"/>
                <a:ea typeface="DengXian" panose="02010600030101010101" pitchFamily="2" charset="-122"/>
                <a:cs typeface="Arial Narrow" panose="020B0604020202020204" pitchFamily="34" charset="0"/>
              </a:rPr>
              <a:t>Centrally assessed PD-L1 expression</a:t>
            </a:r>
            <a:endParaRPr kumimoji="0" lang="en-CN" sz="14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endParaRPr>
          </a:p>
        </p:txBody>
      </p:sp>
      <p:sp>
        <p:nvSpPr>
          <p:cNvPr id="9" name="Oval 8">
            <a:extLst>
              <a:ext uri="{FF2B5EF4-FFF2-40B4-BE49-F238E27FC236}">
                <a16:creationId xmlns:a16="http://schemas.microsoft.com/office/drawing/2014/main" id="{C2921523-CD20-9DFB-2E8D-4EA4BC101554}"/>
              </a:ext>
            </a:extLst>
          </p:cNvPr>
          <p:cNvSpPr>
            <a:spLocks noChangeAspect="1"/>
          </p:cNvSpPr>
          <p:nvPr/>
        </p:nvSpPr>
        <p:spPr>
          <a:xfrm>
            <a:off x="3290049" y="3413896"/>
            <a:ext cx="480000" cy="482027"/>
          </a:xfrm>
          <a:prstGeom prst="ellipse">
            <a:avLst/>
          </a:prstGeom>
          <a:solidFill>
            <a:schemeClr val="tx1">
              <a:lumMod val="65000"/>
              <a:lumOff val="3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N"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F452F3AB-75BA-82F4-0C7F-C33078A31553}"/>
              </a:ext>
            </a:extLst>
          </p:cNvPr>
          <p:cNvSpPr txBox="1"/>
          <p:nvPr/>
        </p:nvSpPr>
        <p:spPr>
          <a:xfrm>
            <a:off x="3260459" y="3388639"/>
            <a:ext cx="541175" cy="5025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N" sz="1333"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N" sz="1333"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1:1</a:t>
            </a:r>
          </a:p>
        </p:txBody>
      </p:sp>
      <p:sp>
        <p:nvSpPr>
          <p:cNvPr id="11" name="TextBox 10">
            <a:extLst>
              <a:ext uri="{FF2B5EF4-FFF2-40B4-BE49-F238E27FC236}">
                <a16:creationId xmlns:a16="http://schemas.microsoft.com/office/drawing/2014/main" id="{5B527D11-9B69-F5BF-A35C-778794A9137B}"/>
              </a:ext>
            </a:extLst>
          </p:cNvPr>
          <p:cNvSpPr txBox="1"/>
          <p:nvPr/>
        </p:nvSpPr>
        <p:spPr>
          <a:xfrm>
            <a:off x="4683561" y="4996192"/>
            <a:ext cx="11075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Narrow" panose="020B0604020202020204" pitchFamily="34" charset="0"/>
                <a:ea typeface="黑体" panose="02010609060101010101" pitchFamily="49" charset="-122"/>
                <a:cs typeface="Arial Narrow" panose="020B0604020202020204" pitchFamily="34" charset="0"/>
              </a:rPr>
              <a:t>16</a:t>
            </a:r>
            <a:r>
              <a:rPr kumimoji="0" lang="zh-CN" altLang="en-US" sz="1400" b="1" i="0" u="none" strike="noStrike" kern="1200" cap="none" spc="0" normalizeH="0" baseline="0" noProof="0" dirty="0">
                <a:ln>
                  <a:noFill/>
                </a:ln>
                <a:solidFill>
                  <a:srgbClr val="000000"/>
                </a:solidFill>
                <a:effectLst/>
                <a:uLnTx/>
                <a:uFillTx/>
                <a:latin typeface="Arial Narrow" panose="020B0604020202020204" pitchFamily="34" charset="0"/>
                <a:ea typeface="黑体" panose="02010609060101010101" pitchFamily="49" charset="-122"/>
                <a:cs typeface="Arial Narrow" panose="020B0604020202020204" pitchFamily="34" charset="0"/>
              </a:rPr>
              <a:t> </a:t>
            </a:r>
            <a:r>
              <a:rPr kumimoji="0" lang="en-US" altLang="zh-CN" sz="1400" b="1" i="0" u="none" strike="noStrike" kern="1200" cap="none" spc="0" normalizeH="0" baseline="0" noProof="0" dirty="0">
                <a:ln>
                  <a:noFill/>
                </a:ln>
                <a:solidFill>
                  <a:srgbClr val="000000"/>
                </a:solidFill>
                <a:effectLst/>
                <a:uLnTx/>
                <a:uFillTx/>
                <a:latin typeface="Arial Narrow" panose="020B0604020202020204" pitchFamily="34" charset="0"/>
                <a:ea typeface="黑体" panose="02010609060101010101" pitchFamily="49" charset="-122"/>
                <a:cs typeface="Arial Narrow" panose="020B0604020202020204" pitchFamily="34" charset="0"/>
              </a:rPr>
              <a:t>weeks</a:t>
            </a:r>
            <a:endParaRPr kumimoji="0" lang="en-CN" sz="1400" b="1"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endParaRPr>
          </a:p>
        </p:txBody>
      </p:sp>
      <p:sp>
        <p:nvSpPr>
          <p:cNvPr id="12" name="TextBox 11">
            <a:extLst>
              <a:ext uri="{FF2B5EF4-FFF2-40B4-BE49-F238E27FC236}">
                <a16:creationId xmlns:a16="http://schemas.microsoft.com/office/drawing/2014/main" id="{BEDB1AB2-CC90-B095-1BFF-0D31044F9661}"/>
              </a:ext>
            </a:extLst>
          </p:cNvPr>
          <p:cNvSpPr txBox="1"/>
          <p:nvPr/>
        </p:nvSpPr>
        <p:spPr>
          <a:xfrm>
            <a:off x="7074631" y="5014680"/>
            <a:ext cx="9985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Narrow" panose="020B0604020202020204" pitchFamily="34" charset="0"/>
                <a:ea typeface="黑体" panose="02010609060101010101" pitchFamily="49" charset="-122"/>
                <a:cs typeface="Arial Narrow" panose="020B0604020202020204" pitchFamily="34" charset="0"/>
              </a:rPr>
              <a:t>8</a:t>
            </a:r>
            <a:r>
              <a:rPr kumimoji="0" lang="zh-CN" altLang="en-US" sz="1400" b="1" i="0" u="none" strike="noStrike" kern="1200" cap="none" spc="0" normalizeH="0" baseline="0" noProof="0" dirty="0">
                <a:ln>
                  <a:noFill/>
                </a:ln>
                <a:solidFill>
                  <a:srgbClr val="000000"/>
                </a:solidFill>
                <a:effectLst/>
                <a:uLnTx/>
                <a:uFillTx/>
                <a:latin typeface="Arial Narrow" panose="020B0604020202020204" pitchFamily="34" charset="0"/>
                <a:ea typeface="黑体" panose="02010609060101010101" pitchFamily="49" charset="-122"/>
                <a:cs typeface="Arial Narrow" panose="020B0604020202020204" pitchFamily="34" charset="0"/>
              </a:rPr>
              <a:t> </a:t>
            </a:r>
            <a:r>
              <a:rPr kumimoji="0" lang="en-US" altLang="zh-CN" sz="1400" b="1" i="0" u="none" strike="noStrike" kern="1200" cap="none" spc="0" normalizeH="0" baseline="0" noProof="0" dirty="0">
                <a:ln>
                  <a:noFill/>
                </a:ln>
                <a:solidFill>
                  <a:srgbClr val="000000"/>
                </a:solidFill>
                <a:effectLst/>
                <a:uLnTx/>
                <a:uFillTx/>
                <a:latin typeface="Arial Narrow" panose="020B0604020202020204" pitchFamily="34" charset="0"/>
                <a:ea typeface="黑体" panose="02010609060101010101" pitchFamily="49" charset="-122"/>
                <a:cs typeface="Arial Narrow" panose="020B0604020202020204" pitchFamily="34" charset="0"/>
              </a:rPr>
              <a:t>weeks</a:t>
            </a:r>
            <a:endParaRPr kumimoji="0" lang="en-CN" sz="1400" b="1"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endParaRPr>
          </a:p>
        </p:txBody>
      </p:sp>
      <p:sp>
        <p:nvSpPr>
          <p:cNvPr id="13" name="TextBox 12">
            <a:extLst>
              <a:ext uri="{FF2B5EF4-FFF2-40B4-BE49-F238E27FC236}">
                <a16:creationId xmlns:a16="http://schemas.microsoft.com/office/drawing/2014/main" id="{6D797A80-10B9-AF59-19BA-387FB89C3B58}"/>
              </a:ext>
            </a:extLst>
          </p:cNvPr>
          <p:cNvSpPr txBox="1"/>
          <p:nvPr/>
        </p:nvSpPr>
        <p:spPr>
          <a:xfrm>
            <a:off x="649405" y="4572745"/>
            <a:ext cx="2588743" cy="738664"/>
          </a:xfrm>
          <a:prstGeom prst="rect">
            <a:avLst/>
          </a:prstGeom>
          <a:noFill/>
        </p:spPr>
        <p:txBody>
          <a:bodyPr wrap="square" rtlCol="0">
            <a:spAutoFit/>
          </a:bodyPr>
          <a:lstStyle/>
          <a:p>
            <a:pPr marL="191995" marR="0" lvl="0" indent="0" algn="l" defTabSz="914400" rtl="0" eaLnBrk="1" fontAlgn="auto" latinLnBrk="0" hangingPunct="1">
              <a:lnSpc>
                <a:spcPct val="100000"/>
              </a:lnSpc>
              <a:spcBef>
                <a:spcPts val="0"/>
              </a:spcBef>
              <a:spcAft>
                <a:spcPts val="0"/>
              </a:spcAft>
              <a:buClrTx/>
              <a:buSzTx/>
              <a:buFontTx/>
              <a:buNone/>
              <a:tabLst/>
              <a:defRPr/>
            </a:pPr>
            <a:r>
              <a:rPr kumimoji="0" lang="en-CN" sz="1400" b="1" i="0" u="sng"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Stratification factors</a:t>
            </a:r>
            <a:endParaRPr kumimoji="0" lang="en-US" sz="1400" b="1" i="0" u="sng"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endParaRPr>
          </a:p>
          <a:p>
            <a:pPr marL="380990" marR="0" lvl="0" indent="-1889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Clinical stage (II vs III)</a:t>
            </a:r>
          </a:p>
          <a:p>
            <a:pPr marL="380990" marR="0" lvl="0" indent="-1889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PD-L1 CPS (&lt;10 vs ≥10)</a:t>
            </a:r>
            <a:r>
              <a:rPr kumimoji="0" lang="en-CN" sz="14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 </a:t>
            </a:r>
            <a:endParaRPr kumimoji="0" lang="en-US" sz="14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endParaRPr>
          </a:p>
        </p:txBody>
      </p:sp>
      <p:sp>
        <p:nvSpPr>
          <p:cNvPr id="14" name="Rectangle 13">
            <a:extLst>
              <a:ext uri="{FF2B5EF4-FFF2-40B4-BE49-F238E27FC236}">
                <a16:creationId xmlns:a16="http://schemas.microsoft.com/office/drawing/2014/main" id="{C236E29B-7A66-6064-833C-47A39FE05559}"/>
              </a:ext>
            </a:extLst>
          </p:cNvPr>
          <p:cNvSpPr/>
          <p:nvPr/>
        </p:nvSpPr>
        <p:spPr>
          <a:xfrm>
            <a:off x="8907547" y="2442101"/>
            <a:ext cx="432000" cy="2496000"/>
          </a:xfrm>
          <a:prstGeom prst="rect">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N"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E5CDD8E3-E110-3B59-E006-C193751257FA}"/>
              </a:ext>
            </a:extLst>
          </p:cNvPr>
          <p:cNvSpPr txBox="1"/>
          <p:nvPr/>
        </p:nvSpPr>
        <p:spPr>
          <a:xfrm rot="16200000">
            <a:off x="8597985" y="3466922"/>
            <a:ext cx="101993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Surgery</a:t>
            </a:r>
          </a:p>
        </p:txBody>
      </p:sp>
      <p:sp>
        <p:nvSpPr>
          <p:cNvPr id="16" name="Rounded Rectangle 15">
            <a:extLst>
              <a:ext uri="{FF2B5EF4-FFF2-40B4-BE49-F238E27FC236}">
                <a16:creationId xmlns:a16="http://schemas.microsoft.com/office/drawing/2014/main" id="{CB2AEAAE-8AE8-9036-72E8-69814C9CFF66}"/>
              </a:ext>
            </a:extLst>
          </p:cNvPr>
          <p:cNvSpPr/>
          <p:nvPr/>
        </p:nvSpPr>
        <p:spPr>
          <a:xfrm>
            <a:off x="9492591" y="2371925"/>
            <a:ext cx="2016000" cy="1008000"/>
          </a:xfrm>
          <a:prstGeom prst="round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N"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0D199FC5-0C0B-05C6-F91E-4EEE11614B13}"/>
              </a:ext>
            </a:extLst>
          </p:cNvPr>
          <p:cNvSpPr txBox="1"/>
          <p:nvPr/>
        </p:nvSpPr>
        <p:spPr>
          <a:xfrm>
            <a:off x="9331304" y="2914797"/>
            <a:ext cx="237104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N" sz="1400" b="1"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 Standard care†</a:t>
            </a:r>
          </a:p>
        </p:txBody>
      </p:sp>
      <p:sp>
        <p:nvSpPr>
          <p:cNvPr id="18" name="Rounded Rectangle 17">
            <a:extLst>
              <a:ext uri="{FF2B5EF4-FFF2-40B4-BE49-F238E27FC236}">
                <a16:creationId xmlns:a16="http://schemas.microsoft.com/office/drawing/2014/main" id="{8457423C-1230-3467-9862-962F49DD9E88}"/>
              </a:ext>
            </a:extLst>
          </p:cNvPr>
          <p:cNvSpPr/>
          <p:nvPr/>
        </p:nvSpPr>
        <p:spPr>
          <a:xfrm>
            <a:off x="3856815" y="3128068"/>
            <a:ext cx="4848000" cy="384000"/>
          </a:xfrm>
          <a:prstGeom prst="round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N"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B0098995-A221-AB4B-D02A-A15CB21D7D03}"/>
              </a:ext>
            </a:extLst>
          </p:cNvPr>
          <p:cNvSpPr txBox="1"/>
          <p:nvPr/>
        </p:nvSpPr>
        <p:spPr>
          <a:xfrm>
            <a:off x="5101873" y="3143501"/>
            <a:ext cx="26763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1400" b="1"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Camrelizumab </a:t>
            </a:r>
            <a:r>
              <a:rPr kumimoji="0" lang="en-CN" sz="14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200 mg, D1, Q2W</a:t>
            </a:r>
          </a:p>
        </p:txBody>
      </p:sp>
      <p:sp>
        <p:nvSpPr>
          <p:cNvPr id="20" name="Rounded Rectangle 19">
            <a:extLst>
              <a:ext uri="{FF2B5EF4-FFF2-40B4-BE49-F238E27FC236}">
                <a16:creationId xmlns:a16="http://schemas.microsoft.com/office/drawing/2014/main" id="{6454BE72-A2D0-8706-C1B8-394245626E6D}"/>
              </a:ext>
            </a:extLst>
          </p:cNvPr>
          <p:cNvSpPr/>
          <p:nvPr/>
        </p:nvSpPr>
        <p:spPr>
          <a:xfrm>
            <a:off x="3846816" y="3798724"/>
            <a:ext cx="4848000" cy="384000"/>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N" sz="1400" b="0" i="0" u="none" strike="noStrike" kern="1200" cap="none" spc="0" normalizeH="0" baseline="0" noProof="0">
              <a:ln>
                <a:noFill/>
              </a:ln>
              <a:solidFill>
                <a:srgbClr val="FC993C"/>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D60C251C-666D-343E-9EE8-491C69E1BA75}"/>
              </a:ext>
            </a:extLst>
          </p:cNvPr>
          <p:cNvSpPr txBox="1"/>
          <p:nvPr/>
        </p:nvSpPr>
        <p:spPr>
          <a:xfrm>
            <a:off x="5653306" y="3821447"/>
            <a:ext cx="15735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1400" b="1"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Placebo </a:t>
            </a:r>
            <a:r>
              <a:rPr kumimoji="0" lang="en-CN" sz="14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D1, Q2W</a:t>
            </a:r>
          </a:p>
        </p:txBody>
      </p:sp>
      <p:sp>
        <p:nvSpPr>
          <p:cNvPr id="22" name="Rounded Rectangle 21">
            <a:extLst>
              <a:ext uri="{FF2B5EF4-FFF2-40B4-BE49-F238E27FC236}">
                <a16:creationId xmlns:a16="http://schemas.microsoft.com/office/drawing/2014/main" id="{10A58F31-9C9C-0681-28A2-FBAB962B34D5}"/>
              </a:ext>
            </a:extLst>
          </p:cNvPr>
          <p:cNvSpPr/>
          <p:nvPr/>
        </p:nvSpPr>
        <p:spPr>
          <a:xfrm>
            <a:off x="3875012" y="2350605"/>
            <a:ext cx="2400000" cy="768000"/>
          </a:xfrm>
          <a:prstGeom prst="roundRect">
            <a:avLst/>
          </a:prstGeom>
          <a:solidFill>
            <a:srgbClr val="F2F2F2">
              <a:alpha val="29412"/>
            </a:srgbClr>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N"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2C5E0B98-9B0A-78CD-1559-9CFC44518C48}"/>
              </a:ext>
            </a:extLst>
          </p:cNvPr>
          <p:cNvSpPr txBox="1"/>
          <p:nvPr/>
        </p:nvSpPr>
        <p:spPr>
          <a:xfrm>
            <a:off x="3856892" y="2349650"/>
            <a:ext cx="2400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nab-paclitaxel </a:t>
            </a:r>
            <a:r>
              <a:rPr kumimoji="0" lang="en-US" sz="1333"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100 mg/m</a:t>
            </a:r>
            <a:r>
              <a:rPr kumimoji="0" lang="en-US" sz="1333" b="0" i="0" u="none" strike="noStrike" kern="1200" cap="none" spc="0" normalizeH="0" baseline="30000" noProof="0" dirty="0">
                <a:ln>
                  <a:noFill/>
                </a:ln>
                <a:solidFill>
                  <a:srgbClr val="000000"/>
                </a:solidFill>
                <a:effectLst/>
                <a:uLnTx/>
                <a:uFillTx/>
                <a:latin typeface="Arial Narrow" panose="020B0604020202020204" pitchFamily="34" charset="0"/>
                <a:ea typeface="+mn-ea"/>
                <a:cs typeface="Arial Narrow" panose="020B0604020202020204" pitchFamily="34" charset="0"/>
              </a:rPr>
              <a:t>2</a:t>
            </a:r>
            <a:endParaRPr kumimoji="0" lang="en-US" sz="1333"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Narrow" panose="020B0604020202020204" pitchFamily="34" charset="0"/>
                <a:ea typeface="黑体" panose="02010609060101010101" pitchFamily="49" charset="-122"/>
                <a:cs typeface="Arial Narrow" panose="020B0604020202020204" pitchFamily="34" charset="0"/>
              </a:rPr>
              <a:t>+</a:t>
            </a:r>
            <a:r>
              <a:rPr kumimoji="0" lang="zh-CN" altLang="en-US" sz="1400" b="1" i="0" u="none" strike="noStrike" kern="1200" cap="none" spc="0" normalizeH="0" baseline="0" noProof="0" dirty="0">
                <a:ln>
                  <a:noFill/>
                </a:ln>
                <a:solidFill>
                  <a:srgbClr val="000000"/>
                </a:solidFill>
                <a:effectLst/>
                <a:uLnTx/>
                <a:uFillTx/>
                <a:latin typeface="Arial Narrow" panose="020B0604020202020204" pitchFamily="34" charset="0"/>
                <a:ea typeface="黑体" panose="02010609060101010101" pitchFamily="49" charset="-122"/>
                <a:cs typeface="Arial Narrow" panose="020B0604020202020204" pitchFamily="34" charset="0"/>
              </a:rPr>
              <a:t> </a:t>
            </a:r>
            <a:r>
              <a:rPr kumimoji="0" lang="en-US" altLang="zh-CN" sz="1400" b="1" i="0" u="none" strike="noStrike" kern="1200" cap="none" spc="0" normalizeH="0" baseline="0" noProof="0" dirty="0">
                <a:ln>
                  <a:noFill/>
                </a:ln>
                <a:solidFill>
                  <a:srgbClr val="000000"/>
                </a:solidFill>
                <a:effectLst/>
                <a:uLnTx/>
                <a:uFillTx/>
                <a:latin typeface="Arial Narrow" panose="020B0604020202020204" pitchFamily="34" charset="0"/>
                <a:ea typeface="黑体" panose="02010609060101010101" pitchFamily="49" charset="-122"/>
                <a:cs typeface="Arial Narrow" panose="020B0604020202020204" pitchFamily="34" charset="0"/>
              </a:rPr>
              <a:t>C</a:t>
            </a:r>
            <a:r>
              <a:rPr kumimoji="0" lang="en-US" sz="1400" b="1"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arboplatin</a:t>
            </a:r>
            <a:r>
              <a:rPr kumimoji="0" lang="zh-CN" altLang="en-US" sz="1400" b="1" i="0" u="none" strike="noStrike" kern="1200" cap="none" spc="0" normalizeH="0" baseline="0" noProof="0" dirty="0">
                <a:ln>
                  <a:noFill/>
                </a:ln>
                <a:solidFill>
                  <a:srgbClr val="000000"/>
                </a:solidFill>
                <a:effectLst/>
                <a:uLnTx/>
                <a:uFillTx/>
                <a:latin typeface="Arial Narrow" panose="020B0604020202020204" pitchFamily="34" charset="0"/>
                <a:ea typeface="黑体" panose="02010609060101010101" pitchFamily="49" charset="-122"/>
                <a:cs typeface="Arial Narrow" panose="020B0604020202020204" pitchFamily="34" charset="0"/>
              </a:rPr>
              <a:t> </a:t>
            </a:r>
            <a:r>
              <a:rPr kumimoji="0" lang="en-US" altLang="zh-CN" sz="1333" b="0" i="0" u="none" strike="noStrike" kern="1200" cap="none" spc="0" normalizeH="0" baseline="0" noProof="0" dirty="0">
                <a:ln>
                  <a:noFill/>
                </a:ln>
                <a:solidFill>
                  <a:srgbClr val="000000"/>
                </a:solidFill>
                <a:effectLst/>
                <a:uLnTx/>
                <a:uFillTx/>
                <a:latin typeface="Arial Narrow" panose="020B0604020202020204" pitchFamily="34" charset="0"/>
                <a:ea typeface="黑体" panose="02010609060101010101" pitchFamily="49" charset="-122"/>
                <a:cs typeface="Arial Narrow" panose="020B0604020202020204" pitchFamily="34" charset="0"/>
              </a:rPr>
              <a:t>AUC 1.5</a:t>
            </a:r>
            <a:endParaRPr kumimoji="0" lang="en-US" sz="1333"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endParaRPr>
          </a:p>
        </p:txBody>
      </p:sp>
      <p:sp>
        <p:nvSpPr>
          <p:cNvPr id="24" name="Rounded Rectangle 23">
            <a:extLst>
              <a:ext uri="{FF2B5EF4-FFF2-40B4-BE49-F238E27FC236}">
                <a16:creationId xmlns:a16="http://schemas.microsoft.com/office/drawing/2014/main" id="{C27F6D9F-8B15-B3B0-2625-B837D518CE4E}"/>
              </a:ext>
            </a:extLst>
          </p:cNvPr>
          <p:cNvSpPr/>
          <p:nvPr/>
        </p:nvSpPr>
        <p:spPr>
          <a:xfrm>
            <a:off x="6309273" y="2350605"/>
            <a:ext cx="2448000" cy="768000"/>
          </a:xfrm>
          <a:prstGeom prst="roundRect">
            <a:avLst/>
          </a:prstGeom>
          <a:solidFill>
            <a:srgbClr val="F2F2F2">
              <a:alpha val="29412"/>
            </a:srgbClr>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N"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B42FF6BF-4372-A378-50A0-34557994FC6C}"/>
              </a:ext>
            </a:extLst>
          </p:cNvPr>
          <p:cNvSpPr txBox="1"/>
          <p:nvPr/>
        </p:nvSpPr>
        <p:spPr>
          <a:xfrm>
            <a:off x="6337215" y="2349650"/>
            <a:ext cx="2448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N" sz="1400" b="1"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Epirubicin </a:t>
            </a:r>
            <a:r>
              <a:rPr kumimoji="0" lang="en-CN" sz="1333"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90 mg/m</a:t>
            </a:r>
            <a:r>
              <a:rPr kumimoji="0" lang="en-CN" sz="1333" b="0" i="0" u="none" strike="noStrike" kern="1200" cap="none" spc="0" normalizeH="0" baseline="30000" noProof="0" dirty="0">
                <a:ln>
                  <a:noFill/>
                </a:ln>
                <a:solidFill>
                  <a:srgbClr val="000000"/>
                </a:solidFill>
                <a:effectLst/>
                <a:uLnTx/>
                <a:uFillTx/>
                <a:latin typeface="Arial Narrow" panose="020B0604020202020204" pitchFamily="34" charset="0"/>
                <a:ea typeface="+mn-ea"/>
                <a:cs typeface="Arial Narrow" panose="020B0604020202020204" pitchFamily="34" charset="0"/>
              </a:rPr>
              <a:t>2 </a:t>
            </a:r>
            <a:endParaRPr kumimoji="0" lang="en-CN" sz="1333"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Narrow" panose="020B0604020202020204" pitchFamily="34" charset="0"/>
                <a:ea typeface="黑体" panose="02010609060101010101" pitchFamily="49" charset="-122"/>
                <a:cs typeface="Arial Narrow" panose="020B0604020202020204" pitchFamily="34" charset="0"/>
              </a:rPr>
              <a:t>+</a:t>
            </a:r>
            <a:r>
              <a:rPr kumimoji="0" lang="zh-CN" altLang="en-US" sz="1400" b="1" i="0" u="none" strike="noStrike" kern="1200" cap="none" spc="0" normalizeH="0" baseline="0" noProof="0" dirty="0">
                <a:ln>
                  <a:noFill/>
                </a:ln>
                <a:solidFill>
                  <a:srgbClr val="000000"/>
                </a:solidFill>
                <a:effectLst/>
                <a:uLnTx/>
                <a:uFillTx/>
                <a:latin typeface="Arial Narrow" panose="020B0604020202020204" pitchFamily="34" charset="0"/>
                <a:ea typeface="黑体" panose="02010609060101010101" pitchFamily="49" charset="-122"/>
                <a:cs typeface="Arial Narrow" panose="020B0604020202020204" pitchFamily="34" charset="0"/>
              </a:rPr>
              <a:t> </a:t>
            </a:r>
            <a:r>
              <a:rPr kumimoji="0" lang="en-CN" altLang="zh-CN" sz="1400" b="1" i="0" u="none" strike="noStrike" kern="1200" cap="none" spc="0" normalizeH="0" baseline="0" noProof="0" dirty="0">
                <a:ln>
                  <a:noFill/>
                </a:ln>
                <a:solidFill>
                  <a:srgbClr val="000000"/>
                </a:solidFill>
                <a:effectLst/>
                <a:uLnTx/>
                <a:uFillTx/>
                <a:latin typeface="Arial Narrow" panose="020B0604020202020204" pitchFamily="34" charset="0"/>
                <a:ea typeface="黑体" panose="02010609060101010101" pitchFamily="49" charset="-122"/>
                <a:cs typeface="Arial Narrow" panose="020B0604020202020204" pitchFamily="34" charset="0"/>
              </a:rPr>
              <a:t>C</a:t>
            </a:r>
            <a:r>
              <a:rPr kumimoji="0" lang="en-CN" sz="1400" b="1" i="0" u="none" strike="noStrike" kern="1200" cap="none" spc="0" normalizeH="0" baseline="0" noProof="0" dirty="0">
                <a:ln>
                  <a:noFill/>
                </a:ln>
                <a:solidFill>
                  <a:srgbClr val="000000"/>
                </a:solidFill>
                <a:effectLst/>
                <a:uLnTx/>
                <a:uFillTx/>
                <a:latin typeface="Arial Narrow" panose="020B0604020202020204" pitchFamily="34" charset="0"/>
                <a:ea typeface="Times New Roman" panose="02020603050405020304" pitchFamily="18" charset="0"/>
                <a:cs typeface="Arial Narrow" panose="020B0604020202020204" pitchFamily="34" charset="0"/>
              </a:rPr>
              <a:t>yclophosphamide </a:t>
            </a:r>
            <a:r>
              <a:rPr kumimoji="0" lang="en-CN" sz="1333" b="0" i="0" u="none" strike="noStrike" kern="1200" cap="none" spc="0" normalizeH="0" baseline="0" noProof="0" dirty="0">
                <a:ln>
                  <a:noFill/>
                </a:ln>
                <a:solidFill>
                  <a:srgbClr val="000000"/>
                </a:solidFill>
                <a:effectLst/>
                <a:uLnTx/>
                <a:uFillTx/>
                <a:latin typeface="Arial Narrow" panose="020B0604020202020204" pitchFamily="34" charset="0"/>
                <a:ea typeface="Times New Roman" panose="02020603050405020304" pitchFamily="18" charset="0"/>
                <a:cs typeface="Arial Narrow" panose="020B0604020202020204" pitchFamily="34" charset="0"/>
              </a:rPr>
              <a:t>500 mg/m</a:t>
            </a:r>
            <a:r>
              <a:rPr kumimoji="0" lang="en-CN" sz="1333" b="0" i="0" u="none" strike="noStrike" kern="1200" cap="none" spc="0" normalizeH="0" baseline="30000" noProof="0" dirty="0">
                <a:ln>
                  <a:noFill/>
                </a:ln>
                <a:solidFill>
                  <a:srgbClr val="000000"/>
                </a:solidFill>
                <a:effectLst/>
                <a:uLnTx/>
                <a:uFillTx/>
                <a:latin typeface="Arial Narrow" panose="020B0604020202020204" pitchFamily="34" charset="0"/>
                <a:ea typeface="Times New Roman" panose="02020603050405020304" pitchFamily="18" charset="0"/>
                <a:cs typeface="Arial Narrow" panose="020B0604020202020204" pitchFamily="34" charset="0"/>
              </a:rPr>
              <a:t>2</a:t>
            </a:r>
            <a:endParaRPr kumimoji="0" lang="en-US" sz="1333"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endParaRPr>
          </a:p>
        </p:txBody>
      </p:sp>
      <p:sp>
        <p:nvSpPr>
          <p:cNvPr id="28" name="TextBox 27">
            <a:extLst>
              <a:ext uri="{FF2B5EF4-FFF2-40B4-BE49-F238E27FC236}">
                <a16:creationId xmlns:a16="http://schemas.microsoft.com/office/drawing/2014/main" id="{1BE7F1EC-5046-AFBD-92E8-4AFA4E76FE0F}"/>
              </a:ext>
            </a:extLst>
          </p:cNvPr>
          <p:cNvSpPr txBox="1"/>
          <p:nvPr/>
        </p:nvSpPr>
        <p:spPr>
          <a:xfrm>
            <a:off x="5217799" y="1861065"/>
            <a:ext cx="229592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N"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Neoadjuvant phase</a:t>
            </a:r>
          </a:p>
        </p:txBody>
      </p:sp>
      <p:sp>
        <p:nvSpPr>
          <p:cNvPr id="29" name="TextBox 28">
            <a:extLst>
              <a:ext uri="{FF2B5EF4-FFF2-40B4-BE49-F238E27FC236}">
                <a16:creationId xmlns:a16="http://schemas.microsoft.com/office/drawing/2014/main" id="{851EC411-CDCB-15C5-9FC5-8A09F6BE5DD2}"/>
              </a:ext>
            </a:extLst>
          </p:cNvPr>
          <p:cNvSpPr txBox="1"/>
          <p:nvPr/>
        </p:nvSpPr>
        <p:spPr>
          <a:xfrm>
            <a:off x="9579567" y="1861065"/>
            <a:ext cx="191120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N"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Adjuvant phase</a:t>
            </a:r>
          </a:p>
        </p:txBody>
      </p:sp>
      <p:sp>
        <p:nvSpPr>
          <p:cNvPr id="30" name="TextBox 29">
            <a:extLst>
              <a:ext uri="{FF2B5EF4-FFF2-40B4-BE49-F238E27FC236}">
                <a16:creationId xmlns:a16="http://schemas.microsoft.com/office/drawing/2014/main" id="{8D22EC84-CE4D-191E-EFED-2C310636D7F0}"/>
              </a:ext>
            </a:extLst>
          </p:cNvPr>
          <p:cNvSpPr txBox="1"/>
          <p:nvPr/>
        </p:nvSpPr>
        <p:spPr>
          <a:xfrm>
            <a:off x="4466241" y="2797380"/>
            <a:ext cx="1306340" cy="2974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1333"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D1, 8, 15, Q4W</a:t>
            </a:r>
          </a:p>
        </p:txBody>
      </p:sp>
      <p:sp>
        <p:nvSpPr>
          <p:cNvPr id="31" name="TextBox 30">
            <a:extLst>
              <a:ext uri="{FF2B5EF4-FFF2-40B4-BE49-F238E27FC236}">
                <a16:creationId xmlns:a16="http://schemas.microsoft.com/office/drawing/2014/main" id="{C0EF299D-300B-7EA8-BAAE-9005D366F5F0}"/>
              </a:ext>
            </a:extLst>
          </p:cNvPr>
          <p:cNvSpPr txBox="1"/>
          <p:nvPr/>
        </p:nvSpPr>
        <p:spPr>
          <a:xfrm>
            <a:off x="7171686" y="2811884"/>
            <a:ext cx="878873" cy="2974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1333"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D1, Q2W</a:t>
            </a:r>
          </a:p>
        </p:txBody>
      </p:sp>
      <p:sp>
        <p:nvSpPr>
          <p:cNvPr id="36" name="TextBox 35">
            <a:extLst>
              <a:ext uri="{FF2B5EF4-FFF2-40B4-BE49-F238E27FC236}">
                <a16:creationId xmlns:a16="http://schemas.microsoft.com/office/drawing/2014/main" id="{2DEEF118-A3E2-DAB6-AA50-1610021C5548}"/>
              </a:ext>
            </a:extLst>
          </p:cNvPr>
          <p:cNvSpPr txBox="1"/>
          <p:nvPr/>
        </p:nvSpPr>
        <p:spPr>
          <a:xfrm>
            <a:off x="9547788" y="2518639"/>
            <a:ext cx="192189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14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200 mg, Q2W, up to </a:t>
            </a:r>
            <a:r>
              <a:rPr kumimoji="0" lang="en-CN" sz="1400" b="0" i="0" u="none" strike="noStrike" kern="1200" cap="none" spc="0" normalizeH="0" baseline="0" noProof="0">
                <a:ln>
                  <a:noFill/>
                </a:ln>
                <a:solidFill>
                  <a:srgbClr val="FFFFFF"/>
                </a:solidFill>
                <a:effectLst/>
                <a:uLnTx/>
                <a:uFillTx/>
                <a:latin typeface="Arial Narrow" panose="020B0604020202020204" pitchFamily="34" charset="0"/>
                <a:ea typeface="+mn-ea"/>
                <a:cs typeface="Arial Narrow" panose="020B0604020202020204" pitchFamily="34" charset="0"/>
              </a:rPr>
              <a:t>1 y</a:t>
            </a:r>
            <a:r>
              <a:rPr kumimoji="0" lang="en-US" sz="14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r</a:t>
            </a:r>
            <a:endParaRPr kumimoji="0" lang="en-CN" sz="1400" b="0"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endParaRPr>
          </a:p>
        </p:txBody>
      </p:sp>
      <p:sp>
        <p:nvSpPr>
          <p:cNvPr id="37" name="Rounded Rectangle 36">
            <a:extLst>
              <a:ext uri="{FF2B5EF4-FFF2-40B4-BE49-F238E27FC236}">
                <a16:creationId xmlns:a16="http://schemas.microsoft.com/office/drawing/2014/main" id="{74391B64-9796-1D34-E04B-C5FF5A6FDC36}"/>
              </a:ext>
            </a:extLst>
          </p:cNvPr>
          <p:cNvSpPr/>
          <p:nvPr/>
        </p:nvSpPr>
        <p:spPr>
          <a:xfrm>
            <a:off x="9492591" y="3941880"/>
            <a:ext cx="2016000" cy="1008000"/>
          </a:xfrm>
          <a:prstGeom prst="roundRect">
            <a:avLst/>
          </a:prstGeom>
          <a:noFill/>
          <a:ln w="19050">
            <a:solidFill>
              <a:schemeClr val="accent6">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N"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DDE7CDBF-96B7-7D62-DBD2-64D653331DFA}"/>
              </a:ext>
            </a:extLst>
          </p:cNvPr>
          <p:cNvSpPr txBox="1"/>
          <p:nvPr/>
        </p:nvSpPr>
        <p:spPr>
          <a:xfrm>
            <a:off x="9570641" y="4004097"/>
            <a:ext cx="18720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N" sz="1400" b="1"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Standard 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N" sz="14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(per clinical practice guideline)†</a:t>
            </a:r>
          </a:p>
        </p:txBody>
      </p:sp>
      <p:sp>
        <p:nvSpPr>
          <p:cNvPr id="41" name="Rounded Rectangle 40">
            <a:extLst>
              <a:ext uri="{FF2B5EF4-FFF2-40B4-BE49-F238E27FC236}">
                <a16:creationId xmlns:a16="http://schemas.microsoft.com/office/drawing/2014/main" id="{46399E1C-17EE-DAE7-1566-785225D58375}"/>
              </a:ext>
            </a:extLst>
          </p:cNvPr>
          <p:cNvSpPr/>
          <p:nvPr/>
        </p:nvSpPr>
        <p:spPr>
          <a:xfrm>
            <a:off x="3875012" y="4218632"/>
            <a:ext cx="2400000" cy="768000"/>
          </a:xfrm>
          <a:prstGeom prst="roundRect">
            <a:avLst/>
          </a:prstGeom>
          <a:solidFill>
            <a:srgbClr val="F2F2F2">
              <a:alpha val="29412"/>
            </a:srgbClr>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N"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TextBox 41">
            <a:extLst>
              <a:ext uri="{FF2B5EF4-FFF2-40B4-BE49-F238E27FC236}">
                <a16:creationId xmlns:a16="http://schemas.microsoft.com/office/drawing/2014/main" id="{CC0F5993-2016-4E49-ED13-DFBB73418B2C}"/>
              </a:ext>
            </a:extLst>
          </p:cNvPr>
          <p:cNvSpPr txBox="1"/>
          <p:nvPr/>
        </p:nvSpPr>
        <p:spPr>
          <a:xfrm>
            <a:off x="3856892" y="4217677"/>
            <a:ext cx="2400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nab-paclitaxel </a:t>
            </a:r>
            <a:r>
              <a:rPr kumimoji="0" lang="en-US" sz="1333"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100 mg/m</a:t>
            </a:r>
            <a:r>
              <a:rPr kumimoji="0" lang="en-US" sz="1333" b="0" i="0" u="none" strike="noStrike" kern="1200" cap="none" spc="0" normalizeH="0" baseline="30000" noProof="0" dirty="0">
                <a:ln>
                  <a:noFill/>
                </a:ln>
                <a:solidFill>
                  <a:srgbClr val="000000"/>
                </a:solidFill>
                <a:effectLst/>
                <a:uLnTx/>
                <a:uFillTx/>
                <a:latin typeface="Arial Narrow" panose="020B0604020202020204" pitchFamily="34" charset="0"/>
                <a:ea typeface="+mn-ea"/>
                <a:cs typeface="Arial Narrow" panose="020B0604020202020204" pitchFamily="34" charset="0"/>
              </a:rPr>
              <a:t>2</a:t>
            </a:r>
            <a:endParaRPr kumimoji="0" lang="en-US" sz="1333"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Narrow" panose="020B0604020202020204" pitchFamily="34" charset="0"/>
                <a:ea typeface="黑体" panose="02010609060101010101" pitchFamily="49" charset="-122"/>
                <a:cs typeface="Arial Narrow" panose="020B0604020202020204" pitchFamily="34" charset="0"/>
              </a:rPr>
              <a:t>+</a:t>
            </a:r>
            <a:r>
              <a:rPr kumimoji="0" lang="zh-CN" altLang="en-US" sz="1400" b="1" i="0" u="none" strike="noStrike" kern="1200" cap="none" spc="0" normalizeH="0" baseline="0" noProof="0" dirty="0">
                <a:ln>
                  <a:noFill/>
                </a:ln>
                <a:solidFill>
                  <a:srgbClr val="000000"/>
                </a:solidFill>
                <a:effectLst/>
                <a:uLnTx/>
                <a:uFillTx/>
                <a:latin typeface="Arial Narrow" panose="020B0604020202020204" pitchFamily="34" charset="0"/>
                <a:ea typeface="黑体" panose="02010609060101010101" pitchFamily="49" charset="-122"/>
                <a:cs typeface="Arial Narrow" panose="020B0604020202020204" pitchFamily="34" charset="0"/>
              </a:rPr>
              <a:t> </a:t>
            </a:r>
            <a:r>
              <a:rPr kumimoji="0" lang="en-US" altLang="zh-CN" sz="1400" b="1" i="0" u="none" strike="noStrike" kern="1200" cap="none" spc="0" normalizeH="0" baseline="0" noProof="0" dirty="0">
                <a:ln>
                  <a:noFill/>
                </a:ln>
                <a:solidFill>
                  <a:srgbClr val="000000"/>
                </a:solidFill>
                <a:effectLst/>
                <a:uLnTx/>
                <a:uFillTx/>
                <a:latin typeface="Arial Narrow" panose="020B0604020202020204" pitchFamily="34" charset="0"/>
                <a:ea typeface="黑体" panose="02010609060101010101" pitchFamily="49" charset="-122"/>
                <a:cs typeface="Arial Narrow" panose="020B0604020202020204" pitchFamily="34" charset="0"/>
              </a:rPr>
              <a:t>C</a:t>
            </a:r>
            <a:r>
              <a:rPr kumimoji="0" lang="en-US" sz="1400" b="1"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arboplatin</a:t>
            </a:r>
            <a:r>
              <a:rPr kumimoji="0" lang="zh-CN" altLang="en-US" sz="1400" b="1" i="0" u="none" strike="noStrike" kern="1200" cap="none" spc="0" normalizeH="0" baseline="0" noProof="0" dirty="0">
                <a:ln>
                  <a:noFill/>
                </a:ln>
                <a:solidFill>
                  <a:srgbClr val="000000"/>
                </a:solidFill>
                <a:effectLst/>
                <a:uLnTx/>
                <a:uFillTx/>
                <a:latin typeface="Arial Narrow" panose="020B0604020202020204" pitchFamily="34" charset="0"/>
                <a:ea typeface="黑体" panose="02010609060101010101" pitchFamily="49" charset="-122"/>
                <a:cs typeface="Arial Narrow" panose="020B0604020202020204" pitchFamily="34" charset="0"/>
              </a:rPr>
              <a:t> </a:t>
            </a:r>
            <a:r>
              <a:rPr kumimoji="0" lang="en-US" altLang="zh-CN" sz="1333" b="0" i="0" u="none" strike="noStrike" kern="1200" cap="none" spc="0" normalizeH="0" baseline="0" noProof="0" dirty="0">
                <a:ln>
                  <a:noFill/>
                </a:ln>
                <a:solidFill>
                  <a:srgbClr val="000000"/>
                </a:solidFill>
                <a:effectLst/>
                <a:uLnTx/>
                <a:uFillTx/>
                <a:latin typeface="Arial Narrow" panose="020B0604020202020204" pitchFamily="34" charset="0"/>
                <a:ea typeface="黑体" panose="02010609060101010101" pitchFamily="49" charset="-122"/>
                <a:cs typeface="Arial Narrow" panose="020B0604020202020204" pitchFamily="34" charset="0"/>
              </a:rPr>
              <a:t>AUC 1.5</a:t>
            </a:r>
            <a:endParaRPr kumimoji="0" lang="en-US" sz="1333"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endParaRPr>
          </a:p>
        </p:txBody>
      </p:sp>
      <p:sp>
        <p:nvSpPr>
          <p:cNvPr id="43" name="Rounded Rectangle 42">
            <a:extLst>
              <a:ext uri="{FF2B5EF4-FFF2-40B4-BE49-F238E27FC236}">
                <a16:creationId xmlns:a16="http://schemas.microsoft.com/office/drawing/2014/main" id="{C668B36B-7619-1B28-5851-BA7191DB4CF9}"/>
              </a:ext>
            </a:extLst>
          </p:cNvPr>
          <p:cNvSpPr/>
          <p:nvPr/>
        </p:nvSpPr>
        <p:spPr>
          <a:xfrm>
            <a:off x="6309273" y="4218632"/>
            <a:ext cx="2448000" cy="768000"/>
          </a:xfrm>
          <a:prstGeom prst="roundRect">
            <a:avLst/>
          </a:prstGeom>
          <a:solidFill>
            <a:srgbClr val="F2F2F2">
              <a:alpha val="29412"/>
            </a:srgbClr>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N"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8C14B689-6FBC-C5BE-5D45-D8890EDC08A0}"/>
              </a:ext>
            </a:extLst>
          </p:cNvPr>
          <p:cNvSpPr txBox="1"/>
          <p:nvPr/>
        </p:nvSpPr>
        <p:spPr>
          <a:xfrm>
            <a:off x="6337215" y="4217677"/>
            <a:ext cx="2448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N" sz="1400" b="1"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Epirubicin </a:t>
            </a:r>
            <a:r>
              <a:rPr kumimoji="0" lang="en-CN" sz="1333"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90 mg/m</a:t>
            </a:r>
            <a:r>
              <a:rPr kumimoji="0" lang="en-CN" sz="1333" b="0" i="0" u="none" strike="noStrike" kern="1200" cap="none" spc="0" normalizeH="0" baseline="30000" noProof="0" dirty="0">
                <a:ln>
                  <a:noFill/>
                </a:ln>
                <a:solidFill>
                  <a:srgbClr val="000000"/>
                </a:solidFill>
                <a:effectLst/>
                <a:uLnTx/>
                <a:uFillTx/>
                <a:latin typeface="Arial Narrow" panose="020B0604020202020204" pitchFamily="34" charset="0"/>
                <a:ea typeface="+mn-ea"/>
                <a:cs typeface="Arial Narrow" panose="020B0604020202020204" pitchFamily="34" charset="0"/>
              </a:rPr>
              <a:t>2 </a:t>
            </a:r>
            <a:endParaRPr kumimoji="0" lang="en-CN" sz="1333"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Narrow" panose="020B0604020202020204" pitchFamily="34" charset="0"/>
                <a:ea typeface="黑体" panose="02010609060101010101" pitchFamily="49" charset="-122"/>
                <a:cs typeface="Arial Narrow" panose="020B0604020202020204" pitchFamily="34" charset="0"/>
              </a:rPr>
              <a:t>+</a:t>
            </a:r>
            <a:r>
              <a:rPr kumimoji="0" lang="zh-CN" altLang="en-US" sz="1400" b="1" i="0" u="none" strike="noStrike" kern="1200" cap="none" spc="0" normalizeH="0" baseline="0" noProof="0" dirty="0">
                <a:ln>
                  <a:noFill/>
                </a:ln>
                <a:solidFill>
                  <a:srgbClr val="000000"/>
                </a:solidFill>
                <a:effectLst/>
                <a:uLnTx/>
                <a:uFillTx/>
                <a:latin typeface="Arial Narrow" panose="020B0604020202020204" pitchFamily="34" charset="0"/>
                <a:ea typeface="黑体" panose="02010609060101010101" pitchFamily="49" charset="-122"/>
                <a:cs typeface="Arial Narrow" panose="020B0604020202020204" pitchFamily="34" charset="0"/>
              </a:rPr>
              <a:t> </a:t>
            </a:r>
            <a:r>
              <a:rPr kumimoji="0" lang="en-CN" altLang="zh-CN" sz="1400" b="1" i="0" u="none" strike="noStrike" kern="1200" cap="none" spc="0" normalizeH="0" baseline="0" noProof="0" dirty="0">
                <a:ln>
                  <a:noFill/>
                </a:ln>
                <a:solidFill>
                  <a:srgbClr val="000000"/>
                </a:solidFill>
                <a:effectLst/>
                <a:uLnTx/>
                <a:uFillTx/>
                <a:latin typeface="Arial Narrow" panose="020B0604020202020204" pitchFamily="34" charset="0"/>
                <a:ea typeface="黑体" panose="02010609060101010101" pitchFamily="49" charset="-122"/>
                <a:cs typeface="Arial Narrow" panose="020B0604020202020204" pitchFamily="34" charset="0"/>
              </a:rPr>
              <a:t>C</a:t>
            </a:r>
            <a:r>
              <a:rPr kumimoji="0" lang="en-CN" sz="1400" b="1" i="0" u="none" strike="noStrike" kern="1200" cap="none" spc="0" normalizeH="0" baseline="0" noProof="0" dirty="0">
                <a:ln>
                  <a:noFill/>
                </a:ln>
                <a:solidFill>
                  <a:srgbClr val="000000"/>
                </a:solidFill>
                <a:effectLst/>
                <a:uLnTx/>
                <a:uFillTx/>
                <a:latin typeface="Arial Narrow" panose="020B0604020202020204" pitchFamily="34" charset="0"/>
                <a:ea typeface="Times New Roman" panose="02020603050405020304" pitchFamily="18" charset="0"/>
                <a:cs typeface="Arial Narrow" panose="020B0604020202020204" pitchFamily="34" charset="0"/>
              </a:rPr>
              <a:t>yclophosphamide </a:t>
            </a:r>
            <a:r>
              <a:rPr kumimoji="0" lang="en-CN" sz="1333" b="0" i="0" u="none" strike="noStrike" kern="1200" cap="none" spc="0" normalizeH="0" baseline="0" noProof="0" dirty="0">
                <a:ln>
                  <a:noFill/>
                </a:ln>
                <a:solidFill>
                  <a:srgbClr val="000000"/>
                </a:solidFill>
                <a:effectLst/>
                <a:uLnTx/>
                <a:uFillTx/>
                <a:latin typeface="Arial Narrow" panose="020B0604020202020204" pitchFamily="34" charset="0"/>
                <a:ea typeface="Times New Roman" panose="02020603050405020304" pitchFamily="18" charset="0"/>
                <a:cs typeface="Arial Narrow" panose="020B0604020202020204" pitchFamily="34" charset="0"/>
              </a:rPr>
              <a:t>500 mg/m</a:t>
            </a:r>
            <a:r>
              <a:rPr kumimoji="0" lang="en-CN" sz="1333" b="0" i="0" u="none" strike="noStrike" kern="1200" cap="none" spc="0" normalizeH="0" baseline="30000" noProof="0" dirty="0">
                <a:ln>
                  <a:noFill/>
                </a:ln>
                <a:solidFill>
                  <a:srgbClr val="000000"/>
                </a:solidFill>
                <a:effectLst/>
                <a:uLnTx/>
                <a:uFillTx/>
                <a:latin typeface="Arial Narrow" panose="020B0604020202020204" pitchFamily="34" charset="0"/>
                <a:ea typeface="Times New Roman" panose="02020603050405020304" pitchFamily="18" charset="0"/>
                <a:cs typeface="Arial Narrow" panose="020B0604020202020204" pitchFamily="34" charset="0"/>
              </a:rPr>
              <a:t>2</a:t>
            </a:r>
            <a:endParaRPr kumimoji="0" lang="en-US" sz="1333"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endParaRPr>
          </a:p>
        </p:txBody>
      </p:sp>
      <p:sp>
        <p:nvSpPr>
          <p:cNvPr id="45" name="TextBox 44">
            <a:extLst>
              <a:ext uri="{FF2B5EF4-FFF2-40B4-BE49-F238E27FC236}">
                <a16:creationId xmlns:a16="http://schemas.microsoft.com/office/drawing/2014/main" id="{B56C6EC2-48F1-BED1-C778-0A0F0C6CD054}"/>
              </a:ext>
            </a:extLst>
          </p:cNvPr>
          <p:cNvSpPr txBox="1"/>
          <p:nvPr/>
        </p:nvSpPr>
        <p:spPr>
          <a:xfrm>
            <a:off x="4466241" y="4692500"/>
            <a:ext cx="1306340" cy="2974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1333"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D1, 8, 15, Q4W</a:t>
            </a:r>
          </a:p>
        </p:txBody>
      </p:sp>
      <p:sp>
        <p:nvSpPr>
          <p:cNvPr id="46" name="TextBox 45">
            <a:extLst>
              <a:ext uri="{FF2B5EF4-FFF2-40B4-BE49-F238E27FC236}">
                <a16:creationId xmlns:a16="http://schemas.microsoft.com/office/drawing/2014/main" id="{91CE4928-0B8A-655F-C25F-98B36F13E3E6}"/>
              </a:ext>
            </a:extLst>
          </p:cNvPr>
          <p:cNvSpPr txBox="1"/>
          <p:nvPr/>
        </p:nvSpPr>
        <p:spPr>
          <a:xfrm>
            <a:off x="7049766" y="4695344"/>
            <a:ext cx="878873" cy="2974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1333"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D1, Q2W</a:t>
            </a:r>
          </a:p>
        </p:txBody>
      </p:sp>
      <p:sp>
        <p:nvSpPr>
          <p:cNvPr id="47" name="TextBox 46">
            <a:extLst>
              <a:ext uri="{FF2B5EF4-FFF2-40B4-BE49-F238E27FC236}">
                <a16:creationId xmlns:a16="http://schemas.microsoft.com/office/drawing/2014/main" id="{819CFE24-2071-7B4F-9B2D-062C1108182F}"/>
              </a:ext>
            </a:extLst>
          </p:cNvPr>
          <p:cNvSpPr txBox="1"/>
          <p:nvPr/>
        </p:nvSpPr>
        <p:spPr>
          <a:xfrm>
            <a:off x="831473" y="5418094"/>
            <a:ext cx="633057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Primary endpoint: </a:t>
            </a:r>
            <a:r>
              <a:rPr kumimoji="0" lang="en-CN"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pCR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ypT0/Tis ypN0</a:t>
            </a:r>
            <a:r>
              <a:rPr kumimoji="0" lang="en-CN" sz="160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160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Secondary endpoints: </a:t>
            </a:r>
            <a:r>
              <a:rPr kumimoji="0" lang="en-CN" sz="160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EFS, DFS, DDFS, pre-surgery ORR, safety</a:t>
            </a:r>
            <a:endParaRPr kumimoji="0" lang="en-CN"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 name="TextBox 49">
            <a:extLst>
              <a:ext uri="{FF2B5EF4-FFF2-40B4-BE49-F238E27FC236}">
                <a16:creationId xmlns:a16="http://schemas.microsoft.com/office/drawing/2014/main" id="{AA93C9F0-5405-FAC4-3C0A-4368DB51FE9F}"/>
              </a:ext>
            </a:extLst>
          </p:cNvPr>
          <p:cNvSpPr txBox="1"/>
          <p:nvPr/>
        </p:nvSpPr>
        <p:spPr>
          <a:xfrm>
            <a:off x="729497" y="6068153"/>
            <a:ext cx="10494735" cy="58496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N"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Based on AJCC 8th Ed. † Adjuvant treatment given </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as per practice guideline and investigator’s discretion. ‡ Assessed by local pathologist at the time of definitive surgery</a:t>
            </a:r>
            <a:r>
              <a:rPr kumimoji="0" lang="en-CN" sz="1067"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CPS, combined positive score; DFS, disease-free survival;  DDFS, distant disease-free survival; ECOG</a:t>
            </a:r>
            <a:r>
              <a:rPr kumimoji="0" lang="zh-CN" altLang="en-US" sz="1067"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a:t>
            </a:r>
            <a:r>
              <a:rPr kumimoji="0" lang="en-US" altLang="zh-CN" sz="1067"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PS</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Eastern Cooperative Oncology Group performance status</a:t>
            </a:r>
            <a:r>
              <a:rPr kumimoji="0" lang="en-CN" sz="1067"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EFS, </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event-free survival; ORR, objective response rate.</a:t>
            </a:r>
            <a:endParaRPr kumimoji="0" lang="en-CN"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 name="TextBox 50">
            <a:extLst>
              <a:ext uri="{FF2B5EF4-FFF2-40B4-BE49-F238E27FC236}">
                <a16:creationId xmlns:a16="http://schemas.microsoft.com/office/drawing/2014/main" id="{42C7A0F5-5D8E-19CE-9C94-3D0C84924D87}"/>
              </a:ext>
            </a:extLst>
          </p:cNvPr>
          <p:cNvSpPr txBox="1"/>
          <p:nvPr/>
        </p:nvSpPr>
        <p:spPr>
          <a:xfrm>
            <a:off x="9650652" y="3494608"/>
            <a:ext cx="169950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panose="020B0604020202020204" pitchFamily="34" charset="0"/>
                <a:ea typeface="DengXian" panose="02010600030101010101" pitchFamily="2" charset="-122"/>
                <a:cs typeface="Arial Narrow" panose="020B0604020202020204" pitchFamily="34" charset="0"/>
              </a:rPr>
              <a:t>Capecitabine permitted</a:t>
            </a:r>
            <a:endParaRPr kumimoji="0" lang="en-CN" sz="14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endParaRPr>
          </a:p>
        </p:txBody>
      </p:sp>
      <p:sp>
        <p:nvSpPr>
          <p:cNvPr id="2" name="Rectangle 1">
            <a:extLst>
              <a:ext uri="{FF2B5EF4-FFF2-40B4-BE49-F238E27FC236}">
                <a16:creationId xmlns:a16="http://schemas.microsoft.com/office/drawing/2014/main" id="{A3DFC582-B2EA-A9E9-99D3-F7E7C2D22C43}"/>
              </a:ext>
            </a:extLst>
          </p:cNvPr>
          <p:cNvSpPr/>
          <p:nvPr/>
        </p:nvSpPr>
        <p:spPr>
          <a:xfrm>
            <a:off x="9886950" y="55312"/>
            <a:ext cx="2185988" cy="1087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8D1E5BC2-764E-70A3-9AC7-DF00F86FA5A4}"/>
              </a:ext>
            </a:extLst>
          </p:cNvPr>
          <p:cNvSpPr/>
          <p:nvPr/>
        </p:nvSpPr>
        <p:spPr>
          <a:xfrm>
            <a:off x="0" y="6653121"/>
            <a:ext cx="12192000" cy="2048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DBDE5C8D-50B1-D9D6-EA8A-CB912C0A1B92}"/>
              </a:ext>
            </a:extLst>
          </p:cNvPr>
          <p:cNvSpPr txBox="1"/>
          <p:nvPr/>
        </p:nvSpPr>
        <p:spPr>
          <a:xfrm>
            <a:off x="8986027" y="6560134"/>
            <a:ext cx="3086911"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Shao Z et al, SABCS 2024</a:t>
            </a:r>
          </a:p>
        </p:txBody>
      </p:sp>
    </p:spTree>
    <p:extLst>
      <p:ext uri="{BB962C8B-B14F-4D97-AF65-F5344CB8AC3E}">
        <p14:creationId xmlns:p14="http://schemas.microsoft.com/office/powerpoint/2010/main" val="3220074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D019EBF-BC26-86D0-5AD8-54282F145809}"/>
              </a:ext>
            </a:extLst>
          </p:cNvPr>
          <p:cNvPicPr>
            <a:picLocks noChangeAspect="1"/>
          </p:cNvPicPr>
          <p:nvPr/>
        </p:nvPicPr>
        <p:blipFill>
          <a:blip r:embed="rId2"/>
          <a:stretch>
            <a:fillRect/>
          </a:stretch>
        </p:blipFill>
        <p:spPr>
          <a:xfrm>
            <a:off x="1186907" y="1864124"/>
            <a:ext cx="9818180" cy="4320000"/>
          </a:xfrm>
          <a:prstGeom prst="rect">
            <a:avLst/>
          </a:prstGeom>
        </p:spPr>
      </p:pic>
      <p:sp>
        <p:nvSpPr>
          <p:cNvPr id="8" name="TextBox 7">
            <a:extLst>
              <a:ext uri="{FF2B5EF4-FFF2-40B4-BE49-F238E27FC236}">
                <a16:creationId xmlns:a16="http://schemas.microsoft.com/office/drawing/2014/main" id="{3BA81AC8-FDB7-4DAE-ADD3-EBC18065B213}"/>
              </a:ext>
            </a:extLst>
          </p:cNvPr>
          <p:cNvSpPr txBox="1"/>
          <p:nvPr/>
        </p:nvSpPr>
        <p:spPr>
          <a:xfrm>
            <a:off x="1383552" y="1412719"/>
            <a:ext cx="4023858" cy="4205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2133"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Primary endpoint: all patients</a:t>
            </a:r>
          </a:p>
        </p:txBody>
      </p:sp>
      <p:sp>
        <p:nvSpPr>
          <p:cNvPr id="13" name="TextBox 12">
            <a:extLst>
              <a:ext uri="{FF2B5EF4-FFF2-40B4-BE49-F238E27FC236}">
                <a16:creationId xmlns:a16="http://schemas.microsoft.com/office/drawing/2014/main" id="{19E8CD65-7D67-6F9F-CFFA-3D4264256DEC}"/>
              </a:ext>
            </a:extLst>
          </p:cNvPr>
          <p:cNvSpPr txBox="1"/>
          <p:nvPr/>
        </p:nvSpPr>
        <p:spPr>
          <a:xfrm>
            <a:off x="7000565" y="1393169"/>
            <a:ext cx="2491388" cy="4205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2133"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High-risk patients</a:t>
            </a:r>
          </a:p>
        </p:txBody>
      </p:sp>
      <p:sp>
        <p:nvSpPr>
          <p:cNvPr id="17" name="TextBox 16">
            <a:extLst>
              <a:ext uri="{FF2B5EF4-FFF2-40B4-BE49-F238E27FC236}">
                <a16:creationId xmlns:a16="http://schemas.microsoft.com/office/drawing/2014/main" id="{5C04C7EB-2311-2105-424E-161DF757B2E2}"/>
              </a:ext>
            </a:extLst>
          </p:cNvPr>
          <p:cNvSpPr txBox="1"/>
          <p:nvPr/>
        </p:nvSpPr>
        <p:spPr>
          <a:xfrm>
            <a:off x="663788" y="6062225"/>
            <a:ext cx="10648741" cy="58496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err="1">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pCR</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was defined as no invasive tumor in both breast and lymph nodes (ypT0/Tis ypN0); patients who did not undergo surgery were imputed as non-responders. </a:t>
            </a:r>
            <a:r>
              <a:rPr kumimoji="0" lang="en-US" sz="1067"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*Estimated using stratified Mantel–Haenszel weighted normal approximation for overall population, and normal approximation for subgroups. </a:t>
            </a:r>
            <a:r>
              <a:rPr kumimoji="0" lang="en-CN"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Mantel–Haenszel weighted Z test, stratified according to randomization stratification factors.</a:t>
            </a:r>
            <a:r>
              <a:rPr kumimoji="0" lang="en-CN"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2" name="TextBox 1">
            <a:extLst>
              <a:ext uri="{FF2B5EF4-FFF2-40B4-BE49-F238E27FC236}">
                <a16:creationId xmlns:a16="http://schemas.microsoft.com/office/drawing/2014/main" id="{261F38A0-810A-C51A-9291-67AC506D3CFA}"/>
              </a:ext>
            </a:extLst>
          </p:cNvPr>
          <p:cNvSpPr txBox="1"/>
          <p:nvPr/>
        </p:nvSpPr>
        <p:spPr>
          <a:xfrm>
            <a:off x="7962365" y="5717135"/>
            <a:ext cx="3825086" cy="318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1467"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N3 positive: </a:t>
            </a:r>
            <a:r>
              <a:rPr kumimoji="0" lang="en-US" sz="1467"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52.2% (12/23) vs 29.4% (5/17) </a:t>
            </a:r>
          </a:p>
        </p:txBody>
      </p:sp>
      <p:sp>
        <p:nvSpPr>
          <p:cNvPr id="4" name="Rectangle 3">
            <a:extLst>
              <a:ext uri="{FF2B5EF4-FFF2-40B4-BE49-F238E27FC236}">
                <a16:creationId xmlns:a16="http://schemas.microsoft.com/office/drawing/2014/main" id="{7BB980FC-7801-F6CE-FF6D-EA3F1AA80648}"/>
              </a:ext>
            </a:extLst>
          </p:cNvPr>
          <p:cNvSpPr/>
          <p:nvPr/>
        </p:nvSpPr>
        <p:spPr>
          <a:xfrm>
            <a:off x="9886950" y="55312"/>
            <a:ext cx="2185988" cy="1087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E516F19D-FB55-EBD4-91A6-621712D41CCF}"/>
              </a:ext>
            </a:extLst>
          </p:cNvPr>
          <p:cNvSpPr>
            <a:spLocks noGrp="1"/>
          </p:cNvSpPr>
          <p:nvPr>
            <p:ph type="title"/>
          </p:nvPr>
        </p:nvSpPr>
        <p:spPr>
          <a:xfrm>
            <a:off x="507999" y="55312"/>
            <a:ext cx="9818180" cy="949648"/>
          </a:xfrm>
        </p:spPr>
        <p:txBody>
          <a:bodyPr/>
          <a:lstStyle/>
          <a:p>
            <a:r>
              <a:rPr lang="en-CN" dirty="0"/>
              <a:t>pCR: Overall Population &amp; High-risk Patients</a:t>
            </a:r>
          </a:p>
        </p:txBody>
      </p:sp>
      <p:sp>
        <p:nvSpPr>
          <p:cNvPr id="5" name="Rectangle 4">
            <a:extLst>
              <a:ext uri="{FF2B5EF4-FFF2-40B4-BE49-F238E27FC236}">
                <a16:creationId xmlns:a16="http://schemas.microsoft.com/office/drawing/2014/main" id="{EAFEBCE4-38D7-9B72-FD3B-81C53A01A44F}"/>
              </a:ext>
            </a:extLst>
          </p:cNvPr>
          <p:cNvSpPr/>
          <p:nvPr/>
        </p:nvSpPr>
        <p:spPr>
          <a:xfrm>
            <a:off x="0" y="6653121"/>
            <a:ext cx="12192000" cy="2048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E6FC4299-09ED-8600-7C5F-9DDF842EA135}"/>
              </a:ext>
            </a:extLst>
          </p:cNvPr>
          <p:cNvSpPr txBox="1"/>
          <p:nvPr/>
        </p:nvSpPr>
        <p:spPr>
          <a:xfrm>
            <a:off x="8986027" y="6560134"/>
            <a:ext cx="3086911"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Shao Z et al, SABCS 2024</a:t>
            </a:r>
          </a:p>
        </p:txBody>
      </p:sp>
    </p:spTree>
    <p:extLst>
      <p:ext uri="{BB962C8B-B14F-4D97-AF65-F5344CB8AC3E}">
        <p14:creationId xmlns:p14="http://schemas.microsoft.com/office/powerpoint/2010/main" val="3486130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04ECD-3140-D712-7CD1-DDEE42BB639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20345A8-70F4-B5C4-B9BB-3D37869A7EAB}"/>
              </a:ext>
            </a:extLst>
          </p:cNvPr>
          <p:cNvSpPr>
            <a:spLocks noGrp="1"/>
          </p:cNvSpPr>
          <p:nvPr>
            <p:ph type="title"/>
          </p:nvPr>
        </p:nvSpPr>
        <p:spPr/>
        <p:txBody>
          <a:bodyPr/>
          <a:lstStyle/>
          <a:p>
            <a:r>
              <a:rPr lang="en-CN" b="1" dirty="0"/>
              <a:t>Survival Outcomes</a:t>
            </a:r>
          </a:p>
        </p:txBody>
      </p:sp>
      <p:pic>
        <p:nvPicPr>
          <p:cNvPr id="4" name="Picture 3" descr="A graph with numbers and a line&#10;&#10;Description automatically generated">
            <a:extLst>
              <a:ext uri="{FF2B5EF4-FFF2-40B4-BE49-F238E27FC236}">
                <a16:creationId xmlns:a16="http://schemas.microsoft.com/office/drawing/2014/main" id="{A36AA0A2-BD02-FBAB-F85B-5D71148345B9}"/>
              </a:ext>
            </a:extLst>
          </p:cNvPr>
          <p:cNvPicPr>
            <a:picLocks/>
          </p:cNvPicPr>
          <p:nvPr/>
        </p:nvPicPr>
        <p:blipFill>
          <a:blip r:embed="rId2"/>
          <a:stretch>
            <a:fillRect/>
          </a:stretch>
        </p:blipFill>
        <p:spPr>
          <a:xfrm>
            <a:off x="312000" y="2090143"/>
            <a:ext cx="11568000" cy="3403971"/>
          </a:xfrm>
          <a:prstGeom prst="rect">
            <a:avLst/>
          </a:prstGeom>
        </p:spPr>
      </p:pic>
      <p:sp>
        <p:nvSpPr>
          <p:cNvPr id="5" name="TextBox 4">
            <a:extLst>
              <a:ext uri="{FF2B5EF4-FFF2-40B4-BE49-F238E27FC236}">
                <a16:creationId xmlns:a16="http://schemas.microsoft.com/office/drawing/2014/main" id="{E9A970DB-8EB2-6DB4-E746-DA5CE47A3055}"/>
              </a:ext>
            </a:extLst>
          </p:cNvPr>
          <p:cNvSpPr txBox="1"/>
          <p:nvPr/>
        </p:nvSpPr>
        <p:spPr>
          <a:xfrm>
            <a:off x="2326564" y="1620804"/>
            <a:ext cx="716863" cy="4205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21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EFS</a:t>
            </a:r>
          </a:p>
        </p:txBody>
      </p:sp>
      <p:sp>
        <p:nvSpPr>
          <p:cNvPr id="6" name="TextBox 5">
            <a:extLst>
              <a:ext uri="{FF2B5EF4-FFF2-40B4-BE49-F238E27FC236}">
                <a16:creationId xmlns:a16="http://schemas.microsoft.com/office/drawing/2014/main" id="{4E8DAE6C-F033-358D-91BC-C460D5A34C49}"/>
              </a:ext>
            </a:extLst>
          </p:cNvPr>
          <p:cNvSpPr txBox="1"/>
          <p:nvPr/>
        </p:nvSpPr>
        <p:spPr>
          <a:xfrm>
            <a:off x="5934688" y="1620804"/>
            <a:ext cx="731290" cy="4205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21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DFS</a:t>
            </a:r>
          </a:p>
        </p:txBody>
      </p:sp>
      <p:sp>
        <p:nvSpPr>
          <p:cNvPr id="7" name="TextBox 6">
            <a:extLst>
              <a:ext uri="{FF2B5EF4-FFF2-40B4-BE49-F238E27FC236}">
                <a16:creationId xmlns:a16="http://schemas.microsoft.com/office/drawing/2014/main" id="{0CE6ABE6-CCB7-4596-4F61-1B312077FFAD}"/>
              </a:ext>
            </a:extLst>
          </p:cNvPr>
          <p:cNvSpPr txBox="1"/>
          <p:nvPr/>
        </p:nvSpPr>
        <p:spPr>
          <a:xfrm>
            <a:off x="9557776" y="1620804"/>
            <a:ext cx="928459" cy="4205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21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DDFS</a:t>
            </a:r>
          </a:p>
        </p:txBody>
      </p:sp>
      <p:graphicFrame>
        <p:nvGraphicFramePr>
          <p:cNvPr id="11" name="Table 10">
            <a:extLst>
              <a:ext uri="{FF2B5EF4-FFF2-40B4-BE49-F238E27FC236}">
                <a16:creationId xmlns:a16="http://schemas.microsoft.com/office/drawing/2014/main" id="{D9E69D94-8FAD-9B76-3989-3FA261B149D7}"/>
              </a:ext>
            </a:extLst>
          </p:cNvPr>
          <p:cNvGraphicFramePr>
            <a:graphicFrameLocks noGrp="1"/>
          </p:cNvGraphicFramePr>
          <p:nvPr/>
        </p:nvGraphicFramePr>
        <p:xfrm>
          <a:off x="1120651" y="3655508"/>
          <a:ext cx="2783999" cy="1030200"/>
        </p:xfrm>
        <a:graphic>
          <a:graphicData uri="http://schemas.openxmlformats.org/drawingml/2006/table">
            <a:tbl>
              <a:tblPr firstRow="1" bandRow="1">
                <a:tableStyleId>{2D5ABB26-0587-4C30-8999-92F81FD0307C}</a:tableStyleId>
              </a:tblPr>
              <a:tblGrid>
                <a:gridCol w="914041">
                  <a:extLst>
                    <a:ext uri="{9D8B030D-6E8A-4147-A177-3AD203B41FA5}">
                      <a16:colId xmlns:a16="http://schemas.microsoft.com/office/drawing/2014/main" val="2842073326"/>
                    </a:ext>
                  </a:extLst>
                </a:gridCol>
                <a:gridCol w="934979">
                  <a:extLst>
                    <a:ext uri="{9D8B030D-6E8A-4147-A177-3AD203B41FA5}">
                      <a16:colId xmlns:a16="http://schemas.microsoft.com/office/drawing/2014/main" val="1931198156"/>
                    </a:ext>
                  </a:extLst>
                </a:gridCol>
                <a:gridCol w="934979">
                  <a:extLst>
                    <a:ext uri="{9D8B030D-6E8A-4147-A177-3AD203B41FA5}">
                      <a16:colId xmlns:a16="http://schemas.microsoft.com/office/drawing/2014/main" val="1676104079"/>
                    </a:ext>
                  </a:extLst>
                </a:gridCol>
              </a:tblGrid>
              <a:tr h="421120">
                <a:tc>
                  <a:txBody>
                    <a:bodyPr/>
                    <a:lstStyle/>
                    <a:p>
                      <a:endParaRPr lang="en-CN" sz="1200" dirty="0">
                        <a:solidFill>
                          <a:schemeClr val="bg1"/>
                        </a:solidFill>
                        <a:latin typeface="Arial" panose="020B0604020202020204" pitchFamily="34" charset="0"/>
                        <a:cs typeface="Arial" panose="020B0604020202020204" pitchFamily="34" charset="0"/>
                      </a:endParaRPr>
                    </a:p>
                  </a:txBody>
                  <a:tcPr marL="0" marR="0" marT="0" marB="0">
                    <a:lnB w="12700" cap="flat" cmpd="sng" algn="ctr">
                      <a:solidFill>
                        <a:schemeClr val="tx1"/>
                      </a:solidFill>
                      <a:prstDash val="solid"/>
                      <a:round/>
                      <a:headEnd type="none" w="med" len="med"/>
                      <a:tailEnd type="none" w="med" len="med"/>
                    </a:lnB>
                    <a:noFill/>
                  </a:tcPr>
                </a:tc>
                <a:tc>
                  <a:txBody>
                    <a:bodyPr/>
                    <a:lstStyle/>
                    <a:p>
                      <a:pPr algn="ctr"/>
                      <a:r>
                        <a:rPr lang="en-CN" sz="1100" b="1" dirty="0">
                          <a:solidFill>
                            <a:srgbClr val="0070C0"/>
                          </a:solidFill>
                          <a:latin typeface="Arial" panose="020B0604020202020204" pitchFamily="34" charset="0"/>
                          <a:cs typeface="Arial" panose="020B0604020202020204" pitchFamily="34" charset="0"/>
                        </a:rPr>
                        <a:t>Camrelizumab</a:t>
                      </a:r>
                    </a:p>
                    <a:p>
                      <a:pPr algn="ctr"/>
                      <a:r>
                        <a:rPr lang="en-US" altLang="zh-CN" sz="1100" b="1" dirty="0">
                          <a:solidFill>
                            <a:srgbClr val="0070C0"/>
                          </a:solidFill>
                          <a:latin typeface="Arial" panose="020B0604020202020204" pitchFamily="34" charset="0"/>
                          <a:cs typeface="Arial" panose="020B0604020202020204" pitchFamily="34" charset="0"/>
                        </a:rPr>
                        <a:t>-chemo</a:t>
                      </a:r>
                      <a:endParaRPr lang="en-CN" sz="1100" b="1" dirty="0">
                        <a:solidFill>
                          <a:srgbClr val="0070C0"/>
                        </a:solidFill>
                        <a:latin typeface="Arial" panose="020B0604020202020204" pitchFamily="34" charset="0"/>
                        <a:cs typeface="Arial" panose="020B0604020202020204" pitchFamily="34" charset="0"/>
                      </a:endParaRPr>
                    </a:p>
                  </a:txBody>
                  <a:tcPr marL="0" marR="0" marT="48000" marB="48000">
                    <a:lnB w="12700" cap="flat" cmpd="sng" algn="ctr">
                      <a:solidFill>
                        <a:schemeClr val="tx1"/>
                      </a:solidFill>
                      <a:prstDash val="solid"/>
                      <a:round/>
                      <a:headEnd type="none" w="med" len="med"/>
                      <a:tailEnd type="none" w="med" len="med"/>
                    </a:lnB>
                    <a:noFill/>
                  </a:tcPr>
                </a:tc>
                <a:tc>
                  <a:txBody>
                    <a:bodyPr/>
                    <a:lstStyle/>
                    <a:p>
                      <a:pPr algn="ctr"/>
                      <a:r>
                        <a:rPr lang="en-CN" sz="1100" b="1" dirty="0">
                          <a:solidFill>
                            <a:schemeClr val="accent6">
                              <a:lumMod val="75000"/>
                            </a:schemeClr>
                          </a:solidFill>
                          <a:latin typeface="Arial" panose="020B0604020202020204" pitchFamily="34" charset="0"/>
                          <a:cs typeface="Arial" panose="020B0604020202020204" pitchFamily="34" charset="0"/>
                        </a:rPr>
                        <a:t>Placebo</a:t>
                      </a:r>
                    </a:p>
                    <a:p>
                      <a:pPr algn="ctr"/>
                      <a:r>
                        <a:rPr lang="en-CN" sz="1100" b="1" dirty="0">
                          <a:solidFill>
                            <a:schemeClr val="accent6">
                              <a:lumMod val="75000"/>
                            </a:schemeClr>
                          </a:solidFill>
                          <a:latin typeface="Arial" panose="020B0604020202020204" pitchFamily="34" charset="0"/>
                          <a:cs typeface="Arial" panose="020B0604020202020204" pitchFamily="34" charset="0"/>
                        </a:rPr>
                        <a:t>-chemo</a:t>
                      </a:r>
                    </a:p>
                  </a:txBody>
                  <a:tcPr marL="0" marR="0" marT="48000" marB="4800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352211"/>
                  </a:ext>
                </a:extLst>
              </a:tr>
              <a:tr h="210560">
                <a:tc>
                  <a:txBody>
                    <a:bodyPr/>
                    <a:lstStyle/>
                    <a:p>
                      <a:r>
                        <a:rPr lang="en-CN" sz="1100" dirty="0">
                          <a:latin typeface="Arial" panose="020B0604020202020204" pitchFamily="34" charset="0"/>
                          <a:cs typeface="Arial" panose="020B0604020202020204" pitchFamily="34" charset="0"/>
                        </a:rPr>
                        <a:t>Event, n</a:t>
                      </a:r>
                      <a:r>
                        <a:rPr lang="en-US" altLang="zh-CN" sz="1100" dirty="0">
                          <a:latin typeface="Arial" panose="020B0604020202020204" pitchFamily="34" charset="0"/>
                          <a:cs typeface="Arial" panose="020B0604020202020204" pitchFamily="34" charset="0"/>
                        </a:rPr>
                        <a:t>/N</a:t>
                      </a:r>
                      <a:r>
                        <a:rPr lang="en-CN" sz="1100" dirty="0">
                          <a:latin typeface="Arial" panose="020B0604020202020204" pitchFamily="34" charset="0"/>
                          <a:cs typeface="Arial" panose="020B0604020202020204" pitchFamily="34" charset="0"/>
                        </a:rPr>
                        <a:t> (%)</a:t>
                      </a:r>
                    </a:p>
                  </a:txBody>
                  <a:tcPr marL="0" marR="0" marT="24000" marB="24000">
                    <a:lnT w="12700" cap="flat" cmpd="sng" algn="ctr">
                      <a:solidFill>
                        <a:schemeClr val="tx1"/>
                      </a:solidFill>
                      <a:prstDash val="solid"/>
                      <a:round/>
                      <a:headEnd type="none" w="med" len="med"/>
                      <a:tailEnd type="none" w="med" len="med"/>
                    </a:lnT>
                  </a:tcPr>
                </a:tc>
                <a:tc>
                  <a:txBody>
                    <a:bodyPr/>
                    <a:lstStyle/>
                    <a:p>
                      <a:pPr algn="ctr"/>
                      <a:r>
                        <a:rPr lang="en-CN" sz="1100" dirty="0">
                          <a:latin typeface="Arial" panose="020B0604020202020204" pitchFamily="34" charset="0"/>
                          <a:cs typeface="Arial" panose="020B0604020202020204" pitchFamily="34" charset="0"/>
                        </a:rPr>
                        <a:t>22/222 (9.9)</a:t>
                      </a:r>
                    </a:p>
                  </a:txBody>
                  <a:tcPr marL="0" marR="0" marT="24000" marB="24000">
                    <a:lnT w="12700" cap="flat" cmpd="sng" algn="ctr">
                      <a:solidFill>
                        <a:schemeClr val="tx1"/>
                      </a:solidFill>
                      <a:prstDash val="solid"/>
                      <a:round/>
                      <a:headEnd type="none" w="med" len="med"/>
                      <a:tailEnd type="none" w="med" len="med"/>
                    </a:lnT>
                  </a:tcPr>
                </a:tc>
                <a:tc>
                  <a:txBody>
                    <a:bodyPr/>
                    <a:lstStyle/>
                    <a:p>
                      <a:pPr algn="ctr"/>
                      <a:r>
                        <a:rPr lang="en-CN" sz="1100" dirty="0">
                          <a:latin typeface="Arial" panose="020B0604020202020204" pitchFamily="34" charset="0"/>
                          <a:cs typeface="Arial" panose="020B0604020202020204" pitchFamily="34" charset="0"/>
                        </a:rPr>
                        <a:t>26/219 (11.9)</a:t>
                      </a:r>
                    </a:p>
                  </a:txBody>
                  <a:tcPr marL="0" marR="0" marT="24000" marB="2400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870749536"/>
                  </a:ext>
                </a:extLst>
              </a:tr>
              <a:tr h="210560">
                <a:tc>
                  <a:txBody>
                    <a:bodyPr/>
                    <a:lstStyle/>
                    <a:p>
                      <a:r>
                        <a:rPr lang="en-CN" sz="1100" dirty="0">
                          <a:latin typeface="Arial" panose="020B0604020202020204" pitchFamily="34" charset="0"/>
                          <a:cs typeface="Arial" panose="020B0604020202020204" pitchFamily="34" charset="0"/>
                        </a:rPr>
                        <a:t>HR</a:t>
                      </a:r>
                      <a:r>
                        <a:rPr lang="zh-CN" altLang="en-US" sz="1100" dirty="0">
                          <a:latin typeface="Arial" panose="020B0604020202020204" pitchFamily="34" charset="0"/>
                          <a:cs typeface="Arial" panose="020B0604020202020204" pitchFamily="34" charset="0"/>
                        </a:rPr>
                        <a:t>*</a:t>
                      </a:r>
                      <a:r>
                        <a:rPr lang="en-CN" sz="1100" dirty="0">
                          <a:latin typeface="Arial" panose="020B0604020202020204" pitchFamily="34" charset="0"/>
                          <a:cs typeface="Arial" panose="020B0604020202020204" pitchFamily="34" charset="0"/>
                        </a:rPr>
                        <a:t> (95% CI)</a:t>
                      </a:r>
                    </a:p>
                  </a:txBody>
                  <a:tcPr marL="0" marR="0" marT="24000" marB="24000">
                    <a:lnB w="12700" cap="flat" cmpd="sng" algn="ctr">
                      <a:solidFill>
                        <a:schemeClr val="tx1"/>
                      </a:solidFill>
                      <a:prstDash val="solid"/>
                      <a:round/>
                      <a:headEnd type="none" w="med" len="med"/>
                      <a:tailEnd type="none" w="med" len="med"/>
                    </a:lnB>
                    <a:noFill/>
                  </a:tcPr>
                </a:tc>
                <a:tc gridSpan="2">
                  <a:txBody>
                    <a:bodyPr/>
                    <a:lstStyle/>
                    <a:p>
                      <a:pPr algn="ctr"/>
                      <a:r>
                        <a:rPr lang="en-CN" sz="1100" dirty="0">
                          <a:latin typeface="Arial" panose="020B0604020202020204" pitchFamily="34" charset="0"/>
                          <a:cs typeface="Arial" panose="020B0604020202020204" pitchFamily="34" charset="0"/>
                        </a:rPr>
                        <a:t>0.80 (0.46-1.42)</a:t>
                      </a:r>
                      <a:r>
                        <a:rPr lang="en-US" sz="1100" dirty="0">
                          <a:latin typeface="Arial" panose="020B0604020202020204" pitchFamily="34" charset="0"/>
                          <a:cs typeface="Arial" panose="020B0604020202020204" pitchFamily="34" charset="0"/>
                        </a:rPr>
                        <a:t>; P=0.224</a:t>
                      </a:r>
                      <a:endParaRPr lang="en-CN" sz="1100" dirty="0">
                        <a:latin typeface="Arial" panose="020B0604020202020204" pitchFamily="34" charset="0"/>
                        <a:cs typeface="Arial" panose="020B0604020202020204" pitchFamily="34" charset="0"/>
                      </a:endParaRPr>
                    </a:p>
                  </a:txBody>
                  <a:tcPr marL="0" marR="0" marT="24000" marB="24000">
                    <a:lnB w="12700" cap="flat" cmpd="sng" algn="ctr">
                      <a:solidFill>
                        <a:schemeClr val="tx1"/>
                      </a:solidFill>
                      <a:prstDash val="solid"/>
                      <a:round/>
                      <a:headEnd type="none" w="med" len="med"/>
                      <a:tailEnd type="none" w="med" len="med"/>
                    </a:lnB>
                    <a:noFill/>
                  </a:tcPr>
                </a:tc>
                <a:tc hMerge="1">
                  <a:txBody>
                    <a:bodyPr/>
                    <a:lstStyle/>
                    <a:p>
                      <a:endParaRPr lang="en-CN" sz="900" dirty="0">
                        <a:latin typeface="Arial" panose="020B0604020202020204" pitchFamily="34" charset="0"/>
                        <a:cs typeface="Arial" panose="020B0604020202020204" pitchFamily="34" charset="0"/>
                      </a:endParaRPr>
                    </a:p>
                  </a:txBody>
                  <a:tcPr marL="0" marR="0" marT="0" marB="0">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43174078"/>
                  </a:ext>
                </a:extLst>
              </a:tr>
            </a:tbl>
          </a:graphicData>
        </a:graphic>
      </p:graphicFrame>
      <p:graphicFrame>
        <p:nvGraphicFramePr>
          <p:cNvPr id="12" name="Table 11">
            <a:extLst>
              <a:ext uri="{FF2B5EF4-FFF2-40B4-BE49-F238E27FC236}">
                <a16:creationId xmlns:a16="http://schemas.microsoft.com/office/drawing/2014/main" id="{31B4EA4E-C2E3-1981-BB60-E7EE3578B45B}"/>
              </a:ext>
            </a:extLst>
          </p:cNvPr>
          <p:cNvGraphicFramePr>
            <a:graphicFrameLocks noGrp="1"/>
          </p:cNvGraphicFramePr>
          <p:nvPr/>
        </p:nvGraphicFramePr>
        <p:xfrm>
          <a:off x="4966746" y="3655508"/>
          <a:ext cx="2783999" cy="1030200"/>
        </p:xfrm>
        <a:graphic>
          <a:graphicData uri="http://schemas.openxmlformats.org/drawingml/2006/table">
            <a:tbl>
              <a:tblPr firstRow="1" bandRow="1">
                <a:tableStyleId>{2D5ABB26-0587-4C30-8999-92F81FD0307C}</a:tableStyleId>
              </a:tblPr>
              <a:tblGrid>
                <a:gridCol w="914041">
                  <a:extLst>
                    <a:ext uri="{9D8B030D-6E8A-4147-A177-3AD203B41FA5}">
                      <a16:colId xmlns:a16="http://schemas.microsoft.com/office/drawing/2014/main" val="2842073326"/>
                    </a:ext>
                  </a:extLst>
                </a:gridCol>
                <a:gridCol w="934979">
                  <a:extLst>
                    <a:ext uri="{9D8B030D-6E8A-4147-A177-3AD203B41FA5}">
                      <a16:colId xmlns:a16="http://schemas.microsoft.com/office/drawing/2014/main" val="1931198156"/>
                    </a:ext>
                  </a:extLst>
                </a:gridCol>
                <a:gridCol w="934979">
                  <a:extLst>
                    <a:ext uri="{9D8B030D-6E8A-4147-A177-3AD203B41FA5}">
                      <a16:colId xmlns:a16="http://schemas.microsoft.com/office/drawing/2014/main" val="1676104079"/>
                    </a:ext>
                  </a:extLst>
                </a:gridCol>
              </a:tblGrid>
              <a:tr h="421120">
                <a:tc>
                  <a:txBody>
                    <a:bodyPr/>
                    <a:lstStyle/>
                    <a:p>
                      <a:endParaRPr lang="en-CN" sz="1200" dirty="0">
                        <a:solidFill>
                          <a:schemeClr val="bg1"/>
                        </a:solidFill>
                        <a:latin typeface="Arial" panose="020B0604020202020204" pitchFamily="34" charset="0"/>
                        <a:cs typeface="Arial" panose="020B0604020202020204" pitchFamily="34" charset="0"/>
                      </a:endParaRPr>
                    </a:p>
                  </a:txBody>
                  <a:tcPr marL="0" marR="0" marT="0" marB="0">
                    <a:lnB w="12700" cap="flat" cmpd="sng" algn="ctr">
                      <a:solidFill>
                        <a:schemeClr val="tx1"/>
                      </a:solidFill>
                      <a:prstDash val="solid"/>
                      <a:round/>
                      <a:headEnd type="none" w="med" len="med"/>
                      <a:tailEnd type="none" w="med" len="med"/>
                    </a:lnB>
                    <a:noFill/>
                  </a:tcPr>
                </a:tc>
                <a:tc>
                  <a:txBody>
                    <a:bodyPr/>
                    <a:lstStyle/>
                    <a:p>
                      <a:pPr algn="ctr"/>
                      <a:r>
                        <a:rPr lang="en-CN" sz="1100" b="1" dirty="0">
                          <a:solidFill>
                            <a:srgbClr val="0070C0"/>
                          </a:solidFill>
                          <a:latin typeface="Arial" panose="020B0604020202020204" pitchFamily="34" charset="0"/>
                          <a:cs typeface="Arial" panose="020B0604020202020204" pitchFamily="34" charset="0"/>
                        </a:rPr>
                        <a:t>Camrelizumab</a:t>
                      </a:r>
                    </a:p>
                    <a:p>
                      <a:pPr algn="ctr"/>
                      <a:r>
                        <a:rPr lang="en-US" altLang="zh-CN" sz="1100" b="1" dirty="0">
                          <a:solidFill>
                            <a:srgbClr val="0070C0"/>
                          </a:solidFill>
                          <a:latin typeface="Arial" panose="020B0604020202020204" pitchFamily="34" charset="0"/>
                          <a:cs typeface="Arial" panose="020B0604020202020204" pitchFamily="34" charset="0"/>
                        </a:rPr>
                        <a:t>-chemo</a:t>
                      </a:r>
                      <a:endParaRPr lang="en-CN" sz="1100" b="1" dirty="0">
                        <a:solidFill>
                          <a:srgbClr val="0070C0"/>
                        </a:solidFill>
                        <a:latin typeface="Arial" panose="020B0604020202020204" pitchFamily="34" charset="0"/>
                        <a:cs typeface="Arial" panose="020B0604020202020204" pitchFamily="34" charset="0"/>
                      </a:endParaRPr>
                    </a:p>
                  </a:txBody>
                  <a:tcPr marL="0" marR="0" marT="48000" marB="48000">
                    <a:lnB w="12700" cap="flat" cmpd="sng" algn="ctr">
                      <a:solidFill>
                        <a:schemeClr val="tx1"/>
                      </a:solidFill>
                      <a:prstDash val="solid"/>
                      <a:round/>
                      <a:headEnd type="none" w="med" len="med"/>
                      <a:tailEnd type="none" w="med" len="med"/>
                    </a:lnB>
                    <a:noFill/>
                  </a:tcPr>
                </a:tc>
                <a:tc>
                  <a:txBody>
                    <a:bodyPr/>
                    <a:lstStyle/>
                    <a:p>
                      <a:pPr algn="ctr"/>
                      <a:r>
                        <a:rPr lang="en-CN" sz="1100" b="1" dirty="0">
                          <a:solidFill>
                            <a:schemeClr val="accent6">
                              <a:lumMod val="75000"/>
                            </a:schemeClr>
                          </a:solidFill>
                          <a:latin typeface="Arial" panose="020B0604020202020204" pitchFamily="34" charset="0"/>
                          <a:cs typeface="Arial" panose="020B0604020202020204" pitchFamily="34" charset="0"/>
                        </a:rPr>
                        <a:t>Placebo</a:t>
                      </a:r>
                    </a:p>
                    <a:p>
                      <a:pPr algn="ctr"/>
                      <a:r>
                        <a:rPr lang="en-CN" sz="1100" b="1" dirty="0">
                          <a:solidFill>
                            <a:schemeClr val="accent6">
                              <a:lumMod val="75000"/>
                            </a:schemeClr>
                          </a:solidFill>
                          <a:latin typeface="Arial" panose="020B0604020202020204" pitchFamily="34" charset="0"/>
                          <a:cs typeface="Arial" panose="020B0604020202020204" pitchFamily="34" charset="0"/>
                        </a:rPr>
                        <a:t>-chemo</a:t>
                      </a:r>
                    </a:p>
                  </a:txBody>
                  <a:tcPr marL="0" marR="0" marT="48000" marB="4800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352211"/>
                  </a:ext>
                </a:extLst>
              </a:tr>
              <a:tr h="210560">
                <a:tc>
                  <a:txBody>
                    <a:bodyPr/>
                    <a:lstStyle/>
                    <a:p>
                      <a:r>
                        <a:rPr lang="en-CN" sz="1100" dirty="0">
                          <a:latin typeface="Arial" panose="020B0604020202020204" pitchFamily="34" charset="0"/>
                          <a:cs typeface="Arial" panose="020B0604020202020204" pitchFamily="34" charset="0"/>
                        </a:rPr>
                        <a:t>Event, n</a:t>
                      </a:r>
                      <a:r>
                        <a:rPr lang="en-US" altLang="zh-CN" sz="1100" dirty="0">
                          <a:latin typeface="Arial" panose="020B0604020202020204" pitchFamily="34" charset="0"/>
                          <a:cs typeface="Arial" panose="020B0604020202020204" pitchFamily="34" charset="0"/>
                        </a:rPr>
                        <a:t>/N</a:t>
                      </a:r>
                      <a:r>
                        <a:rPr lang="en-CN" sz="1100" dirty="0">
                          <a:latin typeface="Arial" panose="020B0604020202020204" pitchFamily="34" charset="0"/>
                          <a:cs typeface="Arial" panose="020B0604020202020204" pitchFamily="34" charset="0"/>
                        </a:rPr>
                        <a:t> (%)</a:t>
                      </a:r>
                    </a:p>
                  </a:txBody>
                  <a:tcPr marL="0" marR="0" marT="24000" marB="24000">
                    <a:lnT w="12700" cap="flat" cmpd="sng" algn="ctr">
                      <a:solidFill>
                        <a:schemeClr val="tx1"/>
                      </a:solidFill>
                      <a:prstDash val="solid"/>
                      <a:round/>
                      <a:headEnd type="none" w="med" len="med"/>
                      <a:tailEnd type="none" w="med" len="med"/>
                    </a:lnT>
                  </a:tcPr>
                </a:tc>
                <a:tc>
                  <a:txBody>
                    <a:bodyPr/>
                    <a:lstStyle/>
                    <a:p>
                      <a:pPr algn="ctr"/>
                      <a:r>
                        <a:rPr lang="en-CN" sz="1100" dirty="0">
                          <a:latin typeface="Arial" panose="020B0604020202020204" pitchFamily="34" charset="0"/>
                          <a:cs typeface="Arial" panose="020B0604020202020204" pitchFamily="34" charset="0"/>
                        </a:rPr>
                        <a:t>11/198 (5.6)</a:t>
                      </a:r>
                    </a:p>
                  </a:txBody>
                  <a:tcPr marL="0" marR="0" marT="24000" marB="24000">
                    <a:lnT w="12700" cap="flat" cmpd="sng" algn="ctr">
                      <a:solidFill>
                        <a:schemeClr val="tx1"/>
                      </a:solidFill>
                      <a:prstDash val="solid"/>
                      <a:round/>
                      <a:headEnd type="none" w="med" len="med"/>
                      <a:tailEnd type="none" w="med" len="med"/>
                    </a:lnT>
                  </a:tcPr>
                </a:tc>
                <a:tc>
                  <a:txBody>
                    <a:bodyPr/>
                    <a:lstStyle/>
                    <a:p>
                      <a:pPr algn="ctr"/>
                      <a:r>
                        <a:rPr lang="en-CN" sz="1100" dirty="0">
                          <a:latin typeface="Arial" panose="020B0604020202020204" pitchFamily="34" charset="0"/>
                          <a:cs typeface="Arial" panose="020B0604020202020204" pitchFamily="34" charset="0"/>
                        </a:rPr>
                        <a:t>17/200 (8.5)</a:t>
                      </a:r>
                    </a:p>
                  </a:txBody>
                  <a:tcPr marL="0" marR="0" marT="24000" marB="2400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870749536"/>
                  </a:ext>
                </a:extLst>
              </a:tr>
              <a:tr h="210560">
                <a:tc>
                  <a:txBody>
                    <a:bodyPr/>
                    <a:lstStyle/>
                    <a:p>
                      <a:r>
                        <a:rPr lang="en-CN" sz="1100" dirty="0">
                          <a:latin typeface="Arial" panose="020B0604020202020204" pitchFamily="34" charset="0"/>
                          <a:cs typeface="Arial" panose="020B0604020202020204" pitchFamily="34" charset="0"/>
                        </a:rPr>
                        <a:t>HR</a:t>
                      </a:r>
                      <a:r>
                        <a:rPr lang="zh-CN" altLang="en-US" sz="1100" dirty="0">
                          <a:latin typeface="Arial" panose="020B0604020202020204" pitchFamily="34" charset="0"/>
                          <a:cs typeface="Arial" panose="020B0604020202020204" pitchFamily="34" charset="0"/>
                        </a:rPr>
                        <a:t>*</a:t>
                      </a:r>
                      <a:r>
                        <a:rPr lang="en-CN" sz="1100" dirty="0">
                          <a:latin typeface="Arial" panose="020B0604020202020204" pitchFamily="34" charset="0"/>
                          <a:cs typeface="Arial" panose="020B0604020202020204" pitchFamily="34" charset="0"/>
                        </a:rPr>
                        <a:t> (95% CI)</a:t>
                      </a:r>
                    </a:p>
                  </a:txBody>
                  <a:tcPr marL="0" marR="0" marT="24000" marB="24000">
                    <a:lnB w="12700" cap="flat" cmpd="sng" algn="ctr">
                      <a:solidFill>
                        <a:schemeClr val="tx1"/>
                      </a:solidFill>
                      <a:prstDash val="solid"/>
                      <a:round/>
                      <a:headEnd type="none" w="med" len="med"/>
                      <a:tailEnd type="none" w="med" len="med"/>
                    </a:lnB>
                    <a:noFill/>
                  </a:tcPr>
                </a:tc>
                <a:tc gridSpan="2">
                  <a:txBody>
                    <a:bodyPr/>
                    <a:lstStyle/>
                    <a:p>
                      <a:pPr algn="ctr"/>
                      <a:r>
                        <a:rPr lang="en-CN" sz="1100" dirty="0">
                          <a:latin typeface="Arial" panose="020B0604020202020204" pitchFamily="34" charset="0"/>
                          <a:cs typeface="Arial" panose="020B0604020202020204" pitchFamily="34" charset="0"/>
                        </a:rPr>
                        <a:t>0.58 (0.27-1.24)</a:t>
                      </a:r>
                      <a:r>
                        <a:rPr lang="en-US" sz="1100" dirty="0">
                          <a:latin typeface="Arial" panose="020B0604020202020204" pitchFamily="34" charset="0"/>
                          <a:cs typeface="Arial" panose="020B0604020202020204" pitchFamily="34" charset="0"/>
                        </a:rPr>
                        <a:t>; P=0.0784</a:t>
                      </a:r>
                      <a:endParaRPr lang="en-CN" sz="1100" dirty="0">
                        <a:latin typeface="Arial" panose="020B0604020202020204" pitchFamily="34" charset="0"/>
                        <a:cs typeface="Arial" panose="020B0604020202020204" pitchFamily="34" charset="0"/>
                      </a:endParaRPr>
                    </a:p>
                  </a:txBody>
                  <a:tcPr marL="0" marR="0" marT="24000" marB="24000">
                    <a:lnB w="12700" cap="flat" cmpd="sng" algn="ctr">
                      <a:solidFill>
                        <a:schemeClr val="tx1"/>
                      </a:solidFill>
                      <a:prstDash val="solid"/>
                      <a:round/>
                      <a:headEnd type="none" w="med" len="med"/>
                      <a:tailEnd type="none" w="med" len="med"/>
                    </a:lnB>
                    <a:noFill/>
                  </a:tcPr>
                </a:tc>
                <a:tc hMerge="1">
                  <a:txBody>
                    <a:bodyPr/>
                    <a:lstStyle/>
                    <a:p>
                      <a:endParaRPr lang="en-CN" sz="900" dirty="0">
                        <a:latin typeface="Arial" panose="020B0604020202020204" pitchFamily="34" charset="0"/>
                        <a:cs typeface="Arial" panose="020B0604020202020204" pitchFamily="34" charset="0"/>
                      </a:endParaRPr>
                    </a:p>
                  </a:txBody>
                  <a:tcPr marL="0" marR="0" marT="0" marB="0">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43174078"/>
                  </a:ext>
                </a:extLst>
              </a:tr>
            </a:tbl>
          </a:graphicData>
        </a:graphic>
      </p:graphicFrame>
      <p:graphicFrame>
        <p:nvGraphicFramePr>
          <p:cNvPr id="13" name="Table 12">
            <a:extLst>
              <a:ext uri="{FF2B5EF4-FFF2-40B4-BE49-F238E27FC236}">
                <a16:creationId xmlns:a16="http://schemas.microsoft.com/office/drawing/2014/main" id="{A52A0C40-7CEE-6736-C181-D1D6C8F87622}"/>
              </a:ext>
            </a:extLst>
          </p:cNvPr>
          <p:cNvGraphicFramePr>
            <a:graphicFrameLocks noGrp="1"/>
          </p:cNvGraphicFramePr>
          <p:nvPr/>
        </p:nvGraphicFramePr>
        <p:xfrm>
          <a:off x="8809421" y="3655508"/>
          <a:ext cx="2783999" cy="1030200"/>
        </p:xfrm>
        <a:graphic>
          <a:graphicData uri="http://schemas.openxmlformats.org/drawingml/2006/table">
            <a:tbl>
              <a:tblPr firstRow="1" bandRow="1">
                <a:tableStyleId>{2D5ABB26-0587-4C30-8999-92F81FD0307C}</a:tableStyleId>
              </a:tblPr>
              <a:tblGrid>
                <a:gridCol w="914041">
                  <a:extLst>
                    <a:ext uri="{9D8B030D-6E8A-4147-A177-3AD203B41FA5}">
                      <a16:colId xmlns:a16="http://schemas.microsoft.com/office/drawing/2014/main" val="2842073326"/>
                    </a:ext>
                  </a:extLst>
                </a:gridCol>
                <a:gridCol w="934979">
                  <a:extLst>
                    <a:ext uri="{9D8B030D-6E8A-4147-A177-3AD203B41FA5}">
                      <a16:colId xmlns:a16="http://schemas.microsoft.com/office/drawing/2014/main" val="1931198156"/>
                    </a:ext>
                  </a:extLst>
                </a:gridCol>
                <a:gridCol w="934979">
                  <a:extLst>
                    <a:ext uri="{9D8B030D-6E8A-4147-A177-3AD203B41FA5}">
                      <a16:colId xmlns:a16="http://schemas.microsoft.com/office/drawing/2014/main" val="1676104079"/>
                    </a:ext>
                  </a:extLst>
                </a:gridCol>
              </a:tblGrid>
              <a:tr h="421120">
                <a:tc>
                  <a:txBody>
                    <a:bodyPr/>
                    <a:lstStyle/>
                    <a:p>
                      <a:endParaRPr lang="en-CN" sz="1200" dirty="0">
                        <a:solidFill>
                          <a:schemeClr val="bg1"/>
                        </a:solidFill>
                        <a:latin typeface="Arial" panose="020B0604020202020204" pitchFamily="34" charset="0"/>
                        <a:cs typeface="Arial" panose="020B0604020202020204" pitchFamily="34" charset="0"/>
                      </a:endParaRPr>
                    </a:p>
                  </a:txBody>
                  <a:tcPr marL="0" marR="0" marT="0" marB="0">
                    <a:lnB w="12700" cap="flat" cmpd="sng" algn="ctr">
                      <a:solidFill>
                        <a:schemeClr val="tx1"/>
                      </a:solidFill>
                      <a:prstDash val="solid"/>
                      <a:round/>
                      <a:headEnd type="none" w="med" len="med"/>
                      <a:tailEnd type="none" w="med" len="med"/>
                    </a:lnB>
                    <a:noFill/>
                  </a:tcPr>
                </a:tc>
                <a:tc>
                  <a:txBody>
                    <a:bodyPr/>
                    <a:lstStyle/>
                    <a:p>
                      <a:pPr algn="ctr"/>
                      <a:r>
                        <a:rPr lang="en-CN" sz="1100" b="1" dirty="0">
                          <a:solidFill>
                            <a:srgbClr val="0070C0"/>
                          </a:solidFill>
                          <a:latin typeface="Arial" panose="020B0604020202020204" pitchFamily="34" charset="0"/>
                          <a:cs typeface="Arial" panose="020B0604020202020204" pitchFamily="34" charset="0"/>
                        </a:rPr>
                        <a:t>Camrelizumab</a:t>
                      </a:r>
                    </a:p>
                    <a:p>
                      <a:pPr algn="ctr"/>
                      <a:r>
                        <a:rPr lang="en-US" altLang="zh-CN" sz="1100" b="1" dirty="0">
                          <a:solidFill>
                            <a:srgbClr val="0070C0"/>
                          </a:solidFill>
                          <a:latin typeface="Arial" panose="020B0604020202020204" pitchFamily="34" charset="0"/>
                          <a:cs typeface="Arial" panose="020B0604020202020204" pitchFamily="34" charset="0"/>
                        </a:rPr>
                        <a:t>-chemo</a:t>
                      </a:r>
                      <a:endParaRPr lang="en-CN" sz="1100" b="1" dirty="0">
                        <a:solidFill>
                          <a:srgbClr val="0070C0"/>
                        </a:solidFill>
                        <a:latin typeface="Arial" panose="020B0604020202020204" pitchFamily="34" charset="0"/>
                        <a:cs typeface="Arial" panose="020B0604020202020204" pitchFamily="34" charset="0"/>
                      </a:endParaRPr>
                    </a:p>
                  </a:txBody>
                  <a:tcPr marL="0" marR="0" marT="48000" marB="48000">
                    <a:lnB w="12700" cap="flat" cmpd="sng" algn="ctr">
                      <a:solidFill>
                        <a:schemeClr val="tx1"/>
                      </a:solidFill>
                      <a:prstDash val="solid"/>
                      <a:round/>
                      <a:headEnd type="none" w="med" len="med"/>
                      <a:tailEnd type="none" w="med" len="med"/>
                    </a:lnB>
                    <a:noFill/>
                  </a:tcPr>
                </a:tc>
                <a:tc>
                  <a:txBody>
                    <a:bodyPr/>
                    <a:lstStyle/>
                    <a:p>
                      <a:pPr algn="ctr"/>
                      <a:r>
                        <a:rPr lang="en-CN" sz="1100" b="1" dirty="0">
                          <a:solidFill>
                            <a:schemeClr val="accent6">
                              <a:lumMod val="75000"/>
                            </a:schemeClr>
                          </a:solidFill>
                          <a:latin typeface="Arial" panose="020B0604020202020204" pitchFamily="34" charset="0"/>
                          <a:cs typeface="Arial" panose="020B0604020202020204" pitchFamily="34" charset="0"/>
                        </a:rPr>
                        <a:t>Placebo</a:t>
                      </a:r>
                    </a:p>
                    <a:p>
                      <a:pPr algn="ctr"/>
                      <a:r>
                        <a:rPr lang="en-CN" sz="1100" b="1" dirty="0">
                          <a:solidFill>
                            <a:schemeClr val="accent6">
                              <a:lumMod val="75000"/>
                            </a:schemeClr>
                          </a:solidFill>
                          <a:latin typeface="Arial" panose="020B0604020202020204" pitchFamily="34" charset="0"/>
                          <a:cs typeface="Arial" panose="020B0604020202020204" pitchFamily="34" charset="0"/>
                        </a:rPr>
                        <a:t>-chemo</a:t>
                      </a:r>
                    </a:p>
                  </a:txBody>
                  <a:tcPr marL="0" marR="0" marT="48000" marB="4800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352211"/>
                  </a:ext>
                </a:extLst>
              </a:tr>
              <a:tr h="210560">
                <a:tc>
                  <a:txBody>
                    <a:bodyPr/>
                    <a:lstStyle/>
                    <a:p>
                      <a:r>
                        <a:rPr lang="en-CN" sz="1100" dirty="0">
                          <a:latin typeface="Arial" panose="020B0604020202020204" pitchFamily="34" charset="0"/>
                          <a:cs typeface="Arial" panose="020B0604020202020204" pitchFamily="34" charset="0"/>
                        </a:rPr>
                        <a:t>Event, n</a:t>
                      </a:r>
                      <a:r>
                        <a:rPr lang="en-US" altLang="zh-CN" sz="1100" dirty="0">
                          <a:latin typeface="Arial" panose="020B0604020202020204" pitchFamily="34" charset="0"/>
                          <a:cs typeface="Arial" panose="020B0604020202020204" pitchFamily="34" charset="0"/>
                        </a:rPr>
                        <a:t>/N</a:t>
                      </a:r>
                      <a:r>
                        <a:rPr lang="en-CN" sz="1100" dirty="0">
                          <a:latin typeface="Arial" panose="020B0604020202020204" pitchFamily="34" charset="0"/>
                          <a:cs typeface="Arial" panose="020B0604020202020204" pitchFamily="34" charset="0"/>
                        </a:rPr>
                        <a:t> (%)</a:t>
                      </a:r>
                    </a:p>
                  </a:txBody>
                  <a:tcPr marL="0" marR="0" marT="24000" marB="24000">
                    <a:lnT w="12700" cap="flat" cmpd="sng" algn="ctr">
                      <a:solidFill>
                        <a:schemeClr val="tx1"/>
                      </a:solidFill>
                      <a:prstDash val="solid"/>
                      <a:round/>
                      <a:headEnd type="none" w="med" len="med"/>
                      <a:tailEnd type="none" w="med" len="med"/>
                    </a:lnT>
                  </a:tcPr>
                </a:tc>
                <a:tc>
                  <a:txBody>
                    <a:bodyPr/>
                    <a:lstStyle/>
                    <a:p>
                      <a:pPr algn="ctr"/>
                      <a:r>
                        <a:rPr lang="en-CN" sz="1100" dirty="0">
                          <a:latin typeface="Arial" panose="020B0604020202020204" pitchFamily="34" charset="0"/>
                          <a:cs typeface="Arial" panose="020B0604020202020204" pitchFamily="34" charset="0"/>
                        </a:rPr>
                        <a:t>11/198 (5.6)</a:t>
                      </a:r>
                    </a:p>
                  </a:txBody>
                  <a:tcPr marL="0" marR="0" marT="24000" marB="24000">
                    <a:lnT w="12700" cap="flat" cmpd="sng" algn="ctr">
                      <a:solidFill>
                        <a:schemeClr val="tx1"/>
                      </a:solidFill>
                      <a:prstDash val="solid"/>
                      <a:round/>
                      <a:headEnd type="none" w="med" len="med"/>
                      <a:tailEnd type="none" w="med" len="med"/>
                    </a:lnT>
                  </a:tcPr>
                </a:tc>
                <a:tc>
                  <a:txBody>
                    <a:bodyPr/>
                    <a:lstStyle/>
                    <a:p>
                      <a:pPr algn="ctr"/>
                      <a:r>
                        <a:rPr lang="en-CN" sz="1100" dirty="0">
                          <a:latin typeface="Arial" panose="020B0604020202020204" pitchFamily="34" charset="0"/>
                          <a:cs typeface="Arial" panose="020B0604020202020204" pitchFamily="34" charset="0"/>
                        </a:rPr>
                        <a:t>16/200 (8.0)</a:t>
                      </a:r>
                    </a:p>
                  </a:txBody>
                  <a:tcPr marL="0" marR="0" marT="24000" marB="2400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870749536"/>
                  </a:ext>
                </a:extLst>
              </a:tr>
              <a:tr h="210560">
                <a:tc>
                  <a:txBody>
                    <a:bodyPr/>
                    <a:lstStyle/>
                    <a:p>
                      <a:r>
                        <a:rPr lang="en-CN" sz="1100" dirty="0">
                          <a:latin typeface="Arial" panose="020B0604020202020204" pitchFamily="34" charset="0"/>
                          <a:cs typeface="Arial" panose="020B0604020202020204" pitchFamily="34" charset="0"/>
                        </a:rPr>
                        <a:t>HR</a:t>
                      </a:r>
                      <a:r>
                        <a:rPr lang="zh-CN" altLang="en-US" sz="1100" dirty="0">
                          <a:latin typeface="Arial" panose="020B0604020202020204" pitchFamily="34" charset="0"/>
                          <a:cs typeface="Arial" panose="020B0604020202020204" pitchFamily="34" charset="0"/>
                        </a:rPr>
                        <a:t>*</a:t>
                      </a:r>
                      <a:r>
                        <a:rPr lang="en-CN" sz="1100" dirty="0">
                          <a:latin typeface="Arial" panose="020B0604020202020204" pitchFamily="34" charset="0"/>
                          <a:cs typeface="Arial" panose="020B0604020202020204" pitchFamily="34" charset="0"/>
                        </a:rPr>
                        <a:t> (95% CI)</a:t>
                      </a:r>
                    </a:p>
                  </a:txBody>
                  <a:tcPr marL="0" marR="0" marT="24000" marB="24000">
                    <a:lnB w="12700" cap="flat" cmpd="sng" algn="ctr">
                      <a:solidFill>
                        <a:schemeClr val="tx1"/>
                      </a:solidFill>
                      <a:prstDash val="solid"/>
                      <a:round/>
                      <a:headEnd type="none" w="med" len="med"/>
                      <a:tailEnd type="none" w="med" len="med"/>
                    </a:lnB>
                    <a:noFill/>
                  </a:tcPr>
                </a:tc>
                <a:tc gridSpan="2">
                  <a:txBody>
                    <a:bodyPr/>
                    <a:lstStyle/>
                    <a:p>
                      <a:pPr algn="ctr"/>
                      <a:r>
                        <a:rPr lang="en-CN" sz="1100" dirty="0">
                          <a:latin typeface="Arial" panose="020B0604020202020204" pitchFamily="34" charset="0"/>
                          <a:cs typeface="Arial" panose="020B0604020202020204" pitchFamily="34" charset="0"/>
                        </a:rPr>
                        <a:t>0.62 (0.29-1.33)</a:t>
                      </a:r>
                      <a:r>
                        <a:rPr lang="en-US" sz="1100" dirty="0">
                          <a:latin typeface="Arial" panose="020B0604020202020204" pitchFamily="34" charset="0"/>
                          <a:cs typeface="Arial" panose="020B0604020202020204" pitchFamily="34" charset="0"/>
                        </a:rPr>
                        <a:t>; P=0.107</a:t>
                      </a:r>
                      <a:endParaRPr lang="en-CN" sz="1100" dirty="0">
                        <a:latin typeface="Arial" panose="020B0604020202020204" pitchFamily="34" charset="0"/>
                        <a:cs typeface="Arial" panose="020B0604020202020204" pitchFamily="34" charset="0"/>
                      </a:endParaRPr>
                    </a:p>
                  </a:txBody>
                  <a:tcPr marL="0" marR="0" marT="24000" marB="24000">
                    <a:lnB w="12700" cap="flat" cmpd="sng" algn="ctr">
                      <a:solidFill>
                        <a:schemeClr val="tx1"/>
                      </a:solidFill>
                      <a:prstDash val="solid"/>
                      <a:round/>
                      <a:headEnd type="none" w="med" len="med"/>
                      <a:tailEnd type="none" w="med" len="med"/>
                    </a:lnB>
                    <a:noFill/>
                  </a:tcPr>
                </a:tc>
                <a:tc hMerge="1">
                  <a:txBody>
                    <a:bodyPr/>
                    <a:lstStyle/>
                    <a:p>
                      <a:endParaRPr lang="en-CN" sz="900" dirty="0">
                        <a:latin typeface="Arial" panose="020B0604020202020204" pitchFamily="34" charset="0"/>
                        <a:cs typeface="Arial" panose="020B0604020202020204" pitchFamily="34" charset="0"/>
                      </a:endParaRPr>
                    </a:p>
                  </a:txBody>
                  <a:tcPr marL="0" marR="0" marT="0" marB="0">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43174078"/>
                  </a:ext>
                </a:extLst>
              </a:tr>
            </a:tbl>
          </a:graphicData>
        </a:graphic>
      </p:graphicFrame>
      <p:sp>
        <p:nvSpPr>
          <p:cNvPr id="14" name="TextBox 13">
            <a:extLst>
              <a:ext uri="{FF2B5EF4-FFF2-40B4-BE49-F238E27FC236}">
                <a16:creationId xmlns:a16="http://schemas.microsoft.com/office/drawing/2014/main" id="{2B09341B-8CDF-26E5-EF12-0E4592C4FB7B}"/>
              </a:ext>
            </a:extLst>
          </p:cNvPr>
          <p:cNvSpPr txBox="1"/>
          <p:nvPr/>
        </p:nvSpPr>
        <p:spPr>
          <a:xfrm>
            <a:off x="969954" y="5691699"/>
            <a:ext cx="9525365" cy="379656"/>
          </a:xfrm>
          <a:prstGeom prst="rect">
            <a:avLst/>
          </a:prstGeom>
          <a:noFill/>
        </p:spPr>
        <p:txBody>
          <a:bodyPr wrap="none" rtlCol="0">
            <a:spAutoFit/>
          </a:bodyPr>
          <a:lstStyle/>
          <a:p>
            <a:pPr marL="380990" marR="0" lvl="0" indent="-380990" algn="l" defTabSz="914400" rtl="0" eaLnBrk="1" fontAlgn="auto" latinLnBrk="0" hangingPunct="1">
              <a:lnSpc>
                <a:spcPct val="100000"/>
              </a:lnSpc>
              <a:spcBef>
                <a:spcPts val="0"/>
              </a:spcBef>
              <a:spcAft>
                <a:spcPts val="0"/>
              </a:spcAft>
              <a:buClr>
                <a:srgbClr val="E7E6E6">
                  <a:lumMod val="50000"/>
                </a:srgbClr>
              </a:buClr>
              <a:buSzTx/>
              <a:buFont typeface="Arial" panose="020B0604020202020204" pitchFamily="34" charset="0"/>
              <a:buChar char="•"/>
              <a:tabLst/>
              <a:defRPr/>
            </a:pPr>
            <a:r>
              <a:rPr kumimoji="0" lang="en-CN"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Early trends in EFS, DFS and DDFS support pCR benefit with camrelizumab-chemo </a:t>
            </a:r>
          </a:p>
        </p:txBody>
      </p:sp>
      <p:sp>
        <p:nvSpPr>
          <p:cNvPr id="15" name="TextBox 14">
            <a:extLst>
              <a:ext uri="{FF2B5EF4-FFF2-40B4-BE49-F238E27FC236}">
                <a16:creationId xmlns:a16="http://schemas.microsoft.com/office/drawing/2014/main" id="{B9D592A3-713D-A31E-7681-43096C6AFF6C}"/>
              </a:ext>
            </a:extLst>
          </p:cNvPr>
          <p:cNvSpPr txBox="1"/>
          <p:nvPr/>
        </p:nvSpPr>
        <p:spPr>
          <a:xfrm>
            <a:off x="774291" y="6229737"/>
            <a:ext cx="10981688" cy="420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067" b="0" i="0" u="none" strike="noStrike" kern="1200" cap="none" spc="0" normalizeH="0" baseline="0" noProof="0" dirty="0">
                <a:ln>
                  <a:noFill/>
                </a:ln>
                <a:solidFill>
                  <a:srgbClr val="000000"/>
                </a:solidFill>
                <a:effectLst/>
                <a:uLnTx/>
                <a:uFillTx/>
                <a:latin typeface="Helvetica Neue" panose="02000503000000020004" pitchFamily="2" charset="0"/>
                <a:ea typeface="+mn-ea"/>
                <a:cs typeface="+mn-cs"/>
              </a:rPr>
              <a:t> Survival outcomes were compared using a stratified Log-rank test; HR and 95% CIs analyzed using a stratified Cox proportional-hazards model. The stratification factors were the same as randomization stratification factors. </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Times New Roman" panose="02020603050405020304" pitchFamily="18" charset="0"/>
              </a:rPr>
              <a:t>All P (1-sided) values are nominal.</a:t>
            </a:r>
            <a:endParaRPr kumimoji="0" lang="en-CN"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663C93D8-81AE-5C0F-9181-4F13A425F3FD}"/>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10FB84B5-7DF2-2306-B078-A269DD53D732}"/>
              </a:ext>
            </a:extLst>
          </p:cNvPr>
          <p:cNvSpPr/>
          <p:nvPr/>
        </p:nvSpPr>
        <p:spPr>
          <a:xfrm>
            <a:off x="0" y="6653121"/>
            <a:ext cx="12192000" cy="2048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62822C05-3ACF-C5CF-1FF7-E5E6AC0A05F4}"/>
              </a:ext>
            </a:extLst>
          </p:cNvPr>
          <p:cNvSpPr txBox="1"/>
          <p:nvPr/>
        </p:nvSpPr>
        <p:spPr>
          <a:xfrm>
            <a:off x="8986027" y="6560134"/>
            <a:ext cx="3086911"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Shao Z et al, SABCS 2024</a:t>
            </a:r>
          </a:p>
        </p:txBody>
      </p:sp>
    </p:spTree>
    <p:extLst>
      <p:ext uri="{BB962C8B-B14F-4D97-AF65-F5344CB8AC3E}">
        <p14:creationId xmlns:p14="http://schemas.microsoft.com/office/powerpoint/2010/main" val="895271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00F98-A1CF-A91B-44BA-329F47C362B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E7FE991-4396-8D61-B0A1-0459A5DFF903}"/>
              </a:ext>
            </a:extLst>
          </p:cNvPr>
          <p:cNvSpPr>
            <a:spLocks noGrp="1"/>
          </p:cNvSpPr>
          <p:nvPr>
            <p:ph type="title"/>
          </p:nvPr>
        </p:nvSpPr>
        <p:spPr/>
        <p:txBody>
          <a:bodyPr/>
          <a:lstStyle/>
          <a:p>
            <a:r>
              <a:rPr lang="en-CN" b="1" dirty="0"/>
              <a:t>Conclusions</a:t>
            </a:r>
          </a:p>
        </p:txBody>
      </p:sp>
      <p:sp>
        <p:nvSpPr>
          <p:cNvPr id="2" name="TextBox 1">
            <a:extLst>
              <a:ext uri="{FF2B5EF4-FFF2-40B4-BE49-F238E27FC236}">
                <a16:creationId xmlns:a16="http://schemas.microsoft.com/office/drawing/2014/main" id="{439933AD-F2AC-E110-9A1C-7F61D8B304AE}"/>
              </a:ext>
            </a:extLst>
          </p:cNvPr>
          <p:cNvSpPr txBox="1"/>
          <p:nvPr/>
        </p:nvSpPr>
        <p:spPr>
          <a:xfrm>
            <a:off x="467360" y="1517227"/>
            <a:ext cx="11250507" cy="4833054"/>
          </a:xfrm>
          <a:prstGeom prst="rect">
            <a:avLst/>
          </a:prstGeom>
          <a:noFill/>
        </p:spPr>
        <p:txBody>
          <a:bodyPr wrap="square" rtlCol="0">
            <a:spAutoFit/>
          </a:bodyPr>
          <a:lstStyle/>
          <a:p>
            <a:pPr marL="380990" marR="0" lvl="0" indent="-380990" algn="just" defTabSz="914400" rtl="0" eaLnBrk="1" fontAlgn="auto" latinLnBrk="0" hangingPunct="1">
              <a:lnSpc>
                <a:spcPct val="150000"/>
              </a:lnSpc>
              <a:spcBef>
                <a:spcPts val="0"/>
              </a:spcBef>
              <a:spcAft>
                <a:spcPts val="800"/>
              </a:spcAft>
              <a:buClrTx/>
              <a:buSzTx/>
              <a:buFont typeface="Wingdings" pitchFamily="2" charset="2"/>
              <a:buChar char="Ø"/>
              <a:tabLst/>
              <a:defRPr/>
            </a:pPr>
            <a:r>
              <a:rPr kumimoji="0" lang="en-US" sz="2133"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This phase 3 trial demonstrated the added benefit of </a:t>
            </a:r>
            <a:r>
              <a:rPr kumimoji="0" lang="en-US" sz="2133" b="0" i="0" u="none" strike="noStrike" kern="1200" cap="none" spc="0" normalizeH="0" baseline="0" noProof="0" dirty="0" err="1">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camrelizumab</a:t>
            </a:r>
            <a:r>
              <a:rPr kumimoji="0" lang="en-US" sz="2133"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when combined with an</a:t>
            </a:r>
            <a:r>
              <a:rPr kumimoji="0" lang="en-US" sz="2133" b="1"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DengXian" panose="02010600030101010101" pitchFamily="2" charset="-122"/>
                <a:cs typeface="Arial" panose="020B0604020202020204" pitchFamily="34" charset="0"/>
              </a:rPr>
              <a:t> intensive </a:t>
            </a:r>
            <a:r>
              <a:rPr kumimoji="0" lang="en-US" sz="2133"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chemotherapy regimen (nab-paclitaxel/platinum + </a:t>
            </a:r>
            <a:r>
              <a:rPr kumimoji="0" lang="en-US" sz="2133" b="0" i="0" u="none" strike="noStrike" kern="1200" cap="none" spc="0" normalizeH="0" baseline="0" noProof="0" dirty="0" err="1">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ddAC</a:t>
            </a:r>
            <a:r>
              <a:rPr kumimoji="0" lang="en-US" sz="2133"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a:t>
            </a:r>
          </a:p>
          <a:p>
            <a:pPr marL="990575" marR="0" lvl="1" indent="-380990" algn="just" defTabSz="914400" rtl="0" eaLnBrk="1" fontAlgn="auto" latinLnBrk="0" hangingPunct="1">
              <a:lnSpc>
                <a:spcPct val="150000"/>
              </a:lnSpc>
              <a:spcBef>
                <a:spcPts val="0"/>
              </a:spcBef>
              <a:spcAft>
                <a:spcPts val="800"/>
              </a:spcAft>
              <a:buClr>
                <a:srgbClr val="E7E6E6">
                  <a:lumMod val="50000"/>
                </a:srgbClr>
              </a:buClr>
              <a:buSzTx/>
              <a:buFont typeface="Arial" panose="020B0604020202020204" pitchFamily="34" charset="0"/>
              <a:buChar char="•"/>
              <a:tabLst/>
              <a:defRPr/>
            </a:pPr>
            <a:r>
              <a:rPr kumimoji="0" lang="en-US" sz="1867" b="0" i="0" u="none" strike="noStrike" kern="1200" cap="none" spc="0" normalizeH="0" baseline="0" noProof="0" dirty="0" err="1">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pCR</a:t>
            </a: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56.8% vs 44.7%, difference 12.2% (95% CI 3.3-21.2); P (1-sided</a:t>
            </a: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0.0038</a:t>
            </a:r>
          </a:p>
          <a:p>
            <a:pPr marL="990575" marR="0" lvl="1" indent="-380990" algn="just" defTabSz="914400" rtl="0" eaLnBrk="1" fontAlgn="auto" latinLnBrk="0" hangingPunct="1">
              <a:lnSpc>
                <a:spcPct val="150000"/>
              </a:lnSpc>
              <a:spcBef>
                <a:spcPts val="0"/>
              </a:spcBef>
              <a:spcAft>
                <a:spcPts val="800"/>
              </a:spcAft>
              <a:buClr>
                <a:srgbClr val="E7E6E6">
                  <a:lumMod val="50000"/>
                </a:srgbClr>
              </a:buClr>
              <a:buSzTx/>
              <a:buFont typeface="Arial" panose="020B0604020202020204" pitchFamily="34" charset="0"/>
              <a:buChar char="•"/>
              <a:tabLst/>
              <a:defRPr/>
            </a:pPr>
            <a:r>
              <a:rPr kumimoji="0" lang="en-US" sz="18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pCR</a:t>
            </a: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benefits </a:t>
            </a:r>
            <a:r>
              <a:rPr kumimoji="0" lang="en-CN" sz="1867"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generally consistent across subgroups, including </a:t>
            </a:r>
            <a:r>
              <a:rPr kumimoji="0" lang="en-CN" sz="1867" b="0" i="0" u="none" strike="noStrike" kern="1200" cap="none" spc="0" normalizeH="0" baseline="0" noProof="0" dirty="0">
                <a:ln>
                  <a:noFill/>
                </a:ln>
                <a:solidFill>
                  <a:srgbClr val="FEFEFE">
                    <a:lumMod val="75000"/>
                  </a:srgbClr>
                </a:solidFill>
                <a:effectLst/>
                <a:uLnTx/>
                <a:uFillTx/>
                <a:latin typeface="Arial" panose="020B0604020202020204" pitchFamily="34" charset="0"/>
                <a:ea typeface="DengXian" panose="02010600030101010101" pitchFamily="2" charset="-122"/>
                <a:cs typeface="Arial" panose="020B0604020202020204" pitchFamily="34" charset="0"/>
              </a:rPr>
              <a:t>higher-risk categories</a:t>
            </a:r>
          </a:p>
          <a:p>
            <a:pPr marL="457200" marR="0" lvl="1" indent="0" algn="just" defTabSz="914400" rtl="0" eaLnBrk="1" fontAlgn="auto" latinLnBrk="0" hangingPunct="1">
              <a:lnSpc>
                <a:spcPct val="150000"/>
              </a:lnSpc>
              <a:spcBef>
                <a:spcPts val="0"/>
              </a:spcBef>
              <a:spcAft>
                <a:spcPts val="800"/>
              </a:spcAft>
              <a:buClr>
                <a:srgbClr val="E7E6E6">
                  <a:lumMod val="50000"/>
                </a:srgbClr>
              </a:buClr>
              <a:buSzTx/>
              <a:buFontTx/>
              <a:buNone/>
              <a:tabLst/>
              <a:defRPr/>
            </a:pPr>
            <a:r>
              <a:rPr kumimoji="0" lang="en-CN" sz="1867"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a:t>
            </a:r>
            <a:r>
              <a:rPr kumimoji="0" lang="en-CN" sz="1867"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DengXian" panose="02010600030101010101" pitchFamily="2" charset="-122"/>
                <a:cs typeface="Arial" panose="020B0604020202020204" pitchFamily="34" charset="0"/>
              </a:rPr>
              <a:t>- </a:t>
            </a:r>
            <a:r>
              <a:rPr kumimoji="0" lang="en-CN" sz="1867"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Stage III: </a:t>
            </a:r>
            <a:r>
              <a:rPr kumimoji="0" lang="en-US" sz="1867" b="0" i="0" u="none" strike="noStrike" kern="1200" cap="none" spc="0" normalizeH="0" baseline="0" noProof="0" dirty="0">
                <a:ln>
                  <a:noFill/>
                </a:ln>
                <a:solidFill>
                  <a:srgbClr val="000000"/>
                </a:solidFill>
                <a:effectLst/>
                <a:uLnTx/>
                <a:uFillTx/>
                <a:latin typeface="Helvetica Neue" panose="02000503000000020004" pitchFamily="2" charset="0"/>
                <a:ea typeface="+mn-ea"/>
                <a:cs typeface="+mn-cs"/>
              </a:rPr>
              <a:t>49.4% vs 38.0%</a:t>
            </a:r>
            <a:r>
              <a:rPr kumimoji="0" lang="en-CN" sz="1867"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node positive: </a:t>
            </a:r>
            <a:r>
              <a:rPr kumimoji="0" lang="en-US" sz="1867" b="0" i="0" u="none" strike="noStrike" kern="1200" cap="none" spc="0" normalizeH="0" baseline="0" noProof="0" dirty="0">
                <a:ln>
                  <a:noFill/>
                </a:ln>
                <a:solidFill>
                  <a:srgbClr val="000000"/>
                </a:solidFill>
                <a:effectLst/>
                <a:uLnTx/>
                <a:uFillTx/>
                <a:latin typeface="Helvetica Neue" panose="02000503000000020004" pitchFamily="2" charset="0"/>
                <a:ea typeface="+mn-ea"/>
                <a:cs typeface="+mn-cs"/>
              </a:rPr>
              <a:t>57.8% vs 42.7%</a:t>
            </a:r>
            <a:endParaRPr kumimoji="0" lang="en-CN" sz="1867"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endParaRPr>
          </a:p>
          <a:p>
            <a:pPr marL="990575" marR="0" lvl="1" indent="-380990" algn="just" defTabSz="914400" rtl="0" eaLnBrk="1" fontAlgn="auto" latinLnBrk="0" hangingPunct="1">
              <a:lnSpc>
                <a:spcPct val="150000"/>
              </a:lnSpc>
              <a:spcBef>
                <a:spcPts val="0"/>
              </a:spcBef>
              <a:spcAft>
                <a:spcPts val="800"/>
              </a:spcAft>
              <a:buClr>
                <a:srgbClr val="E7E6E6">
                  <a:lumMod val="50000"/>
                </a:srgbClr>
              </a:buClr>
              <a:buSzTx/>
              <a:buFont typeface="Arial" panose="020B0604020202020204" pitchFamily="34" charset="0"/>
              <a:buChar char="•"/>
              <a:tabLst/>
              <a:defRPr/>
            </a:pPr>
            <a:r>
              <a:rPr kumimoji="0" lang="en-CN" sz="1867"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Favorable trend observed for EFS, DFS &amp; DDFS (HR ranged 0.58-0.80)</a:t>
            </a:r>
            <a:endPar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endParaRPr>
          </a:p>
          <a:p>
            <a:pPr marL="380990" marR="0" lvl="0" indent="-380990" algn="just" defTabSz="914400" rtl="0" eaLnBrk="1" fontAlgn="auto" latinLnBrk="0" hangingPunct="1">
              <a:lnSpc>
                <a:spcPct val="150000"/>
              </a:lnSpc>
              <a:spcBef>
                <a:spcPts val="0"/>
              </a:spcBef>
              <a:spcAft>
                <a:spcPts val="800"/>
              </a:spcAft>
              <a:buClr>
                <a:srgbClr val="E7E6E6">
                  <a:lumMod val="50000"/>
                </a:srgbClr>
              </a:buClr>
              <a:buSzTx/>
              <a:buFont typeface="Wingdings" pitchFamily="2" charset="2"/>
              <a:buChar char="Ø"/>
              <a:tabLst/>
              <a:defRPr/>
            </a:pPr>
            <a:r>
              <a:rPr kumimoji="0" lang="en-CN" sz="21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Safety profile was manageable, and consistent with</a:t>
            </a:r>
            <a:r>
              <a:rPr kumimoji="0" lang="zh-CN" altLang="en-US" sz="2133" b="0"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rPr>
              <a:t> </a:t>
            </a:r>
            <a:r>
              <a:rPr kumimoji="0" lang="en-US" sz="2133"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the known profiles of each agent</a:t>
            </a:r>
          </a:p>
          <a:p>
            <a:pPr marL="380990" marR="0" lvl="0" indent="-380990" algn="just" defTabSz="914400" rtl="0" eaLnBrk="1" fontAlgn="auto" latinLnBrk="0" hangingPunct="1">
              <a:lnSpc>
                <a:spcPct val="150000"/>
              </a:lnSpc>
              <a:spcBef>
                <a:spcPts val="0"/>
              </a:spcBef>
              <a:spcAft>
                <a:spcPts val="800"/>
              </a:spcAft>
              <a:buClr>
                <a:srgbClr val="E7E6E6">
                  <a:lumMod val="50000"/>
                </a:srgbClr>
              </a:buClr>
              <a:buSzTx/>
              <a:buFont typeface="Wingdings" pitchFamily="2" charset="2"/>
              <a:buChar char="Ø"/>
              <a:tabLst/>
              <a:defRPr/>
            </a:pPr>
            <a:r>
              <a:rPr kumimoji="0" lang="en-US" sz="2133"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The data support </a:t>
            </a:r>
            <a:r>
              <a:rPr kumimoji="0" lang="en-US" sz="2133" b="0" i="0" u="none" strike="noStrike" kern="1200" cap="none" spc="0" normalizeH="0" baseline="0" noProof="0" dirty="0" err="1">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camrelizumab</a:t>
            </a:r>
            <a:r>
              <a:rPr kumimoji="0" lang="en-US" sz="2133"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plus chemotherapy as a potential new neoadjuvant therapeutic option for treating early or locally advanced TNBC</a:t>
            </a:r>
            <a:endParaRPr kumimoji="0" lang="en-CN" sz="21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DD997EB6-CD84-3EF4-774D-F8335ACCE5FD}"/>
              </a:ext>
            </a:extLst>
          </p:cNvPr>
          <p:cNvSpPr/>
          <p:nvPr/>
        </p:nvSpPr>
        <p:spPr>
          <a:xfrm>
            <a:off x="9960285" y="14514"/>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19B3CBAF-0C4D-F01D-E934-28C74747636A}"/>
              </a:ext>
            </a:extLst>
          </p:cNvPr>
          <p:cNvSpPr/>
          <p:nvPr/>
        </p:nvSpPr>
        <p:spPr>
          <a:xfrm>
            <a:off x="0" y="6653121"/>
            <a:ext cx="12192000" cy="2048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5AD46484-B7E7-CEA6-0A36-E8FA9BE8BDC2}"/>
              </a:ext>
            </a:extLst>
          </p:cNvPr>
          <p:cNvSpPr txBox="1"/>
          <p:nvPr/>
        </p:nvSpPr>
        <p:spPr>
          <a:xfrm>
            <a:off x="8986027" y="6560134"/>
            <a:ext cx="3086911"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Shao Z et al, SABCS 2024</a:t>
            </a:r>
          </a:p>
        </p:txBody>
      </p:sp>
    </p:spTree>
    <p:extLst>
      <p:ext uri="{BB962C8B-B14F-4D97-AF65-F5344CB8AC3E}">
        <p14:creationId xmlns:p14="http://schemas.microsoft.com/office/powerpoint/2010/main" val="2036601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2CF47FC7-6BE7-D3AE-7F77-C24A87725215}"/>
              </a:ext>
            </a:extLst>
          </p:cNvPr>
          <p:cNvSpPr>
            <a:spLocks noGrp="1"/>
          </p:cNvSpPr>
          <p:nvPr>
            <p:ph type="title"/>
          </p:nvPr>
        </p:nvSpPr>
        <p:spPr/>
        <p:txBody>
          <a:bodyPr>
            <a:normAutofit/>
          </a:bodyPr>
          <a:lstStyle/>
          <a:p>
            <a:r>
              <a:rPr lang="it-IT" dirty="0"/>
              <a:t>Results for the primary endpoints</a:t>
            </a:r>
          </a:p>
        </p:txBody>
      </p:sp>
      <p:sp>
        <p:nvSpPr>
          <p:cNvPr id="7" name="TextBox 6"/>
          <p:cNvSpPr txBox="1"/>
          <p:nvPr/>
        </p:nvSpPr>
        <p:spPr>
          <a:xfrm>
            <a:off x="1197893" y="2814286"/>
            <a:ext cx="34176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Failed to meet the primary endpoint </a:t>
            </a:r>
            <a:r>
              <a:rPr kumimoji="0" lang="it-IT"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it-IT"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EFS</a:t>
            </a:r>
            <a:r>
              <a:rPr kumimoji="0" lang="it-IT"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1" name="TextBox 150"/>
          <p:cNvSpPr txBox="1"/>
          <p:nvPr/>
        </p:nvSpPr>
        <p:spPr>
          <a:xfrm>
            <a:off x="6953326" y="2927286"/>
            <a:ext cx="318067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primary endpoint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was met </a:t>
            </a:r>
            <a:r>
              <a:rPr kumimoji="0" lang="it-IT"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it-IT"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pCR</a:t>
            </a:r>
            <a:r>
              <a:rPr kumimoji="0" lang="it-IT"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1" name="Picture 10"/>
          <p:cNvPicPr>
            <a:picLocks noChangeAspect="1"/>
          </p:cNvPicPr>
          <p:nvPr/>
        </p:nvPicPr>
        <p:blipFill rotWithShape="1">
          <a:blip r:embed="rId3"/>
          <a:srcRect l="6568" t="9370" r="67237" b="54630"/>
          <a:stretch/>
        </p:blipFill>
        <p:spPr>
          <a:xfrm>
            <a:off x="4759690" y="2936420"/>
            <a:ext cx="748495" cy="709329"/>
          </a:xfrm>
          <a:prstGeom prst="rect">
            <a:avLst/>
          </a:prstGeom>
        </p:spPr>
      </p:pic>
      <p:pic>
        <p:nvPicPr>
          <p:cNvPr id="154" name="Picture 153"/>
          <p:cNvPicPr>
            <a:picLocks noChangeAspect="1"/>
          </p:cNvPicPr>
          <p:nvPr/>
        </p:nvPicPr>
        <p:blipFill rotWithShape="1">
          <a:blip r:embed="rId3"/>
          <a:srcRect l="68419" t="8982" r="6453" b="53472"/>
          <a:stretch/>
        </p:blipFill>
        <p:spPr>
          <a:xfrm>
            <a:off x="10162912" y="2968844"/>
            <a:ext cx="720961" cy="742809"/>
          </a:xfrm>
          <a:prstGeom prst="rect">
            <a:avLst/>
          </a:prstGeom>
        </p:spPr>
      </p:pic>
      <p:sp>
        <p:nvSpPr>
          <p:cNvPr id="27" name="CasellaDiTesto 2">
            <a:extLst>
              <a:ext uri="{FF2B5EF4-FFF2-40B4-BE49-F238E27FC236}">
                <a16:creationId xmlns:a16="http://schemas.microsoft.com/office/drawing/2014/main" id="{B0C0FAF0-3322-C063-CF81-36E8167687F6}"/>
              </a:ext>
            </a:extLst>
          </p:cNvPr>
          <p:cNvSpPr txBox="1"/>
          <p:nvPr/>
        </p:nvSpPr>
        <p:spPr>
          <a:xfrm>
            <a:off x="228604" y="6387586"/>
            <a:ext cx="11819821" cy="276999"/>
          </a:xfrm>
          <a:prstGeom prst="rect">
            <a:avLst/>
          </a:prstGeom>
          <a:noFill/>
        </p:spPr>
        <p:txBody>
          <a:bodyPr wrap="square">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Calibri"/>
                <a:ea typeface="+mn-ea"/>
                <a:cs typeface="+mn-cs"/>
              </a:rPr>
              <a:t>Geyer C SABCS 2024;</a:t>
            </a:r>
            <a:r>
              <a:rPr kumimoji="0" lang="it-IT" sz="1200" b="0" i="0" u="none" strike="noStrike" kern="1200" cap="none" spc="0" normalizeH="0" baseline="30000" noProof="0" dirty="0">
                <a:ln>
                  <a:noFill/>
                </a:ln>
                <a:solidFill>
                  <a:srgbClr val="000000"/>
                </a:solidFill>
                <a:effectLst/>
                <a:uLnTx/>
                <a:uFillTx/>
                <a:latin typeface="Calibri"/>
                <a:ea typeface="+mn-ea"/>
                <a:cs typeface="+mn-cs"/>
              </a:rPr>
              <a:t> </a:t>
            </a:r>
            <a:r>
              <a:rPr kumimoji="0" lang="it-IT" sz="1200" b="0" i="0" u="none" strike="noStrike" kern="1200" cap="none" spc="0" normalizeH="0" baseline="0" noProof="0" dirty="0">
                <a:ln>
                  <a:noFill/>
                </a:ln>
                <a:solidFill>
                  <a:srgbClr val="000000"/>
                </a:solidFill>
                <a:effectLst/>
                <a:uLnTx/>
                <a:uFillTx/>
                <a:latin typeface="Calibri"/>
                <a:ea typeface="+mn-ea"/>
                <a:cs typeface="+mn-cs"/>
              </a:rPr>
              <a:t>Shao, SABCS 2024</a:t>
            </a:r>
            <a:endParaRPr kumimoji="0" lang="it-IT"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4"/>
          <a:stretch>
            <a:fillRect/>
          </a:stretch>
        </p:blipFill>
        <p:spPr>
          <a:xfrm>
            <a:off x="594973" y="1353456"/>
            <a:ext cx="4258432" cy="1469845"/>
          </a:xfrm>
          <a:prstGeom prst="rect">
            <a:avLst/>
          </a:prstGeom>
        </p:spPr>
      </p:pic>
      <p:pic>
        <p:nvPicPr>
          <p:cNvPr id="9" name="Picture 8"/>
          <p:cNvPicPr>
            <a:picLocks noChangeAspect="1"/>
          </p:cNvPicPr>
          <p:nvPr/>
        </p:nvPicPr>
        <p:blipFill>
          <a:blip r:embed="rId5"/>
          <a:stretch>
            <a:fillRect/>
          </a:stretch>
        </p:blipFill>
        <p:spPr>
          <a:xfrm>
            <a:off x="6400799" y="1353456"/>
            <a:ext cx="4544500" cy="1493296"/>
          </a:xfrm>
          <a:prstGeom prst="rect">
            <a:avLst/>
          </a:prstGeom>
        </p:spPr>
      </p:pic>
      <p:pic>
        <p:nvPicPr>
          <p:cNvPr id="51" name="Picture 50">
            <a:extLst>
              <a:ext uri="{FF2B5EF4-FFF2-40B4-BE49-F238E27FC236}">
                <a16:creationId xmlns:a16="http://schemas.microsoft.com/office/drawing/2014/main" id="{FD019EBF-BC26-86D0-5AD8-54282F145809}"/>
              </a:ext>
            </a:extLst>
          </p:cNvPr>
          <p:cNvPicPr>
            <a:picLocks noChangeAspect="1"/>
          </p:cNvPicPr>
          <p:nvPr/>
        </p:nvPicPr>
        <p:blipFill rotWithShape="1">
          <a:blip r:embed="rId6"/>
          <a:srcRect l="1263" t="5230" r="66059" b="17106"/>
          <a:stretch/>
        </p:blipFill>
        <p:spPr>
          <a:xfrm>
            <a:off x="7443600" y="3812446"/>
            <a:ext cx="2458897" cy="2571303"/>
          </a:xfrm>
          <a:prstGeom prst="rect">
            <a:avLst/>
          </a:prstGeom>
        </p:spPr>
      </p:pic>
      <p:pic>
        <p:nvPicPr>
          <p:cNvPr id="2" name="Picture 1"/>
          <p:cNvPicPr>
            <a:picLocks noChangeAspect="1"/>
          </p:cNvPicPr>
          <p:nvPr/>
        </p:nvPicPr>
        <p:blipFill>
          <a:blip r:embed="rId7"/>
          <a:stretch>
            <a:fillRect/>
          </a:stretch>
        </p:blipFill>
        <p:spPr>
          <a:xfrm>
            <a:off x="914399" y="3702645"/>
            <a:ext cx="4280224" cy="2804591"/>
          </a:xfrm>
          <a:prstGeom prst="rect">
            <a:avLst/>
          </a:prstGeom>
        </p:spPr>
      </p:pic>
      <p:sp>
        <p:nvSpPr>
          <p:cNvPr id="4" name="Rectangle 3">
            <a:extLst>
              <a:ext uri="{FF2B5EF4-FFF2-40B4-BE49-F238E27FC236}">
                <a16:creationId xmlns:a16="http://schemas.microsoft.com/office/drawing/2014/main" id="{40356E38-2EED-B0BC-0A04-AB6DDBE30DCA}"/>
              </a:ext>
            </a:extLst>
          </p:cNvPr>
          <p:cNvSpPr/>
          <p:nvPr/>
        </p:nvSpPr>
        <p:spPr>
          <a:xfrm>
            <a:off x="0" y="6600824"/>
            <a:ext cx="12192000" cy="2571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AED26430-BF03-FB67-8978-0B644EBECB8C}"/>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437F7129-CD7F-E3F9-928C-1D922DACF9AC}"/>
              </a:ext>
            </a:extLst>
          </p:cNvPr>
          <p:cNvSpPr txBox="1"/>
          <p:nvPr/>
        </p:nvSpPr>
        <p:spPr>
          <a:xfrm>
            <a:off x="5337500" y="6488667"/>
            <a:ext cx="610790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a:ea typeface="Calibri"/>
                <a:cs typeface="Calibri"/>
                <a:sym typeface="Calibri"/>
              </a:rPr>
              <a:t>Bianchini G et al. SABCS 2024</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969030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D24CE-DF6E-BC3F-DD0F-3B78D65B67A4}"/>
            </a:ext>
          </a:extLst>
        </p:cNvPr>
        <p:cNvGrpSpPr/>
        <p:nvPr/>
      </p:nvGrpSpPr>
      <p:grpSpPr>
        <a:xfrm>
          <a:off x="0" y="0"/>
          <a:ext cx="0" cy="0"/>
          <a:chOff x="0" y="0"/>
          <a:chExt cx="0" cy="0"/>
        </a:xfrm>
      </p:grpSpPr>
      <p:sp>
        <p:nvSpPr>
          <p:cNvPr id="3" name="Titolo 2">
            <a:extLst>
              <a:ext uri="{FF2B5EF4-FFF2-40B4-BE49-F238E27FC236}">
                <a16:creationId xmlns:a16="http://schemas.microsoft.com/office/drawing/2014/main" id="{B26BE3F5-BE24-6605-81F7-CC8B79D70B41}"/>
              </a:ext>
            </a:extLst>
          </p:cNvPr>
          <p:cNvSpPr>
            <a:spLocks noGrp="1"/>
          </p:cNvSpPr>
          <p:nvPr>
            <p:ph type="title"/>
          </p:nvPr>
        </p:nvSpPr>
        <p:spPr/>
        <p:txBody>
          <a:bodyPr>
            <a:normAutofit/>
          </a:bodyPr>
          <a:lstStyle/>
          <a:p>
            <a:r>
              <a:rPr lang="it-IT" dirty="0"/>
              <a:t>CamRelief secondary endpoints</a:t>
            </a:r>
          </a:p>
        </p:txBody>
      </p:sp>
      <p:sp>
        <p:nvSpPr>
          <p:cNvPr id="151" name="TextBox 150">
            <a:extLst>
              <a:ext uri="{FF2B5EF4-FFF2-40B4-BE49-F238E27FC236}">
                <a16:creationId xmlns:a16="http://schemas.microsoft.com/office/drawing/2014/main" id="{898FDC16-0654-95A8-7798-781C2CDEEABB}"/>
              </a:ext>
            </a:extLst>
          </p:cNvPr>
          <p:cNvSpPr txBox="1"/>
          <p:nvPr/>
        </p:nvSpPr>
        <p:spPr>
          <a:xfrm>
            <a:off x="6953326" y="2927286"/>
            <a:ext cx="318067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primary endpoint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was met </a:t>
            </a:r>
            <a:r>
              <a:rPr kumimoji="0" lang="it-IT"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it-IT"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pCR</a:t>
            </a:r>
            <a:r>
              <a:rPr kumimoji="0" lang="it-IT"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54" name="Picture 153">
            <a:extLst>
              <a:ext uri="{FF2B5EF4-FFF2-40B4-BE49-F238E27FC236}">
                <a16:creationId xmlns:a16="http://schemas.microsoft.com/office/drawing/2014/main" id="{44DF2E0E-107A-3DD0-F817-85EC70F34079}"/>
              </a:ext>
            </a:extLst>
          </p:cNvPr>
          <p:cNvPicPr>
            <a:picLocks noChangeAspect="1"/>
          </p:cNvPicPr>
          <p:nvPr/>
        </p:nvPicPr>
        <p:blipFill rotWithShape="1">
          <a:blip r:embed="rId3"/>
          <a:srcRect l="68419" t="8982" r="6453" b="53472"/>
          <a:stretch/>
        </p:blipFill>
        <p:spPr>
          <a:xfrm>
            <a:off x="10162912" y="2968844"/>
            <a:ext cx="720961" cy="742809"/>
          </a:xfrm>
          <a:prstGeom prst="rect">
            <a:avLst/>
          </a:prstGeom>
        </p:spPr>
      </p:pic>
      <p:sp>
        <p:nvSpPr>
          <p:cNvPr id="27" name="CasellaDiTesto 2">
            <a:extLst>
              <a:ext uri="{FF2B5EF4-FFF2-40B4-BE49-F238E27FC236}">
                <a16:creationId xmlns:a16="http://schemas.microsoft.com/office/drawing/2014/main" id="{7DCCFB32-5DEA-150B-D7AE-CE5AB563FE97}"/>
              </a:ext>
            </a:extLst>
          </p:cNvPr>
          <p:cNvSpPr txBox="1"/>
          <p:nvPr/>
        </p:nvSpPr>
        <p:spPr>
          <a:xfrm>
            <a:off x="228604" y="6387586"/>
            <a:ext cx="11819821" cy="276999"/>
          </a:xfrm>
          <a:prstGeom prst="rect">
            <a:avLst/>
          </a:prstGeom>
          <a:noFill/>
        </p:spPr>
        <p:txBody>
          <a:bodyPr wrap="square">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Calibri"/>
                <a:ea typeface="+mn-ea"/>
                <a:cs typeface="+mn-cs"/>
              </a:rPr>
              <a:t>Geyer C SABCS 2024;</a:t>
            </a:r>
            <a:r>
              <a:rPr kumimoji="0" lang="it-IT" sz="1200" b="0" i="0" u="none" strike="noStrike" kern="1200" cap="none" spc="0" normalizeH="0" baseline="30000" noProof="0" dirty="0">
                <a:ln>
                  <a:noFill/>
                </a:ln>
                <a:solidFill>
                  <a:srgbClr val="000000"/>
                </a:solidFill>
                <a:effectLst/>
                <a:uLnTx/>
                <a:uFillTx/>
                <a:latin typeface="Calibri"/>
                <a:ea typeface="+mn-ea"/>
                <a:cs typeface="+mn-cs"/>
              </a:rPr>
              <a:t> </a:t>
            </a:r>
            <a:r>
              <a:rPr kumimoji="0" lang="it-IT" sz="1200" b="0" i="0" u="none" strike="noStrike" kern="1200" cap="none" spc="0" normalizeH="0" baseline="0" noProof="0" dirty="0">
                <a:ln>
                  <a:noFill/>
                </a:ln>
                <a:solidFill>
                  <a:srgbClr val="000000"/>
                </a:solidFill>
                <a:effectLst/>
                <a:uLnTx/>
                <a:uFillTx/>
                <a:latin typeface="Calibri"/>
                <a:ea typeface="+mn-ea"/>
                <a:cs typeface="+mn-cs"/>
              </a:rPr>
              <a:t>Shao, SABCS 2024</a:t>
            </a:r>
            <a:endParaRPr kumimoji="0" lang="it-IT"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BF272C2D-C373-7407-8061-01A42AACF41D}"/>
              </a:ext>
            </a:extLst>
          </p:cNvPr>
          <p:cNvPicPr>
            <a:picLocks noChangeAspect="1"/>
          </p:cNvPicPr>
          <p:nvPr/>
        </p:nvPicPr>
        <p:blipFill>
          <a:blip r:embed="rId4"/>
          <a:stretch>
            <a:fillRect/>
          </a:stretch>
        </p:blipFill>
        <p:spPr>
          <a:xfrm>
            <a:off x="6400799" y="1353456"/>
            <a:ext cx="4544500" cy="1493296"/>
          </a:xfrm>
          <a:prstGeom prst="rect">
            <a:avLst/>
          </a:prstGeom>
        </p:spPr>
      </p:pic>
      <p:pic>
        <p:nvPicPr>
          <p:cNvPr id="51" name="Picture 50">
            <a:extLst>
              <a:ext uri="{FF2B5EF4-FFF2-40B4-BE49-F238E27FC236}">
                <a16:creationId xmlns:a16="http://schemas.microsoft.com/office/drawing/2014/main" id="{04123E7A-185A-7C62-67FC-FF39AA463B98}"/>
              </a:ext>
            </a:extLst>
          </p:cNvPr>
          <p:cNvPicPr>
            <a:picLocks noChangeAspect="1"/>
          </p:cNvPicPr>
          <p:nvPr/>
        </p:nvPicPr>
        <p:blipFill rotWithShape="1">
          <a:blip r:embed="rId5"/>
          <a:srcRect l="1263" t="5230" r="66059" b="17106"/>
          <a:stretch/>
        </p:blipFill>
        <p:spPr>
          <a:xfrm>
            <a:off x="7443600" y="3812446"/>
            <a:ext cx="2458897" cy="2571303"/>
          </a:xfrm>
          <a:prstGeom prst="rect">
            <a:avLst/>
          </a:prstGeom>
        </p:spPr>
      </p:pic>
      <p:sp>
        <p:nvSpPr>
          <p:cNvPr id="4" name="TextBox 3">
            <a:extLst>
              <a:ext uri="{FF2B5EF4-FFF2-40B4-BE49-F238E27FC236}">
                <a16:creationId xmlns:a16="http://schemas.microsoft.com/office/drawing/2014/main" id="{287C682A-8892-7F11-0152-FC5C518D4CC9}"/>
              </a:ext>
            </a:extLst>
          </p:cNvPr>
          <p:cNvSpPr txBox="1"/>
          <p:nvPr/>
        </p:nvSpPr>
        <p:spPr>
          <a:xfrm>
            <a:off x="1453287" y="3472282"/>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4DFA0515-BC4D-2E93-55BE-2F5ED24F0CD9}"/>
              </a:ext>
            </a:extLst>
          </p:cNvPr>
          <p:cNvSpPr/>
          <p:nvPr/>
        </p:nvSpPr>
        <p:spPr>
          <a:xfrm>
            <a:off x="1363479" y="1682549"/>
            <a:ext cx="4224233" cy="124123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Are current results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practice-changing?</a:t>
            </a:r>
          </a:p>
        </p:txBody>
      </p:sp>
      <p:pic>
        <p:nvPicPr>
          <p:cNvPr id="6" name="Picture 5">
            <a:extLst>
              <a:ext uri="{FF2B5EF4-FFF2-40B4-BE49-F238E27FC236}">
                <a16:creationId xmlns:a16="http://schemas.microsoft.com/office/drawing/2014/main" id="{E9338A8A-6CB9-DAD3-1F70-95245DD7571F}"/>
              </a:ext>
            </a:extLst>
          </p:cNvPr>
          <p:cNvPicPr>
            <a:picLocks noChangeAspect="1"/>
          </p:cNvPicPr>
          <p:nvPr/>
        </p:nvPicPr>
        <p:blipFill>
          <a:blip r:embed="rId6"/>
          <a:stretch>
            <a:fillRect/>
          </a:stretch>
        </p:blipFill>
        <p:spPr>
          <a:xfrm>
            <a:off x="761253" y="3881933"/>
            <a:ext cx="5784255" cy="2667816"/>
          </a:xfrm>
          <a:prstGeom prst="rect">
            <a:avLst/>
          </a:prstGeom>
        </p:spPr>
      </p:pic>
      <p:sp>
        <p:nvSpPr>
          <p:cNvPr id="10" name="Rectangle 9">
            <a:extLst>
              <a:ext uri="{FF2B5EF4-FFF2-40B4-BE49-F238E27FC236}">
                <a16:creationId xmlns:a16="http://schemas.microsoft.com/office/drawing/2014/main" id="{8114203A-7161-79CF-6D7A-E3446B75D1F7}"/>
              </a:ext>
            </a:extLst>
          </p:cNvPr>
          <p:cNvSpPr/>
          <p:nvPr/>
        </p:nvSpPr>
        <p:spPr>
          <a:xfrm>
            <a:off x="2278293" y="3389492"/>
            <a:ext cx="307968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Secondary end</a:t>
            </a:r>
            <a:r>
              <a:rPr kumimoji="0" lang="it-IT" sz="240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po</a:t>
            </a:r>
            <a:r>
              <a:rPr kumimoji="0" lang="x-none" sz="240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ints</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8135E80C-0B76-3842-7F8A-D81FB1D44AE8}"/>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96F402D-66B8-8FB2-AF93-EA89041237E8}"/>
              </a:ext>
            </a:extLst>
          </p:cNvPr>
          <p:cNvSpPr/>
          <p:nvPr/>
        </p:nvSpPr>
        <p:spPr>
          <a:xfrm>
            <a:off x="0" y="6653121"/>
            <a:ext cx="12192000" cy="2048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066908A5-6688-C482-56D4-E2223A50B6C5}"/>
              </a:ext>
            </a:extLst>
          </p:cNvPr>
          <p:cNvSpPr txBox="1"/>
          <p:nvPr/>
        </p:nvSpPr>
        <p:spPr>
          <a:xfrm>
            <a:off x="5337500" y="6488667"/>
            <a:ext cx="610790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a:ea typeface="Calibri"/>
                <a:cs typeface="Calibri"/>
                <a:sym typeface="Calibri"/>
              </a:rPr>
              <a:t>Bianchini G et al. SABCS 2024</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82215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2CF47FC7-6BE7-D3AE-7F77-C24A87725215}"/>
              </a:ext>
            </a:extLst>
          </p:cNvPr>
          <p:cNvSpPr>
            <a:spLocks noGrp="1"/>
          </p:cNvSpPr>
          <p:nvPr>
            <p:ph type="title"/>
          </p:nvPr>
        </p:nvSpPr>
        <p:spPr/>
        <p:txBody>
          <a:bodyPr>
            <a:normAutofit/>
          </a:bodyPr>
          <a:lstStyle/>
          <a:p>
            <a:r>
              <a:rPr lang="it-IT" dirty="0"/>
              <a:t>Results for the primary endopints</a:t>
            </a:r>
          </a:p>
        </p:txBody>
      </p:sp>
      <p:sp>
        <p:nvSpPr>
          <p:cNvPr id="151" name="TextBox 150"/>
          <p:cNvSpPr txBox="1"/>
          <p:nvPr/>
        </p:nvSpPr>
        <p:spPr>
          <a:xfrm>
            <a:off x="6953326" y="2927286"/>
            <a:ext cx="318067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primary endpoint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was met </a:t>
            </a:r>
            <a:r>
              <a:rPr kumimoji="0" lang="it-IT"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it-IT"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pCR</a:t>
            </a:r>
            <a:r>
              <a:rPr kumimoji="0" lang="it-IT"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54" name="Picture 153"/>
          <p:cNvPicPr>
            <a:picLocks noChangeAspect="1"/>
          </p:cNvPicPr>
          <p:nvPr/>
        </p:nvPicPr>
        <p:blipFill rotWithShape="1">
          <a:blip r:embed="rId3"/>
          <a:srcRect l="68419" t="8982" r="6453" b="53472"/>
          <a:stretch/>
        </p:blipFill>
        <p:spPr>
          <a:xfrm>
            <a:off x="10162912" y="2968844"/>
            <a:ext cx="720961" cy="742809"/>
          </a:xfrm>
          <a:prstGeom prst="rect">
            <a:avLst/>
          </a:prstGeom>
        </p:spPr>
      </p:pic>
      <p:pic>
        <p:nvPicPr>
          <p:cNvPr id="9" name="Picture 8"/>
          <p:cNvPicPr>
            <a:picLocks noChangeAspect="1"/>
          </p:cNvPicPr>
          <p:nvPr/>
        </p:nvPicPr>
        <p:blipFill>
          <a:blip r:embed="rId4"/>
          <a:stretch>
            <a:fillRect/>
          </a:stretch>
        </p:blipFill>
        <p:spPr>
          <a:xfrm>
            <a:off x="6400799" y="1353456"/>
            <a:ext cx="4544500" cy="1493296"/>
          </a:xfrm>
          <a:prstGeom prst="rect">
            <a:avLst/>
          </a:prstGeom>
        </p:spPr>
      </p:pic>
      <p:pic>
        <p:nvPicPr>
          <p:cNvPr id="51" name="Picture 50">
            <a:extLst>
              <a:ext uri="{FF2B5EF4-FFF2-40B4-BE49-F238E27FC236}">
                <a16:creationId xmlns:a16="http://schemas.microsoft.com/office/drawing/2014/main" id="{FD019EBF-BC26-86D0-5AD8-54282F145809}"/>
              </a:ext>
            </a:extLst>
          </p:cNvPr>
          <p:cNvPicPr>
            <a:picLocks noChangeAspect="1"/>
          </p:cNvPicPr>
          <p:nvPr/>
        </p:nvPicPr>
        <p:blipFill rotWithShape="1">
          <a:blip r:embed="rId5"/>
          <a:srcRect l="1263" t="5230" r="66059" b="17106"/>
          <a:stretch/>
        </p:blipFill>
        <p:spPr>
          <a:xfrm>
            <a:off x="7443600" y="3812446"/>
            <a:ext cx="2458897" cy="2571303"/>
          </a:xfrm>
          <a:prstGeom prst="rect">
            <a:avLst/>
          </a:prstGeom>
        </p:spPr>
      </p:pic>
      <p:sp>
        <p:nvSpPr>
          <p:cNvPr id="5" name="Rectangle 4"/>
          <p:cNvSpPr/>
          <p:nvPr/>
        </p:nvSpPr>
        <p:spPr>
          <a:xfrm>
            <a:off x="1363479" y="1682549"/>
            <a:ext cx="4224233" cy="124123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Are current results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practice-changing?</a:t>
            </a:r>
          </a:p>
        </p:txBody>
      </p:sp>
      <p:sp>
        <p:nvSpPr>
          <p:cNvPr id="2" name="Rectangle 1"/>
          <p:cNvSpPr/>
          <p:nvPr/>
        </p:nvSpPr>
        <p:spPr>
          <a:xfrm>
            <a:off x="314327" y="5734441"/>
            <a:ext cx="6635150" cy="50276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Additional caveat: Chinese population only</a:t>
            </a:r>
          </a:p>
        </p:txBody>
      </p:sp>
      <p:sp>
        <p:nvSpPr>
          <p:cNvPr id="15" name="Rectangle 14"/>
          <p:cNvSpPr/>
          <p:nvPr/>
        </p:nvSpPr>
        <p:spPr>
          <a:xfrm>
            <a:off x="548396" y="3202959"/>
            <a:ext cx="5981125" cy="23901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7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Demonstration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long-term benefit is needed</a:t>
            </a:r>
          </a:p>
        </p:txBody>
      </p:sp>
      <p:sp>
        <p:nvSpPr>
          <p:cNvPr id="4" name="Rectangle 3">
            <a:extLst>
              <a:ext uri="{FF2B5EF4-FFF2-40B4-BE49-F238E27FC236}">
                <a16:creationId xmlns:a16="http://schemas.microsoft.com/office/drawing/2014/main" id="{30FAF6F3-00FE-1CCC-2901-B44F3002DACC}"/>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23C2675B-6ED5-9352-C6ED-CB6CDDE98392}"/>
              </a:ext>
            </a:extLst>
          </p:cNvPr>
          <p:cNvSpPr/>
          <p:nvPr/>
        </p:nvSpPr>
        <p:spPr>
          <a:xfrm>
            <a:off x="0" y="6653121"/>
            <a:ext cx="12192000" cy="2048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A50D5790-B8EF-6ADE-46B8-D13F42407683}"/>
              </a:ext>
            </a:extLst>
          </p:cNvPr>
          <p:cNvSpPr txBox="1"/>
          <p:nvPr/>
        </p:nvSpPr>
        <p:spPr>
          <a:xfrm>
            <a:off x="5337500" y="6488667"/>
            <a:ext cx="610790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a:ea typeface="Calibri"/>
                <a:cs typeface="Calibri"/>
                <a:sym typeface="Calibri"/>
              </a:rPr>
              <a:t>Bianchini G et al. SABCS 2024</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21932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8000" y="55312"/>
            <a:ext cx="10193338" cy="949648"/>
          </a:xfrm>
        </p:spPr>
        <p:txBody>
          <a:bodyPr/>
          <a:lstStyle/>
          <a:p>
            <a:r>
              <a:rPr lang="it-IT" dirty="0"/>
              <a:t>Anti-PD-L1 and anti-PD1 are not make equal</a:t>
            </a:r>
            <a:endParaRPr lang="en-US" dirty="0"/>
          </a:p>
        </p:txBody>
      </p:sp>
      <p:pic>
        <p:nvPicPr>
          <p:cNvPr id="4" name="Picture 3"/>
          <p:cNvPicPr>
            <a:picLocks noChangeAspect="1"/>
          </p:cNvPicPr>
          <p:nvPr/>
        </p:nvPicPr>
        <p:blipFill>
          <a:blip r:embed="rId2"/>
          <a:stretch>
            <a:fillRect/>
          </a:stretch>
        </p:blipFill>
        <p:spPr>
          <a:xfrm>
            <a:off x="182661" y="2003426"/>
            <a:ext cx="5994620" cy="1721036"/>
          </a:xfrm>
          <a:prstGeom prst="rect">
            <a:avLst/>
          </a:prstGeom>
        </p:spPr>
      </p:pic>
      <p:pic>
        <p:nvPicPr>
          <p:cNvPr id="23" name="Picture 22"/>
          <p:cNvPicPr>
            <a:picLocks noChangeAspect="1"/>
          </p:cNvPicPr>
          <p:nvPr/>
        </p:nvPicPr>
        <p:blipFill>
          <a:blip r:embed="rId3"/>
          <a:stretch>
            <a:fillRect/>
          </a:stretch>
        </p:blipFill>
        <p:spPr>
          <a:xfrm>
            <a:off x="6416839" y="2084133"/>
            <a:ext cx="5489869" cy="1559621"/>
          </a:xfrm>
          <a:prstGeom prst="rect">
            <a:avLst/>
          </a:prstGeom>
        </p:spPr>
      </p:pic>
      <p:sp>
        <p:nvSpPr>
          <p:cNvPr id="25" name="TextBox 24"/>
          <p:cNvSpPr txBox="1"/>
          <p:nvPr/>
        </p:nvSpPr>
        <p:spPr>
          <a:xfrm>
            <a:off x="2741650" y="4098605"/>
            <a:ext cx="2034531"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000000"/>
                </a:solidFill>
                <a:effectLst/>
                <a:uLnTx/>
                <a:uFillTx/>
                <a:latin typeface="Arial" panose="020B0604020202020204"/>
                <a:ea typeface="+mn-ea"/>
                <a:cs typeface="+mn-cs"/>
              </a:rPr>
              <a:t>Atezolizumab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000000"/>
                </a:solidFill>
                <a:effectLst/>
                <a:uLnTx/>
                <a:uFillTx/>
                <a:latin typeface="Arial" panose="020B0604020202020204"/>
                <a:ea typeface="+mn-ea"/>
                <a:cs typeface="+mn-cs"/>
              </a:rPr>
              <a:t>Anti-PD-L1</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6" name="TextBox 25"/>
          <p:cNvSpPr txBox="1"/>
          <p:nvPr/>
        </p:nvSpPr>
        <p:spPr>
          <a:xfrm>
            <a:off x="8254898" y="4098604"/>
            <a:ext cx="232627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000000"/>
                </a:solidFill>
                <a:effectLst/>
                <a:uLnTx/>
                <a:uFillTx/>
                <a:latin typeface="Arial" panose="020B0604020202020204"/>
                <a:ea typeface="+mn-ea"/>
                <a:cs typeface="+mn-cs"/>
              </a:rPr>
              <a:t>Pembrolizumab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000000"/>
                </a:solidFill>
                <a:effectLst/>
                <a:uLnTx/>
                <a:uFillTx/>
                <a:latin typeface="Arial" panose="020B0604020202020204"/>
                <a:ea typeface="+mn-ea"/>
                <a:cs typeface="+mn-cs"/>
              </a:rPr>
              <a:t>Anti-PD1</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8289" y="3742225"/>
            <a:ext cx="2157100" cy="2157100"/>
          </a:xfrm>
          <a:prstGeom prst="rect">
            <a:avLst/>
          </a:prstGeom>
        </p:spPr>
      </p:pic>
      <p:sp>
        <p:nvSpPr>
          <p:cNvPr id="5" name="Rectangle 4">
            <a:extLst>
              <a:ext uri="{FF2B5EF4-FFF2-40B4-BE49-F238E27FC236}">
                <a16:creationId xmlns:a16="http://schemas.microsoft.com/office/drawing/2014/main" id="{B999B5F3-DF71-056C-1ACE-0B8349F340B4}"/>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9786714E-0C98-BF26-D499-F71225B37767}"/>
              </a:ext>
            </a:extLst>
          </p:cNvPr>
          <p:cNvSpPr/>
          <p:nvPr/>
        </p:nvSpPr>
        <p:spPr>
          <a:xfrm>
            <a:off x="0" y="6653121"/>
            <a:ext cx="12192000" cy="2048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50F34B9-E868-B743-4ADE-3B39E39B416C}"/>
              </a:ext>
            </a:extLst>
          </p:cNvPr>
          <p:cNvSpPr txBox="1"/>
          <p:nvPr/>
        </p:nvSpPr>
        <p:spPr>
          <a:xfrm>
            <a:off x="5337500" y="6488667"/>
            <a:ext cx="610790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a:ea typeface="Calibri"/>
                <a:cs typeface="Calibri"/>
                <a:sym typeface="Calibri"/>
              </a:rPr>
              <a:t>Bianchini G et al. SABCS 2024</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46455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4759D-2C21-7E04-D062-72906DBAF6AC}"/>
            </a:ext>
          </a:extLst>
        </p:cNvPr>
        <p:cNvGrpSpPr/>
        <p:nvPr/>
      </p:nvGrpSpPr>
      <p:grpSpPr>
        <a:xfrm>
          <a:off x="0" y="0"/>
          <a:ext cx="0" cy="0"/>
          <a:chOff x="0" y="0"/>
          <a:chExt cx="0" cy="0"/>
        </a:xfrm>
      </p:grpSpPr>
      <p:graphicFrame>
        <p:nvGraphicFramePr>
          <p:cNvPr id="2" name="Segnaposto contenuto 3">
            <a:extLst>
              <a:ext uri="{FF2B5EF4-FFF2-40B4-BE49-F238E27FC236}">
                <a16:creationId xmlns:a16="http://schemas.microsoft.com/office/drawing/2014/main" id="{71585818-DAF9-1967-2E0B-0E3B7AFE11A3}"/>
              </a:ext>
            </a:extLst>
          </p:cNvPr>
          <p:cNvGraphicFramePr>
            <a:graphicFrameLocks noGrp="1"/>
          </p:cNvGraphicFramePr>
          <p:nvPr>
            <p:ph idx="1"/>
          </p:nvPr>
        </p:nvGraphicFramePr>
        <p:xfrm>
          <a:off x="359346" y="1291205"/>
          <a:ext cx="11506446" cy="4913280"/>
        </p:xfrm>
        <a:graphic>
          <a:graphicData uri="http://schemas.openxmlformats.org/drawingml/2006/table">
            <a:tbl>
              <a:tblPr firstRow="1" bandRow="1">
                <a:tableStyleId>{5C22544A-7EE6-4342-B048-85BDC9FD1C3A}</a:tableStyleId>
              </a:tblPr>
              <a:tblGrid>
                <a:gridCol w="2150045">
                  <a:extLst>
                    <a:ext uri="{9D8B030D-6E8A-4147-A177-3AD203B41FA5}">
                      <a16:colId xmlns:a16="http://schemas.microsoft.com/office/drawing/2014/main" val="3618671150"/>
                    </a:ext>
                  </a:extLst>
                </a:gridCol>
                <a:gridCol w="772300">
                  <a:extLst>
                    <a:ext uri="{9D8B030D-6E8A-4147-A177-3AD203B41FA5}">
                      <a16:colId xmlns:a16="http://schemas.microsoft.com/office/drawing/2014/main" val="4235666532"/>
                    </a:ext>
                  </a:extLst>
                </a:gridCol>
                <a:gridCol w="772300">
                  <a:extLst>
                    <a:ext uri="{9D8B030D-6E8A-4147-A177-3AD203B41FA5}">
                      <a16:colId xmlns:a16="http://schemas.microsoft.com/office/drawing/2014/main" val="2980317172"/>
                    </a:ext>
                  </a:extLst>
                </a:gridCol>
                <a:gridCol w="772300">
                  <a:extLst>
                    <a:ext uri="{9D8B030D-6E8A-4147-A177-3AD203B41FA5}">
                      <a16:colId xmlns:a16="http://schemas.microsoft.com/office/drawing/2014/main" val="1161598045"/>
                    </a:ext>
                  </a:extLst>
                </a:gridCol>
                <a:gridCol w="772300">
                  <a:extLst>
                    <a:ext uri="{9D8B030D-6E8A-4147-A177-3AD203B41FA5}">
                      <a16:colId xmlns:a16="http://schemas.microsoft.com/office/drawing/2014/main" val="4222529184"/>
                    </a:ext>
                  </a:extLst>
                </a:gridCol>
                <a:gridCol w="772300">
                  <a:extLst>
                    <a:ext uri="{9D8B030D-6E8A-4147-A177-3AD203B41FA5}">
                      <a16:colId xmlns:a16="http://schemas.microsoft.com/office/drawing/2014/main" val="762331978"/>
                    </a:ext>
                  </a:extLst>
                </a:gridCol>
                <a:gridCol w="772300">
                  <a:extLst>
                    <a:ext uri="{9D8B030D-6E8A-4147-A177-3AD203B41FA5}">
                      <a16:colId xmlns:a16="http://schemas.microsoft.com/office/drawing/2014/main" val="4007175472"/>
                    </a:ext>
                  </a:extLst>
                </a:gridCol>
                <a:gridCol w="772300">
                  <a:extLst>
                    <a:ext uri="{9D8B030D-6E8A-4147-A177-3AD203B41FA5}">
                      <a16:colId xmlns:a16="http://schemas.microsoft.com/office/drawing/2014/main" val="1762612309"/>
                    </a:ext>
                  </a:extLst>
                </a:gridCol>
                <a:gridCol w="772300">
                  <a:extLst>
                    <a:ext uri="{9D8B030D-6E8A-4147-A177-3AD203B41FA5}">
                      <a16:colId xmlns:a16="http://schemas.microsoft.com/office/drawing/2014/main" val="3495002185"/>
                    </a:ext>
                  </a:extLst>
                </a:gridCol>
                <a:gridCol w="772300">
                  <a:extLst>
                    <a:ext uri="{9D8B030D-6E8A-4147-A177-3AD203B41FA5}">
                      <a16:colId xmlns:a16="http://schemas.microsoft.com/office/drawing/2014/main" val="2489663560"/>
                    </a:ext>
                  </a:extLst>
                </a:gridCol>
                <a:gridCol w="772300">
                  <a:extLst>
                    <a:ext uri="{9D8B030D-6E8A-4147-A177-3AD203B41FA5}">
                      <a16:colId xmlns:a16="http://schemas.microsoft.com/office/drawing/2014/main" val="2333668280"/>
                    </a:ext>
                  </a:extLst>
                </a:gridCol>
                <a:gridCol w="772300">
                  <a:extLst>
                    <a:ext uri="{9D8B030D-6E8A-4147-A177-3AD203B41FA5}">
                      <a16:colId xmlns:a16="http://schemas.microsoft.com/office/drawing/2014/main" val="1565234498"/>
                    </a:ext>
                  </a:extLst>
                </a:gridCol>
                <a:gridCol w="861101">
                  <a:extLst>
                    <a:ext uri="{9D8B030D-6E8A-4147-A177-3AD203B41FA5}">
                      <a16:colId xmlns:a16="http://schemas.microsoft.com/office/drawing/2014/main" val="3202467303"/>
                    </a:ext>
                  </a:extLst>
                </a:gridCol>
              </a:tblGrid>
              <a:tr h="583680">
                <a:tc rowSpan="2">
                  <a:txBody>
                    <a:bodyPr/>
                    <a:lstStyle/>
                    <a:p>
                      <a:pPr algn="ctr"/>
                      <a:r>
                        <a:rPr lang="it-IT" sz="1600" dirty="0" err="1">
                          <a:latin typeface="Arial" panose="020B0604020202020204" pitchFamily="34" charset="0"/>
                          <a:cs typeface="Arial" panose="020B0604020202020204" pitchFamily="34" charset="0"/>
                        </a:rPr>
                        <a:t>irAEs</a:t>
                      </a:r>
                      <a:r>
                        <a:rPr lang="it-IT" sz="1600" dirty="0">
                          <a:latin typeface="Arial" panose="020B0604020202020204" pitchFamily="34" charset="0"/>
                          <a:cs typeface="Arial" panose="020B0604020202020204" pitchFamily="34" charset="0"/>
                        </a:rPr>
                        <a:t> (%)</a:t>
                      </a:r>
                    </a:p>
                  </a:txBody>
                  <a:tcPr marL="0" marR="0" marT="48000" marB="4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it-IT" sz="1600" dirty="0">
                          <a:ln>
                            <a:solidFill>
                              <a:schemeClr val="bg1"/>
                            </a:solidFill>
                          </a:ln>
                          <a:solidFill>
                            <a:schemeClr val="bg1"/>
                          </a:solidFill>
                          <a:latin typeface="Arial" panose="020B0604020202020204" pitchFamily="34" charset="0"/>
                          <a:cs typeface="Arial" panose="020B0604020202020204" pitchFamily="34" charset="0"/>
                        </a:rPr>
                        <a:t>NSABP B-59 GeparDouze</a:t>
                      </a:r>
                      <a:r>
                        <a:rPr lang="it-IT" sz="1600" baseline="30000" dirty="0">
                          <a:ln>
                            <a:solidFill>
                              <a:schemeClr val="bg1"/>
                            </a:solidFill>
                          </a:ln>
                          <a:solidFill>
                            <a:schemeClr val="bg1"/>
                          </a:solidFill>
                          <a:latin typeface="Arial" panose="020B0604020202020204" pitchFamily="34" charset="0"/>
                          <a:cs typeface="Arial" panose="020B0604020202020204" pitchFamily="34" charset="0"/>
                        </a:rPr>
                        <a:t>1</a:t>
                      </a:r>
                      <a:r>
                        <a:rPr lang="it-IT" sz="1600" dirty="0">
                          <a:ln>
                            <a:solidFill>
                              <a:schemeClr val="bg1"/>
                            </a:solidFill>
                          </a:ln>
                          <a:solidFill>
                            <a:schemeClr val="bg1"/>
                          </a:solidFill>
                          <a:latin typeface="Arial" panose="020B0604020202020204" pitchFamily="34" charset="0"/>
                          <a:cs typeface="Arial" panose="020B0604020202020204" pitchFamily="34" charset="0"/>
                        </a:rPr>
                        <a:t> </a:t>
                      </a:r>
                    </a:p>
                  </a:txBody>
                  <a:tcPr marL="0" marR="0" marT="48000" marB="4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it-IT"/>
                    </a:p>
                  </a:txBody>
                  <a:tcPr/>
                </a:tc>
                <a:tc gridSpan="2">
                  <a:txBody>
                    <a:bodyPr/>
                    <a:lstStyle/>
                    <a:p>
                      <a:pPr algn="ctr"/>
                      <a:r>
                        <a:rPr lang="it-IT" sz="1600" dirty="0">
                          <a:ln>
                            <a:solidFill>
                              <a:schemeClr val="bg1"/>
                            </a:solidFill>
                          </a:ln>
                          <a:solidFill>
                            <a:schemeClr val="bg1"/>
                          </a:solidFill>
                          <a:latin typeface="Arial" panose="020B0604020202020204" pitchFamily="34" charset="0"/>
                          <a:cs typeface="Arial" panose="020B0604020202020204" pitchFamily="34" charset="0"/>
                        </a:rPr>
                        <a:t>CamRelief</a:t>
                      </a:r>
                      <a:r>
                        <a:rPr lang="it-IT" sz="1600" baseline="30000" dirty="0">
                          <a:ln>
                            <a:solidFill>
                              <a:schemeClr val="bg1"/>
                            </a:solidFill>
                          </a:ln>
                          <a:solidFill>
                            <a:schemeClr val="bg1"/>
                          </a:solidFill>
                          <a:latin typeface="Arial" panose="020B0604020202020204" pitchFamily="34" charset="0"/>
                          <a:cs typeface="Arial" panose="020B0604020202020204" pitchFamily="34" charset="0"/>
                        </a:rPr>
                        <a:t>2</a:t>
                      </a:r>
                      <a:endParaRPr lang="it-IT" sz="1600" dirty="0">
                        <a:ln>
                          <a:solidFill>
                            <a:schemeClr val="bg1"/>
                          </a:solidFill>
                        </a:ln>
                        <a:solidFill>
                          <a:schemeClr val="bg1"/>
                        </a:solidFill>
                        <a:latin typeface="Arial" panose="020B0604020202020204" pitchFamily="34" charset="0"/>
                        <a:cs typeface="Arial" panose="020B0604020202020204" pitchFamily="34" charset="0"/>
                      </a:endParaRPr>
                    </a:p>
                  </a:txBody>
                  <a:tcPr marL="0" marR="0" marT="48000" marB="4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it-IT"/>
                    </a:p>
                  </a:txBody>
                  <a:tcPr/>
                </a:tc>
                <a:tc gridSpan="2">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it-IT" sz="1600" dirty="0">
                          <a:ln>
                            <a:solidFill>
                              <a:schemeClr val="bg1"/>
                            </a:solidFill>
                          </a:ln>
                          <a:solidFill>
                            <a:schemeClr val="bg1"/>
                          </a:solidFill>
                          <a:latin typeface="Arial" panose="020B0604020202020204" pitchFamily="34" charset="0"/>
                          <a:cs typeface="Arial" panose="020B0604020202020204" pitchFamily="34" charset="0"/>
                        </a:rPr>
                        <a:t>KEYNOTE-522</a:t>
                      </a:r>
                      <a:r>
                        <a:rPr lang="it-IT" sz="1600" baseline="30000" dirty="0">
                          <a:ln>
                            <a:solidFill>
                              <a:schemeClr val="bg1"/>
                            </a:solidFill>
                          </a:ln>
                          <a:solidFill>
                            <a:schemeClr val="bg1"/>
                          </a:solidFill>
                          <a:latin typeface="Arial" panose="020B0604020202020204" pitchFamily="34" charset="0"/>
                          <a:cs typeface="Arial" panose="020B0604020202020204" pitchFamily="34" charset="0"/>
                        </a:rPr>
                        <a:t>3</a:t>
                      </a:r>
                      <a:r>
                        <a:rPr lang="it-IT" sz="1600" dirty="0">
                          <a:ln>
                            <a:solidFill>
                              <a:schemeClr val="bg1"/>
                            </a:solidFill>
                          </a:ln>
                          <a:solidFill>
                            <a:schemeClr val="bg1"/>
                          </a:solidFill>
                          <a:latin typeface="Arial" panose="020B0604020202020204" pitchFamily="34" charset="0"/>
                          <a:cs typeface="Arial" panose="020B0604020202020204" pitchFamily="34" charset="0"/>
                        </a:rPr>
                        <a:t> </a:t>
                      </a:r>
                    </a:p>
                  </a:txBody>
                  <a:tcPr marL="0" marR="0" marT="48000" marB="4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it-IT"/>
                    </a:p>
                  </a:txBody>
                  <a:tcPr/>
                </a:tc>
                <a:tc gridSpan="2">
                  <a:txBody>
                    <a:bodyPr/>
                    <a:lstStyle/>
                    <a:p>
                      <a:pPr algn="ctr"/>
                      <a:r>
                        <a:rPr lang="it-IT" sz="1600" dirty="0">
                          <a:ln>
                            <a:solidFill>
                              <a:schemeClr val="bg1"/>
                            </a:solidFill>
                          </a:ln>
                          <a:solidFill>
                            <a:schemeClr val="bg1"/>
                          </a:solidFill>
                          <a:latin typeface="Arial" panose="020B0604020202020204" pitchFamily="34" charset="0"/>
                          <a:cs typeface="Arial" panose="020B0604020202020204" pitchFamily="34" charset="0"/>
                        </a:rPr>
                        <a:t>GeparNuevo</a:t>
                      </a:r>
                      <a:r>
                        <a:rPr lang="it-IT" sz="1600" baseline="30000" dirty="0">
                          <a:ln>
                            <a:solidFill>
                              <a:schemeClr val="bg1"/>
                            </a:solidFill>
                          </a:ln>
                          <a:solidFill>
                            <a:schemeClr val="bg1"/>
                          </a:solidFill>
                          <a:latin typeface="Arial" panose="020B0604020202020204" pitchFamily="34" charset="0"/>
                          <a:cs typeface="Arial" panose="020B0604020202020204" pitchFamily="34" charset="0"/>
                        </a:rPr>
                        <a:t>4</a:t>
                      </a:r>
                      <a:endParaRPr lang="it-IT" sz="1600" dirty="0">
                        <a:ln>
                          <a:solidFill>
                            <a:schemeClr val="bg1"/>
                          </a:solidFill>
                        </a:ln>
                        <a:solidFill>
                          <a:schemeClr val="bg1"/>
                        </a:solidFill>
                        <a:latin typeface="Arial" panose="020B0604020202020204" pitchFamily="34" charset="0"/>
                        <a:cs typeface="Arial" panose="020B0604020202020204" pitchFamily="34" charset="0"/>
                      </a:endParaRPr>
                    </a:p>
                  </a:txBody>
                  <a:tcPr marL="81280" marR="81280" marT="48000" marB="4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it-IT"/>
                    </a:p>
                  </a:txBody>
                  <a:tcPr/>
                </a:tc>
                <a:tc gridSpan="2">
                  <a:txBody>
                    <a:bodyPr/>
                    <a:lstStyle/>
                    <a:p>
                      <a:pPr algn="ctr"/>
                      <a:r>
                        <a:rPr lang="it-IT" sz="1600" dirty="0">
                          <a:ln>
                            <a:solidFill>
                              <a:schemeClr val="bg1"/>
                            </a:solidFill>
                          </a:ln>
                          <a:solidFill>
                            <a:schemeClr val="bg1"/>
                          </a:solidFill>
                          <a:latin typeface="Arial" panose="020B0604020202020204" pitchFamily="34" charset="0"/>
                          <a:cs typeface="Arial" panose="020B0604020202020204" pitchFamily="34" charset="0"/>
                        </a:rPr>
                        <a:t>NeoTRIP</a:t>
                      </a:r>
                      <a:r>
                        <a:rPr lang="it-IT" sz="1600" baseline="30000" dirty="0">
                          <a:ln>
                            <a:solidFill>
                              <a:schemeClr val="bg1"/>
                            </a:solidFill>
                          </a:ln>
                          <a:solidFill>
                            <a:schemeClr val="bg1"/>
                          </a:solidFill>
                          <a:latin typeface="Arial" panose="020B0604020202020204" pitchFamily="34" charset="0"/>
                          <a:cs typeface="Arial" panose="020B0604020202020204" pitchFamily="34" charset="0"/>
                        </a:rPr>
                        <a:t>5</a:t>
                      </a:r>
                      <a:endParaRPr lang="it-IT" sz="1600" dirty="0">
                        <a:ln>
                          <a:solidFill>
                            <a:schemeClr val="bg1"/>
                          </a:solidFill>
                        </a:ln>
                        <a:solidFill>
                          <a:schemeClr val="bg1"/>
                        </a:solidFill>
                        <a:latin typeface="Arial" panose="020B0604020202020204" pitchFamily="34" charset="0"/>
                        <a:cs typeface="Arial" panose="020B0604020202020204" pitchFamily="34" charset="0"/>
                      </a:endParaRPr>
                    </a:p>
                  </a:txBody>
                  <a:tcPr marL="81280" marR="81280" marT="48000" marB="4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it-IT"/>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600" dirty="0">
                          <a:ln>
                            <a:solidFill>
                              <a:schemeClr val="bg1"/>
                            </a:solidFill>
                          </a:ln>
                          <a:solidFill>
                            <a:schemeClr val="bg1"/>
                          </a:solidFill>
                          <a:latin typeface="Arial" panose="020B0604020202020204" pitchFamily="34" charset="0"/>
                          <a:cs typeface="Arial" panose="020B0604020202020204" pitchFamily="34" charset="0"/>
                        </a:rPr>
                        <a:t>IMpassion031</a:t>
                      </a:r>
                      <a:r>
                        <a:rPr lang="it-IT" sz="1600" baseline="30000" dirty="0">
                          <a:ln>
                            <a:solidFill>
                              <a:schemeClr val="bg1"/>
                            </a:solidFill>
                          </a:ln>
                          <a:solidFill>
                            <a:schemeClr val="bg1"/>
                          </a:solidFill>
                          <a:latin typeface="Arial" panose="020B0604020202020204" pitchFamily="34" charset="0"/>
                          <a:cs typeface="Arial" panose="020B0604020202020204" pitchFamily="34" charset="0"/>
                        </a:rPr>
                        <a:t>6</a:t>
                      </a:r>
                      <a:endParaRPr lang="it-IT" sz="1600" dirty="0">
                        <a:ln>
                          <a:solidFill>
                            <a:schemeClr val="bg1"/>
                          </a:solidFill>
                        </a:ln>
                        <a:solidFill>
                          <a:schemeClr val="bg1"/>
                        </a:solidFill>
                        <a:latin typeface="Arial" panose="020B0604020202020204" pitchFamily="34" charset="0"/>
                        <a:cs typeface="Arial" panose="020B0604020202020204" pitchFamily="34" charset="0"/>
                      </a:endParaRPr>
                    </a:p>
                  </a:txBody>
                  <a:tcPr marL="81280" marR="81280" marT="48000" marB="4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it-IT"/>
                    </a:p>
                  </a:txBody>
                  <a:tcPr/>
                </a:tc>
                <a:extLst>
                  <a:ext uri="{0D108BD9-81ED-4DB2-BD59-A6C34878D82A}">
                    <a16:rowId xmlns:a16="http://schemas.microsoft.com/office/drawing/2014/main" val="508310277"/>
                  </a:ext>
                </a:extLst>
              </a:tr>
              <a:tr h="291840">
                <a:tc vMerge="1">
                  <a:txBody>
                    <a:bodyPr/>
                    <a:lstStyle/>
                    <a:p>
                      <a:endParaRPr lang="it-IT"/>
                    </a:p>
                  </a:txBody>
                  <a:tcPr>
                    <a:lnT w="38100" cmpd="sng">
                      <a:noFill/>
                    </a:lnT>
                  </a:tcPr>
                </a:tc>
                <a:tc>
                  <a:txBody>
                    <a:bodyPr/>
                    <a:lstStyle/>
                    <a:p>
                      <a:pPr algn="ctr"/>
                      <a:r>
                        <a:rPr lang="it-IT" sz="1600" b="1" dirty="0" err="1">
                          <a:solidFill>
                            <a:schemeClr val="bg1"/>
                          </a:solidFill>
                          <a:latin typeface="Arial" panose="020B0604020202020204" pitchFamily="34" charset="0"/>
                          <a:cs typeface="Arial" panose="020B0604020202020204" pitchFamily="34" charset="0"/>
                        </a:rPr>
                        <a:t>Any</a:t>
                      </a:r>
                      <a:r>
                        <a:rPr lang="it-IT" sz="1600" b="1" dirty="0">
                          <a:solidFill>
                            <a:schemeClr val="bg1"/>
                          </a:solidFill>
                          <a:latin typeface="Arial" panose="020B0604020202020204" pitchFamily="34" charset="0"/>
                          <a:cs typeface="Arial" panose="020B0604020202020204" pitchFamily="34" charset="0"/>
                        </a:rPr>
                        <a:t> G </a:t>
                      </a:r>
                    </a:p>
                  </a:txBody>
                  <a:tcPr marL="60960" marR="60960" marT="24000" marB="24000">
                    <a:lnL w="381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600" b="1" dirty="0">
                          <a:solidFill>
                            <a:schemeClr val="bg1"/>
                          </a:solidFill>
                          <a:latin typeface="Arial" panose="020B0604020202020204" pitchFamily="34" charset="0"/>
                          <a:cs typeface="Arial" panose="020B0604020202020204" pitchFamily="34" charset="0"/>
                        </a:rPr>
                        <a:t>G </a:t>
                      </a:r>
                      <a:r>
                        <a:rPr lang="it-IT" sz="1600" b="1" u="sng" dirty="0">
                          <a:solidFill>
                            <a:schemeClr val="bg1"/>
                          </a:solidFill>
                          <a:latin typeface="Arial" panose="020B0604020202020204" pitchFamily="34" charset="0"/>
                          <a:cs typeface="Arial" panose="020B0604020202020204" pitchFamily="34" charset="0"/>
                        </a:rPr>
                        <a:t>&gt;</a:t>
                      </a:r>
                      <a:r>
                        <a:rPr lang="it-IT" sz="1600" b="1" dirty="0">
                          <a:solidFill>
                            <a:schemeClr val="bg1"/>
                          </a:solidFill>
                          <a:latin typeface="Arial" panose="020B0604020202020204" pitchFamily="34" charset="0"/>
                          <a:cs typeface="Arial" panose="020B0604020202020204" pitchFamily="34" charset="0"/>
                        </a:rPr>
                        <a:t>3 </a:t>
                      </a:r>
                    </a:p>
                  </a:txBody>
                  <a:tcPr marL="60960" marR="60960" marT="24000" marB="2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it-IT" sz="1600" b="1" dirty="0" err="1">
                          <a:solidFill>
                            <a:schemeClr val="bg1"/>
                          </a:solidFill>
                          <a:latin typeface="Arial" panose="020B0604020202020204" pitchFamily="34" charset="0"/>
                          <a:cs typeface="Arial" panose="020B0604020202020204" pitchFamily="34" charset="0"/>
                        </a:rPr>
                        <a:t>Any</a:t>
                      </a:r>
                      <a:r>
                        <a:rPr lang="it-IT" sz="1600" b="1" dirty="0">
                          <a:solidFill>
                            <a:schemeClr val="bg1"/>
                          </a:solidFill>
                          <a:latin typeface="Arial" panose="020B0604020202020204" pitchFamily="34" charset="0"/>
                          <a:cs typeface="Arial" panose="020B0604020202020204" pitchFamily="34" charset="0"/>
                        </a:rPr>
                        <a:t> G </a:t>
                      </a:r>
                    </a:p>
                  </a:txBody>
                  <a:tcPr marL="60960" marR="60960" marT="24000" marB="2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600" b="1" dirty="0">
                          <a:solidFill>
                            <a:schemeClr val="bg1"/>
                          </a:solidFill>
                          <a:latin typeface="Arial" panose="020B0604020202020204" pitchFamily="34" charset="0"/>
                          <a:cs typeface="Arial" panose="020B0604020202020204" pitchFamily="34" charset="0"/>
                        </a:rPr>
                        <a:t>G </a:t>
                      </a:r>
                      <a:r>
                        <a:rPr lang="it-IT" sz="1600" b="1" u="sng" dirty="0">
                          <a:solidFill>
                            <a:schemeClr val="bg1"/>
                          </a:solidFill>
                          <a:latin typeface="Arial" panose="020B0604020202020204" pitchFamily="34" charset="0"/>
                          <a:cs typeface="Arial" panose="020B0604020202020204" pitchFamily="34" charset="0"/>
                        </a:rPr>
                        <a:t>&gt;</a:t>
                      </a:r>
                      <a:r>
                        <a:rPr lang="it-IT" sz="1600" b="1" dirty="0">
                          <a:solidFill>
                            <a:schemeClr val="bg1"/>
                          </a:solidFill>
                          <a:latin typeface="Arial" panose="020B0604020202020204" pitchFamily="34" charset="0"/>
                          <a:cs typeface="Arial" panose="020B0604020202020204" pitchFamily="34" charset="0"/>
                        </a:rPr>
                        <a:t>3 </a:t>
                      </a:r>
                    </a:p>
                  </a:txBody>
                  <a:tcPr marL="60960" marR="60960" marT="24000" marB="2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it-IT" sz="1600" b="1" dirty="0" err="1">
                          <a:solidFill>
                            <a:schemeClr val="bg1"/>
                          </a:solidFill>
                          <a:latin typeface="Arial" panose="020B0604020202020204" pitchFamily="34" charset="0"/>
                          <a:cs typeface="Arial" panose="020B0604020202020204" pitchFamily="34" charset="0"/>
                        </a:rPr>
                        <a:t>Any</a:t>
                      </a:r>
                      <a:r>
                        <a:rPr lang="it-IT" sz="1600" b="1" dirty="0">
                          <a:solidFill>
                            <a:schemeClr val="bg1"/>
                          </a:solidFill>
                          <a:latin typeface="Arial" panose="020B0604020202020204" pitchFamily="34" charset="0"/>
                          <a:cs typeface="Arial" panose="020B0604020202020204" pitchFamily="34" charset="0"/>
                        </a:rPr>
                        <a:t> G </a:t>
                      </a:r>
                    </a:p>
                  </a:txBody>
                  <a:tcPr marL="60960" marR="60960" marT="24000" marB="2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600" b="1" dirty="0">
                          <a:solidFill>
                            <a:schemeClr val="bg1"/>
                          </a:solidFill>
                          <a:latin typeface="Arial" panose="020B0604020202020204" pitchFamily="34" charset="0"/>
                          <a:cs typeface="Arial" panose="020B0604020202020204" pitchFamily="34" charset="0"/>
                        </a:rPr>
                        <a:t>G </a:t>
                      </a:r>
                      <a:r>
                        <a:rPr lang="it-IT" sz="1600" b="1" u="sng" dirty="0">
                          <a:solidFill>
                            <a:schemeClr val="bg1"/>
                          </a:solidFill>
                          <a:latin typeface="Arial" panose="020B0604020202020204" pitchFamily="34" charset="0"/>
                          <a:cs typeface="Arial" panose="020B0604020202020204" pitchFamily="34" charset="0"/>
                        </a:rPr>
                        <a:t>&gt;</a:t>
                      </a:r>
                      <a:r>
                        <a:rPr lang="it-IT" sz="1600" b="1" dirty="0">
                          <a:solidFill>
                            <a:schemeClr val="bg1"/>
                          </a:solidFill>
                          <a:latin typeface="Arial" panose="020B0604020202020204" pitchFamily="34" charset="0"/>
                          <a:cs typeface="Arial" panose="020B0604020202020204" pitchFamily="34" charset="0"/>
                        </a:rPr>
                        <a:t>3 </a:t>
                      </a:r>
                    </a:p>
                  </a:txBody>
                  <a:tcPr marL="60960" marR="60960" marT="24000" marB="2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it-IT" sz="1600" b="1" dirty="0" err="1">
                          <a:solidFill>
                            <a:schemeClr val="bg1"/>
                          </a:solidFill>
                          <a:latin typeface="Arial" panose="020B0604020202020204" pitchFamily="34" charset="0"/>
                          <a:cs typeface="Arial" panose="020B0604020202020204" pitchFamily="34" charset="0"/>
                        </a:rPr>
                        <a:t>Any</a:t>
                      </a:r>
                      <a:r>
                        <a:rPr lang="it-IT" sz="1600" b="1" dirty="0">
                          <a:solidFill>
                            <a:schemeClr val="bg1"/>
                          </a:solidFill>
                          <a:latin typeface="Arial" panose="020B0604020202020204" pitchFamily="34" charset="0"/>
                          <a:cs typeface="Arial" panose="020B0604020202020204" pitchFamily="34" charset="0"/>
                        </a:rPr>
                        <a:t> G </a:t>
                      </a:r>
                    </a:p>
                  </a:txBody>
                  <a:tcPr marL="60960" marR="60960" marT="24000" marB="2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600" b="1" dirty="0">
                          <a:solidFill>
                            <a:schemeClr val="bg1"/>
                          </a:solidFill>
                          <a:latin typeface="Arial" panose="020B0604020202020204" pitchFamily="34" charset="0"/>
                          <a:cs typeface="Arial" panose="020B0604020202020204" pitchFamily="34" charset="0"/>
                        </a:rPr>
                        <a:t>G </a:t>
                      </a:r>
                      <a:r>
                        <a:rPr lang="it-IT" sz="1600" b="1" u="sng" dirty="0">
                          <a:solidFill>
                            <a:schemeClr val="bg1"/>
                          </a:solidFill>
                          <a:latin typeface="Arial" panose="020B0604020202020204" pitchFamily="34" charset="0"/>
                          <a:cs typeface="Arial" panose="020B0604020202020204" pitchFamily="34" charset="0"/>
                        </a:rPr>
                        <a:t>&gt;</a:t>
                      </a:r>
                      <a:r>
                        <a:rPr lang="it-IT" sz="1600" b="1" dirty="0">
                          <a:solidFill>
                            <a:schemeClr val="bg1"/>
                          </a:solidFill>
                          <a:latin typeface="Arial" panose="020B0604020202020204" pitchFamily="34" charset="0"/>
                          <a:cs typeface="Arial" panose="020B0604020202020204" pitchFamily="34" charset="0"/>
                        </a:rPr>
                        <a:t>3 </a:t>
                      </a:r>
                    </a:p>
                  </a:txBody>
                  <a:tcPr marL="60960" marR="60960" marT="24000" marB="2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it-IT" sz="1600" b="1" dirty="0" err="1">
                          <a:solidFill>
                            <a:schemeClr val="bg1"/>
                          </a:solidFill>
                          <a:latin typeface="Arial" panose="020B0604020202020204" pitchFamily="34" charset="0"/>
                          <a:cs typeface="Arial" panose="020B0604020202020204" pitchFamily="34" charset="0"/>
                        </a:rPr>
                        <a:t>Any</a:t>
                      </a:r>
                      <a:r>
                        <a:rPr lang="it-IT" sz="1600" b="1" dirty="0">
                          <a:solidFill>
                            <a:schemeClr val="bg1"/>
                          </a:solidFill>
                          <a:latin typeface="Arial" panose="020B0604020202020204" pitchFamily="34" charset="0"/>
                          <a:cs typeface="Arial" panose="020B0604020202020204" pitchFamily="34" charset="0"/>
                        </a:rPr>
                        <a:t> G </a:t>
                      </a:r>
                    </a:p>
                  </a:txBody>
                  <a:tcPr marL="60960" marR="60960" marT="24000" marB="2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600" b="1" dirty="0">
                          <a:solidFill>
                            <a:schemeClr val="bg1"/>
                          </a:solidFill>
                          <a:latin typeface="Arial" panose="020B0604020202020204" pitchFamily="34" charset="0"/>
                          <a:cs typeface="Arial" panose="020B0604020202020204" pitchFamily="34" charset="0"/>
                        </a:rPr>
                        <a:t>G </a:t>
                      </a:r>
                      <a:r>
                        <a:rPr lang="it-IT" sz="1600" b="1" u="sng" dirty="0">
                          <a:solidFill>
                            <a:schemeClr val="bg1"/>
                          </a:solidFill>
                          <a:latin typeface="Arial" panose="020B0604020202020204" pitchFamily="34" charset="0"/>
                          <a:cs typeface="Arial" panose="020B0604020202020204" pitchFamily="34" charset="0"/>
                        </a:rPr>
                        <a:t>&gt;</a:t>
                      </a:r>
                      <a:r>
                        <a:rPr lang="it-IT" sz="1600" b="1" dirty="0">
                          <a:solidFill>
                            <a:schemeClr val="bg1"/>
                          </a:solidFill>
                          <a:latin typeface="Arial" panose="020B0604020202020204" pitchFamily="34" charset="0"/>
                          <a:cs typeface="Arial" panose="020B0604020202020204" pitchFamily="34" charset="0"/>
                        </a:rPr>
                        <a:t>3 </a:t>
                      </a:r>
                    </a:p>
                  </a:txBody>
                  <a:tcPr marL="60960" marR="60960" marT="24000" marB="2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it-IT" sz="1600" b="1" dirty="0" err="1">
                          <a:solidFill>
                            <a:schemeClr val="bg1"/>
                          </a:solidFill>
                          <a:latin typeface="Arial" panose="020B0604020202020204" pitchFamily="34" charset="0"/>
                          <a:cs typeface="Arial" panose="020B0604020202020204" pitchFamily="34" charset="0"/>
                        </a:rPr>
                        <a:t>Any</a:t>
                      </a:r>
                      <a:r>
                        <a:rPr lang="it-IT" sz="1600" b="1" dirty="0">
                          <a:solidFill>
                            <a:schemeClr val="bg1"/>
                          </a:solidFill>
                          <a:latin typeface="Arial" panose="020B0604020202020204" pitchFamily="34" charset="0"/>
                          <a:cs typeface="Arial" panose="020B0604020202020204" pitchFamily="34" charset="0"/>
                        </a:rPr>
                        <a:t> G </a:t>
                      </a:r>
                    </a:p>
                  </a:txBody>
                  <a:tcPr marL="60960" marR="60960" marT="24000" marB="2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1600" b="1" dirty="0">
                          <a:solidFill>
                            <a:schemeClr val="bg1"/>
                          </a:solidFill>
                          <a:latin typeface="Arial" panose="020B0604020202020204" pitchFamily="34" charset="0"/>
                          <a:cs typeface="Arial" panose="020B0604020202020204" pitchFamily="34" charset="0"/>
                        </a:rPr>
                        <a:t>G </a:t>
                      </a:r>
                      <a:r>
                        <a:rPr lang="it-IT" sz="1600" b="1" u="sng" dirty="0">
                          <a:solidFill>
                            <a:schemeClr val="bg1"/>
                          </a:solidFill>
                          <a:latin typeface="Arial" panose="020B0604020202020204" pitchFamily="34" charset="0"/>
                          <a:cs typeface="Arial" panose="020B0604020202020204" pitchFamily="34" charset="0"/>
                        </a:rPr>
                        <a:t>&gt;</a:t>
                      </a:r>
                      <a:r>
                        <a:rPr lang="it-IT" sz="1600" b="1" dirty="0">
                          <a:solidFill>
                            <a:schemeClr val="bg1"/>
                          </a:solidFill>
                          <a:latin typeface="Arial" panose="020B0604020202020204" pitchFamily="34" charset="0"/>
                          <a:cs typeface="Arial" panose="020B0604020202020204" pitchFamily="34" charset="0"/>
                        </a:rPr>
                        <a:t>3 </a:t>
                      </a:r>
                    </a:p>
                  </a:txBody>
                  <a:tcPr marL="60960" marR="60960" marT="24000" marB="2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908646362"/>
                  </a:ext>
                </a:extLst>
              </a:tr>
              <a:tr h="291840">
                <a:tc>
                  <a:txBody>
                    <a:bodyPr/>
                    <a:lstStyle/>
                    <a:p>
                      <a:r>
                        <a:rPr lang="it-IT" sz="1600" dirty="0" err="1">
                          <a:latin typeface="Arial" panose="020B0604020202020204" pitchFamily="34" charset="0"/>
                          <a:cs typeface="Arial" panose="020B0604020202020204" pitchFamily="34" charset="0"/>
                        </a:rPr>
                        <a:t>Any</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irAE</a:t>
                      </a:r>
                      <a:endParaRPr lang="it-IT" sz="1600" dirty="0">
                        <a:latin typeface="Arial" panose="020B0604020202020204" pitchFamily="34" charset="0"/>
                        <a:cs typeface="Arial" panose="020B0604020202020204" pitchFamily="34" charset="0"/>
                      </a:endParaRPr>
                    </a:p>
                  </a:txBody>
                  <a:tcPr marL="96000" marR="60960" marT="24000" marB="24000">
                    <a:lnL w="12700" cmpd="sng">
                      <a:noFill/>
                    </a:lnL>
                    <a:lnR w="12700" cmpd="sng">
                      <a:noFill/>
                    </a:lnR>
                    <a:lnT w="12700" cap="flat" cmpd="sng" algn="ctr">
                      <a:noFill/>
                      <a:prstDash val="solid"/>
                      <a:round/>
                      <a:headEnd type="none" w="med" len="med"/>
                      <a:tailEnd type="none" w="med" len="med"/>
                    </a:lnT>
                    <a:lnB w="12700" cmpd="sng">
                      <a:noFill/>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600" dirty="0">
                          <a:latin typeface="Arial" panose="020B0604020202020204" pitchFamily="34" charset="0"/>
                          <a:cs typeface="Arial" panose="020B0604020202020204" pitchFamily="34" charset="0"/>
                        </a:rPr>
                        <a:t>31.2</a:t>
                      </a:r>
                    </a:p>
                  </a:txBody>
                  <a:tcPr marL="96000" marR="0" marT="0" marB="0">
                    <a:lnL w="12700" cmpd="sng">
                      <a:noFill/>
                    </a:lnL>
                    <a:lnR w="12700" cmpd="sng">
                      <a:noFill/>
                    </a:lnR>
                    <a:lnT w="12700" cap="flat" cmpd="sng" algn="ctr">
                      <a:noFill/>
                      <a:prstDash val="solid"/>
                      <a:round/>
                      <a:headEnd type="none" w="med" len="med"/>
                      <a:tailEnd type="none" w="med" len="med"/>
                    </a:lnT>
                    <a:lnB w="12700" cmpd="sng">
                      <a:noFill/>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600" dirty="0">
                          <a:latin typeface="Arial" panose="020B0604020202020204" pitchFamily="34" charset="0"/>
                          <a:cs typeface="Arial" panose="020B0604020202020204" pitchFamily="34" charset="0"/>
                        </a:rPr>
                        <a:t>8.7</a:t>
                      </a:r>
                    </a:p>
                  </a:txBody>
                  <a:tcPr marL="96000" marR="0" marT="0" marB="0">
                    <a:lnL w="12700" cmpd="sng">
                      <a:noFill/>
                    </a:lnL>
                    <a:lnR w="12700" cmpd="sng">
                      <a:noFill/>
                    </a:lnR>
                    <a:lnT w="12700" cap="flat" cmpd="sng" algn="ctr">
                      <a:noFill/>
                      <a:prstDash val="solid"/>
                      <a:round/>
                      <a:headEnd type="none" w="med" len="med"/>
                      <a:tailEnd type="none" w="med" len="med"/>
                    </a:lnT>
                    <a:lnB w="12700" cmpd="sng">
                      <a:noFill/>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600" b="0" dirty="0">
                          <a:latin typeface="Arial" panose="020B0604020202020204" pitchFamily="34" charset="0"/>
                          <a:cs typeface="Arial" panose="020B0604020202020204" pitchFamily="34" charset="0"/>
                        </a:rPr>
                        <a:t>93.2*</a:t>
                      </a:r>
                    </a:p>
                  </a:txBody>
                  <a:tcPr marL="96000" marR="0" marT="0" marB="0">
                    <a:lnL w="12700" cmpd="sng">
                      <a:noFill/>
                    </a:lnL>
                    <a:lnR w="12700" cmpd="sng">
                      <a:noFill/>
                    </a:lnR>
                    <a:lnT w="12700" cap="flat" cmpd="sng" algn="ctr">
                      <a:noFill/>
                      <a:prstDash val="solid"/>
                      <a:round/>
                      <a:headEnd type="none" w="med" len="med"/>
                      <a:tailEnd type="none" w="med" len="med"/>
                    </a:lnT>
                    <a:lnB w="12700" cmpd="sng">
                      <a:noFill/>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ap="flat" cmpd="sng" algn="ctr">
                      <a:noFill/>
                      <a:prstDash val="solid"/>
                      <a:round/>
                      <a:headEnd type="none" w="med" len="med"/>
                      <a:tailEnd type="none" w="med" len="med"/>
                    </a:lnT>
                    <a:lnB w="12700" cmpd="sng">
                      <a:noFill/>
                    </a:lnB>
                  </a:tcPr>
                </a:tc>
                <a:tc>
                  <a:txBody>
                    <a:bodyPr/>
                    <a:lstStyle/>
                    <a:p>
                      <a:pPr algn="ctr"/>
                      <a:r>
                        <a:rPr lang="it-IT" sz="1600" dirty="0">
                          <a:latin typeface="Arial" panose="020B0604020202020204" pitchFamily="34" charset="0"/>
                          <a:cs typeface="Arial" panose="020B0604020202020204" pitchFamily="34" charset="0"/>
                        </a:rPr>
                        <a:t>33.5</a:t>
                      </a:r>
                    </a:p>
                  </a:txBody>
                  <a:tcPr marL="60960" marR="60960" marT="24000" marB="24000">
                    <a:lnL w="12700" cmpd="sng">
                      <a:noFill/>
                    </a:lnL>
                    <a:lnR w="12700" cmpd="sng">
                      <a:noFill/>
                    </a:lnR>
                    <a:lnT w="12700" cap="flat" cmpd="sng" algn="ctr">
                      <a:noFill/>
                      <a:prstDash val="solid"/>
                      <a:round/>
                      <a:headEnd type="none" w="med" len="med"/>
                      <a:tailEnd type="none" w="med" len="med"/>
                    </a:lnT>
                    <a:lnB w="12700" cmpd="sng">
                      <a:noFill/>
                    </a:lnB>
                  </a:tcPr>
                </a:tc>
                <a:tc>
                  <a:txBody>
                    <a:bodyPr/>
                    <a:lstStyle/>
                    <a:p>
                      <a:pPr algn="ctr"/>
                      <a:r>
                        <a:rPr lang="it-IT" sz="1600" dirty="0">
                          <a:latin typeface="Arial" panose="020B0604020202020204" pitchFamily="34" charset="0"/>
                          <a:cs typeface="Arial" panose="020B0604020202020204" pitchFamily="34" charset="0"/>
                        </a:rPr>
                        <a:t>12.9</a:t>
                      </a:r>
                    </a:p>
                  </a:txBody>
                  <a:tcPr marL="60960" marR="60960" marT="24000" marB="24000">
                    <a:lnL w="12700" cmpd="sng">
                      <a:noFill/>
                    </a:lnL>
                    <a:lnR w="12700" cmpd="sng">
                      <a:noFill/>
                    </a:lnR>
                    <a:lnT w="12700" cap="flat" cmpd="sng" algn="ctr">
                      <a:noFill/>
                      <a:prstDash val="solid"/>
                      <a:round/>
                      <a:headEnd type="none" w="med" len="med"/>
                      <a:tailEnd type="none" w="med" len="med"/>
                    </a:lnT>
                    <a:lnB w="12700" cmpd="sng">
                      <a:noFill/>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ap="flat" cmpd="sng" algn="ctr">
                      <a:noFill/>
                      <a:prstDash val="solid"/>
                      <a:round/>
                      <a:headEnd type="none" w="med" len="med"/>
                      <a:tailEnd type="none" w="med" len="med"/>
                    </a:lnT>
                    <a:lnB w="12700" cmpd="sng">
                      <a:noFill/>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ap="flat" cmpd="sng" algn="ctr">
                      <a:noFill/>
                      <a:prstDash val="solid"/>
                      <a:round/>
                      <a:headEnd type="none" w="med" len="med"/>
                      <a:tailEnd type="none" w="med" len="med"/>
                    </a:lnT>
                    <a:lnB w="12700" cmpd="sng">
                      <a:noFill/>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600" dirty="0">
                          <a:latin typeface="Arial" panose="020B0604020202020204" pitchFamily="34" charset="0"/>
                          <a:cs typeface="Arial" panose="020B0604020202020204" pitchFamily="34" charset="0"/>
                        </a:rPr>
                        <a:t>14.5</a:t>
                      </a:r>
                    </a:p>
                  </a:txBody>
                  <a:tcPr marL="96000" marR="0" marT="0" marB="0">
                    <a:lnL w="12700" cmpd="sng">
                      <a:noFill/>
                    </a:lnL>
                    <a:lnR w="12700" cmpd="sng">
                      <a:noFill/>
                    </a:lnR>
                    <a:lnT w="12700" cap="flat" cmpd="sng" algn="ctr">
                      <a:noFill/>
                      <a:prstDash val="solid"/>
                      <a:round/>
                      <a:headEnd type="none" w="med" len="med"/>
                      <a:tailEnd type="none" w="med" len="med"/>
                    </a:lnT>
                    <a:lnB w="12700" cmpd="sng">
                      <a:noFill/>
                    </a:lnB>
                  </a:tcPr>
                </a:tc>
                <a:tc>
                  <a:txBody>
                    <a:bodyPr/>
                    <a:lstStyle/>
                    <a:p>
                      <a:pPr algn="ctr"/>
                      <a:r>
                        <a:rPr lang="it-IT" sz="1600" dirty="0">
                          <a:latin typeface="Arial" panose="020B0604020202020204" pitchFamily="34" charset="0"/>
                          <a:cs typeface="Arial" panose="020B0604020202020204" pitchFamily="34" charset="0"/>
                        </a:rPr>
                        <a:t>3.5</a:t>
                      </a:r>
                    </a:p>
                  </a:txBody>
                  <a:tcPr marL="96000" marR="0" marT="0" marB="0">
                    <a:lnL w="12700" cmpd="sng">
                      <a:noFill/>
                    </a:lnL>
                    <a:lnR w="12700" cmpd="sng">
                      <a:noFill/>
                    </a:lnR>
                    <a:lnT w="12700" cap="flat" cmpd="sng" algn="ctr">
                      <a:noFill/>
                      <a:prstDash val="solid"/>
                      <a:round/>
                      <a:headEnd type="none" w="med" len="med"/>
                      <a:tailEnd type="none" w="med" len="med"/>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ap="flat" cmpd="sng" algn="ctr">
                      <a:noFill/>
                      <a:prstDash val="solid"/>
                      <a:round/>
                      <a:headEnd type="none" w="med" len="med"/>
                      <a:tailEnd type="none" w="med" len="med"/>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ap="flat" cmpd="sng" algn="ctr">
                      <a:noFill/>
                      <a:prstDash val="solid"/>
                      <a:round/>
                      <a:headEnd type="none" w="med" len="med"/>
                      <a:tailEnd type="none" w="med" len="med"/>
                    </a:lnT>
                    <a:lnB w="12700" cmpd="sng">
                      <a:noFill/>
                    </a:lnB>
                  </a:tcPr>
                </a:tc>
                <a:extLst>
                  <a:ext uri="{0D108BD9-81ED-4DB2-BD59-A6C34878D82A}">
                    <a16:rowId xmlns:a16="http://schemas.microsoft.com/office/drawing/2014/main" val="3928645410"/>
                  </a:ext>
                </a:extLst>
              </a:tr>
              <a:tr h="291840">
                <a:tc>
                  <a:txBody>
                    <a:bodyPr/>
                    <a:lstStyle/>
                    <a:p>
                      <a:r>
                        <a:rPr lang="it-IT" sz="1600" dirty="0" err="1">
                          <a:latin typeface="Arial" panose="020B0604020202020204" pitchFamily="34" charset="0"/>
                          <a:cs typeface="Arial" panose="020B0604020202020204" pitchFamily="34" charset="0"/>
                        </a:rPr>
                        <a:t>Hypothyroidism</a:t>
                      </a:r>
                      <a:endParaRPr lang="it-IT" sz="1600" dirty="0">
                        <a:latin typeface="Arial" panose="020B0604020202020204" pitchFamily="34" charset="0"/>
                        <a:cs typeface="Arial" panose="020B0604020202020204" pitchFamily="34" charset="0"/>
                      </a:endParaRPr>
                    </a:p>
                  </a:txBody>
                  <a:tcPr marL="9600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13.1</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0.4</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18.5</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15.1</a:t>
                      </a:r>
                    </a:p>
                  </a:txBody>
                  <a:tcPr marL="6096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0.5</a:t>
                      </a:r>
                    </a:p>
                  </a:txBody>
                  <a:tcPr marL="6096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7.6</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6</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7</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a:t>
                      </a:r>
                    </a:p>
                  </a:txBody>
                  <a:tcPr marL="96000" marR="0" marT="0" marB="0">
                    <a:lnL w="12700" cmpd="sng">
                      <a:noFill/>
                    </a:lnL>
                    <a:lnR w="12700" cmpd="sng">
                      <a:noFill/>
                    </a:lnR>
                    <a:lnT w="12700" cmpd="sng">
                      <a:noFill/>
                    </a:lnT>
                    <a:lnB w="12700" cmpd="sng">
                      <a:noFill/>
                    </a:lnB>
                  </a:tcPr>
                </a:tc>
                <a:extLst>
                  <a:ext uri="{0D108BD9-81ED-4DB2-BD59-A6C34878D82A}">
                    <a16:rowId xmlns:a16="http://schemas.microsoft.com/office/drawing/2014/main" val="3615383075"/>
                  </a:ext>
                </a:extLst>
              </a:tr>
              <a:tr h="291840">
                <a:tc>
                  <a:txBody>
                    <a:bodyPr/>
                    <a:lstStyle/>
                    <a:p>
                      <a:r>
                        <a:rPr lang="it-IT" sz="1600" dirty="0" err="1">
                          <a:latin typeface="Arial" panose="020B0604020202020204" pitchFamily="34" charset="0"/>
                          <a:cs typeface="Arial" panose="020B0604020202020204" pitchFamily="34" charset="0"/>
                        </a:rPr>
                        <a:t>Hepatitis</a:t>
                      </a:r>
                      <a:endParaRPr lang="it-IT" sz="1600" dirty="0">
                        <a:latin typeface="Arial" panose="020B0604020202020204" pitchFamily="34" charset="0"/>
                        <a:cs typeface="Arial" panose="020B0604020202020204" pitchFamily="34" charset="0"/>
                      </a:endParaRPr>
                    </a:p>
                  </a:txBody>
                  <a:tcPr marL="96000" marR="60960" marT="24000" marB="24000">
                    <a:lnL w="12700" cmpd="sng">
                      <a:noFill/>
                    </a:lnL>
                    <a:lnR w="12700" cmpd="sng">
                      <a:noFill/>
                    </a:lnR>
                    <a:lnT w="12700" cmpd="sng">
                      <a:noFill/>
                    </a:lnT>
                    <a:lnB w="12700" cmpd="sng">
                      <a:noFill/>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600" dirty="0">
                          <a:latin typeface="Arial" panose="020B0604020202020204" pitchFamily="34" charset="0"/>
                          <a:cs typeface="Arial" panose="020B0604020202020204" pitchFamily="34" charset="0"/>
                        </a:rPr>
                        <a:t>0</a:t>
                      </a:r>
                    </a:p>
                  </a:txBody>
                  <a:tcPr marL="96000" marR="0" marT="0" marB="0">
                    <a:lnL w="12700" cmpd="sng">
                      <a:noFill/>
                    </a:lnL>
                    <a:lnR w="12700" cmpd="sng">
                      <a:noFill/>
                    </a:lnR>
                    <a:lnT w="12700" cmpd="sng">
                      <a:noFill/>
                    </a:lnT>
                    <a:lnB w="12700" cmpd="sng">
                      <a:noFill/>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600" dirty="0">
                          <a:latin typeface="Arial" panose="020B0604020202020204" pitchFamily="34" charset="0"/>
                          <a:cs typeface="Arial" panose="020B0604020202020204" pitchFamily="34" charset="0"/>
                        </a:rPr>
                        <a:t>0</a:t>
                      </a:r>
                    </a:p>
                  </a:txBody>
                  <a:tcPr marL="96000" marR="0" marT="0" marB="0">
                    <a:lnL w="12700" cmpd="sng">
                      <a:noFill/>
                    </a:lnL>
                    <a:lnR w="12700" cmpd="sng">
                      <a:noFill/>
                    </a:lnR>
                    <a:lnT w="12700" cmpd="sng">
                      <a:noFill/>
                    </a:lnT>
                    <a:lnB w="12700" cmpd="sng">
                      <a:noFill/>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1.4</a:t>
                      </a:r>
                    </a:p>
                  </a:txBody>
                  <a:tcPr marL="6096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0.3</a:t>
                      </a:r>
                    </a:p>
                  </a:txBody>
                  <a:tcPr marL="60960" marR="60960" marT="24000" marB="24000">
                    <a:lnL w="12700" cmpd="sng">
                      <a:noFill/>
                    </a:lnL>
                    <a:lnR w="12700" cmpd="sng">
                      <a:noFill/>
                    </a:lnR>
                    <a:lnT w="12700" cmpd="sng">
                      <a:noFill/>
                    </a:lnT>
                    <a:lnB w="12700" cmpd="sng">
                      <a:noFill/>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600" dirty="0">
                          <a:latin typeface="Arial" panose="020B0604020202020204" pitchFamily="34" charset="0"/>
                          <a:cs typeface="Arial" panose="020B0604020202020204" pitchFamily="34" charset="0"/>
                        </a:rPr>
                        <a:t>1.1</a:t>
                      </a:r>
                    </a:p>
                  </a:txBody>
                  <a:tcPr marL="96000" marR="0" marT="0" marB="0">
                    <a:lnL w="12700" cmpd="sng">
                      <a:noFill/>
                    </a:lnL>
                    <a:lnR w="12700" cmpd="sng">
                      <a:noFill/>
                    </a:lnR>
                    <a:lnT w="12700" cmpd="sng">
                      <a:noFill/>
                    </a:lnT>
                    <a:lnB w="12700" cmpd="sng">
                      <a:noFill/>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600" dirty="0">
                          <a:latin typeface="Arial" panose="020B0604020202020204" pitchFamily="34" charset="0"/>
                          <a:cs typeface="Arial" panose="020B0604020202020204" pitchFamily="34" charset="0"/>
                        </a:rPr>
                        <a:t>1.1</a:t>
                      </a:r>
                    </a:p>
                  </a:txBody>
                  <a:tcPr marL="96000" marR="0" marT="0" marB="0">
                    <a:lnL w="12700" cmpd="sng">
                      <a:noFill/>
                    </a:lnL>
                    <a:lnR w="12700" cmpd="sng">
                      <a:noFill/>
                    </a:lnR>
                    <a:lnT w="12700" cmpd="sng">
                      <a:noFill/>
                    </a:lnT>
                    <a:lnB w="12700" cmpd="sng">
                      <a:noFill/>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600" dirty="0">
                          <a:latin typeface="Arial" panose="020B0604020202020204" pitchFamily="34" charset="0"/>
                          <a:cs typeface="Arial" panose="020B0604020202020204" pitchFamily="34" charset="0"/>
                        </a:rPr>
                        <a:t>1</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1.2</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a:t>
                      </a:r>
                    </a:p>
                  </a:txBody>
                  <a:tcPr marL="96000" marR="0" marT="0" marB="0">
                    <a:lnL w="12700" cmpd="sng">
                      <a:noFill/>
                    </a:lnL>
                    <a:lnR w="12700" cmpd="sng">
                      <a:noFill/>
                    </a:lnR>
                    <a:lnT w="12700" cmpd="sng">
                      <a:noFill/>
                    </a:lnT>
                    <a:lnB w="12700" cmpd="sng">
                      <a:noFill/>
                    </a:lnB>
                  </a:tcPr>
                </a:tc>
                <a:extLst>
                  <a:ext uri="{0D108BD9-81ED-4DB2-BD59-A6C34878D82A}">
                    <a16:rowId xmlns:a16="http://schemas.microsoft.com/office/drawing/2014/main" val="778882715"/>
                  </a:ext>
                </a:extLst>
              </a:tr>
              <a:tr h="291840">
                <a:tc>
                  <a:txBody>
                    <a:bodyPr/>
                    <a:lstStyle/>
                    <a:p>
                      <a:r>
                        <a:rPr lang="it-IT" sz="1600" dirty="0" err="1">
                          <a:latin typeface="Arial" panose="020B0604020202020204" pitchFamily="34" charset="0"/>
                          <a:cs typeface="Arial" panose="020B0604020202020204" pitchFamily="34" charset="0"/>
                        </a:rPr>
                        <a:t>Colitis</a:t>
                      </a:r>
                      <a:endParaRPr lang="it-IT" sz="1600" dirty="0">
                        <a:latin typeface="Arial" panose="020B0604020202020204" pitchFamily="34" charset="0"/>
                        <a:cs typeface="Arial" panose="020B0604020202020204" pitchFamily="34" charset="0"/>
                      </a:endParaRPr>
                    </a:p>
                  </a:txBody>
                  <a:tcPr marL="96000" marR="60960" marT="24000" marB="24000">
                    <a:lnL w="12700" cmpd="sng">
                      <a:noFill/>
                    </a:lnL>
                    <a:lnR w="12700" cmpd="sng">
                      <a:noFill/>
                    </a:lnR>
                    <a:lnT w="12700" cmpd="sng">
                      <a:noFill/>
                    </a:lnT>
                    <a:lnB w="12700" cmpd="sng">
                      <a:noFill/>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a:t>
                      </a:r>
                    </a:p>
                  </a:txBody>
                  <a:tcPr marL="96000" marR="0" marT="0" marB="0">
                    <a:lnL w="12700" cmpd="sng">
                      <a:noFill/>
                    </a:lnL>
                    <a:lnR w="12700" cmpd="sng">
                      <a:noFill/>
                    </a:lnR>
                    <a:lnT w="12700" cmpd="sng">
                      <a:noFill/>
                    </a:lnT>
                    <a:lnB w="12700" cmpd="sng">
                      <a:noFill/>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0.9</a:t>
                      </a:r>
                    </a:p>
                  </a:txBody>
                  <a:tcPr marL="96000" marR="0" marT="0" marB="0">
                    <a:lnL w="12700" cmpd="sng">
                      <a:noFill/>
                    </a:lnL>
                    <a:lnR w="12700" cmpd="sng">
                      <a:noFill/>
                    </a:lnR>
                    <a:lnT w="12700" cmpd="sng">
                      <a:noFill/>
                    </a:lnT>
                    <a:lnB w="12700" cmpd="sng">
                      <a:noFill/>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600" dirty="0">
                          <a:latin typeface="Arial" panose="020B0604020202020204" pitchFamily="34" charset="0"/>
                          <a:cs typeface="Arial" panose="020B0604020202020204" pitchFamily="34" charset="0"/>
                        </a:rPr>
                        <a:t>NA</a:t>
                      </a:r>
                      <a:endParaRPr kumimoji="0" 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6000" marR="0" marT="0" marB="0">
                    <a:lnL w="12700" cmpd="sng">
                      <a:noFill/>
                    </a:lnL>
                    <a:lnR w="12700" cmpd="sng">
                      <a:noFill/>
                    </a:lnR>
                    <a:lnT w="12700" cmpd="sng">
                      <a:noFill/>
                    </a:lnT>
                    <a:lnB w="12700" cmpd="sng">
                      <a:noFill/>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600" dirty="0">
                          <a:latin typeface="Arial" panose="020B0604020202020204" pitchFamily="34" charset="0"/>
                          <a:cs typeface="Arial" panose="020B0604020202020204" pitchFamily="34" charset="0"/>
                        </a:rPr>
                        <a:t>NA</a:t>
                      </a:r>
                      <a:endParaRPr kumimoji="0" 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1.7</a:t>
                      </a:r>
                    </a:p>
                  </a:txBody>
                  <a:tcPr marL="6096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0.8</a:t>
                      </a:r>
                    </a:p>
                  </a:txBody>
                  <a:tcPr marL="6096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1.5</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1</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1</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1</a:t>
                      </a:r>
                    </a:p>
                  </a:txBody>
                  <a:tcPr marL="96000" marR="0" marT="0" marB="0">
                    <a:lnL w="12700" cmpd="sng">
                      <a:noFill/>
                    </a:lnL>
                    <a:lnR w="12700" cmpd="sng">
                      <a:noFill/>
                    </a:lnR>
                    <a:lnT w="12700" cmpd="sng">
                      <a:noFill/>
                    </a:lnT>
                    <a:lnB w="12700" cmpd="sng">
                      <a:noFill/>
                    </a:lnB>
                  </a:tcPr>
                </a:tc>
                <a:extLst>
                  <a:ext uri="{0D108BD9-81ED-4DB2-BD59-A6C34878D82A}">
                    <a16:rowId xmlns:a16="http://schemas.microsoft.com/office/drawing/2014/main" val="260576807"/>
                  </a:ext>
                </a:extLst>
              </a:tr>
              <a:tr h="535680">
                <a:tc>
                  <a:txBody>
                    <a:bodyPr/>
                    <a:lstStyle/>
                    <a:p>
                      <a:r>
                        <a:rPr lang="it-IT" sz="1600" dirty="0" err="1">
                          <a:latin typeface="Arial" panose="020B0604020202020204" pitchFamily="34" charset="0"/>
                          <a:cs typeface="Arial" panose="020B0604020202020204" pitchFamily="34" charset="0"/>
                        </a:rPr>
                        <a:t>Primary</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Andrenal</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Insuff</a:t>
                      </a:r>
                      <a:r>
                        <a:rPr lang="it-IT" sz="1600" dirty="0">
                          <a:latin typeface="Arial" panose="020B0604020202020204" pitchFamily="34" charset="0"/>
                          <a:cs typeface="Arial" panose="020B0604020202020204" pitchFamily="34" charset="0"/>
                        </a:rPr>
                        <a:t>.</a:t>
                      </a:r>
                    </a:p>
                  </a:txBody>
                  <a:tcPr marL="9600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1.7</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0.4</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2.6</a:t>
                      </a:r>
                    </a:p>
                  </a:txBody>
                  <a:tcPr marL="6096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1.0</a:t>
                      </a:r>
                    </a:p>
                  </a:txBody>
                  <a:tcPr marL="6096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a:t>
                      </a:r>
                    </a:p>
                  </a:txBody>
                  <a:tcPr marL="96000" marR="0" marT="0" marB="0">
                    <a:lnL w="12700" cmpd="sng">
                      <a:noFill/>
                    </a:lnL>
                    <a:lnR w="12700" cmpd="sng">
                      <a:noFill/>
                    </a:lnR>
                    <a:lnT w="12700" cmpd="sng">
                      <a:noFill/>
                    </a:lnT>
                    <a:lnB w="12700" cmpd="sng">
                      <a:noFill/>
                    </a:lnB>
                  </a:tcPr>
                </a:tc>
                <a:extLst>
                  <a:ext uri="{0D108BD9-81ED-4DB2-BD59-A6C34878D82A}">
                    <a16:rowId xmlns:a16="http://schemas.microsoft.com/office/drawing/2014/main" val="2739980597"/>
                  </a:ext>
                </a:extLst>
              </a:tr>
              <a:tr h="291840">
                <a:tc>
                  <a:txBody>
                    <a:bodyPr/>
                    <a:lstStyle/>
                    <a:p>
                      <a:r>
                        <a:rPr lang="it-IT" sz="1600" dirty="0" err="1">
                          <a:latin typeface="Arial" panose="020B0604020202020204" pitchFamily="34" charset="0"/>
                          <a:cs typeface="Arial" panose="020B0604020202020204" pitchFamily="34" charset="0"/>
                        </a:rPr>
                        <a:t>Pneumonitis</a:t>
                      </a:r>
                      <a:endParaRPr lang="it-IT" sz="1600" dirty="0">
                        <a:latin typeface="Arial" panose="020B0604020202020204" pitchFamily="34" charset="0"/>
                        <a:cs typeface="Arial" panose="020B0604020202020204" pitchFamily="34" charset="0"/>
                      </a:endParaRPr>
                    </a:p>
                  </a:txBody>
                  <a:tcPr marL="9600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1.7</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0.7</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1.4† </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2.2</a:t>
                      </a:r>
                    </a:p>
                  </a:txBody>
                  <a:tcPr marL="6096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0.9</a:t>
                      </a:r>
                    </a:p>
                  </a:txBody>
                  <a:tcPr marL="6096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1.1</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1.2</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0.6</a:t>
                      </a:r>
                    </a:p>
                  </a:txBody>
                  <a:tcPr marL="96000" marR="0" marT="0" marB="0">
                    <a:lnL w="12700" cmpd="sng">
                      <a:noFill/>
                    </a:lnL>
                    <a:lnR w="12700" cmpd="sng">
                      <a:noFill/>
                    </a:lnR>
                    <a:lnT w="12700" cmpd="sng">
                      <a:noFill/>
                    </a:lnT>
                    <a:lnB w="12700" cmpd="sng">
                      <a:noFill/>
                    </a:lnB>
                  </a:tcPr>
                </a:tc>
                <a:extLst>
                  <a:ext uri="{0D108BD9-81ED-4DB2-BD59-A6C34878D82A}">
                    <a16:rowId xmlns:a16="http://schemas.microsoft.com/office/drawing/2014/main" val="3905888500"/>
                  </a:ext>
                </a:extLst>
              </a:tr>
              <a:tr h="291840">
                <a:tc>
                  <a:txBody>
                    <a:bodyPr/>
                    <a:lstStyle/>
                    <a:p>
                      <a:r>
                        <a:rPr lang="it-IT" sz="1600" dirty="0" err="1">
                          <a:latin typeface="Arial" panose="020B0604020202020204" pitchFamily="34" charset="0"/>
                          <a:cs typeface="Arial" panose="020B0604020202020204" pitchFamily="34" charset="0"/>
                        </a:rPr>
                        <a:t>Hyperthyroidism</a:t>
                      </a:r>
                      <a:endParaRPr lang="it-IT" sz="1600" dirty="0">
                        <a:latin typeface="Arial" panose="020B0604020202020204" pitchFamily="34" charset="0"/>
                        <a:cs typeface="Arial" panose="020B0604020202020204" pitchFamily="34" charset="0"/>
                      </a:endParaRPr>
                    </a:p>
                  </a:txBody>
                  <a:tcPr marL="9600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8.7</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0.3</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9.5</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5.2</a:t>
                      </a:r>
                    </a:p>
                  </a:txBody>
                  <a:tcPr marL="6096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0.3</a:t>
                      </a:r>
                    </a:p>
                  </a:txBody>
                  <a:tcPr marL="6096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9.8</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1</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3</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a:t>
                      </a:r>
                    </a:p>
                  </a:txBody>
                  <a:tcPr marL="96000" marR="0" marT="0" marB="0">
                    <a:lnL w="12700" cmpd="sng">
                      <a:noFill/>
                    </a:lnL>
                    <a:lnR w="12700" cmpd="sng">
                      <a:noFill/>
                    </a:lnR>
                    <a:lnT w="12700" cmpd="sng">
                      <a:noFill/>
                    </a:lnT>
                    <a:lnB w="12700" cmpd="sng">
                      <a:noFill/>
                    </a:lnB>
                  </a:tcPr>
                </a:tc>
                <a:extLst>
                  <a:ext uri="{0D108BD9-81ED-4DB2-BD59-A6C34878D82A}">
                    <a16:rowId xmlns:a16="http://schemas.microsoft.com/office/drawing/2014/main" val="389052469"/>
                  </a:ext>
                </a:extLst>
              </a:tr>
              <a:tr h="291840">
                <a:tc>
                  <a:txBody>
                    <a:bodyPr/>
                    <a:lstStyle/>
                    <a:p>
                      <a:r>
                        <a:rPr lang="it-IT" sz="1600" dirty="0" err="1">
                          <a:latin typeface="Arial" panose="020B0604020202020204" pitchFamily="34" charset="0"/>
                          <a:cs typeface="Arial" panose="020B0604020202020204" pitchFamily="34" charset="0"/>
                        </a:rPr>
                        <a:t>Hypophysitis</a:t>
                      </a:r>
                      <a:endParaRPr lang="it-IT" sz="1600" dirty="0">
                        <a:latin typeface="Arial" panose="020B0604020202020204" pitchFamily="34" charset="0"/>
                        <a:cs typeface="Arial" panose="020B0604020202020204" pitchFamily="34" charset="0"/>
                      </a:endParaRPr>
                    </a:p>
                  </a:txBody>
                  <a:tcPr marL="9600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1.2</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0.8</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1.9</a:t>
                      </a:r>
                    </a:p>
                  </a:txBody>
                  <a:tcPr marL="6096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1.3</a:t>
                      </a:r>
                    </a:p>
                  </a:txBody>
                  <a:tcPr marL="6096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1.1</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extLst>
                  <a:ext uri="{0D108BD9-81ED-4DB2-BD59-A6C34878D82A}">
                    <a16:rowId xmlns:a16="http://schemas.microsoft.com/office/drawing/2014/main" val="3068105188"/>
                  </a:ext>
                </a:extLst>
              </a:tr>
              <a:tr h="291840">
                <a:tc>
                  <a:txBody>
                    <a:bodyPr/>
                    <a:lstStyle/>
                    <a:p>
                      <a:r>
                        <a:rPr lang="it-IT" sz="1600" dirty="0" err="1">
                          <a:latin typeface="Arial" panose="020B0604020202020204" pitchFamily="34" charset="0"/>
                          <a:cs typeface="Arial" panose="020B0604020202020204" pitchFamily="34" charset="0"/>
                        </a:rPr>
                        <a:t>Type</a:t>
                      </a:r>
                      <a:r>
                        <a:rPr lang="it-IT" sz="1600" dirty="0">
                          <a:latin typeface="Arial" panose="020B0604020202020204" pitchFamily="34" charset="0"/>
                          <a:cs typeface="Arial" panose="020B0604020202020204" pitchFamily="34" charset="0"/>
                        </a:rPr>
                        <a:t> I </a:t>
                      </a:r>
                      <a:r>
                        <a:rPr lang="it-IT" sz="1600" dirty="0" err="1">
                          <a:latin typeface="Arial" panose="020B0604020202020204" pitchFamily="34" charset="0"/>
                          <a:cs typeface="Arial" panose="020B0604020202020204" pitchFamily="34" charset="0"/>
                        </a:rPr>
                        <a:t>Diabetes</a:t>
                      </a:r>
                      <a:endParaRPr lang="it-IT" sz="1600" dirty="0">
                        <a:latin typeface="Arial" panose="020B0604020202020204" pitchFamily="34" charset="0"/>
                        <a:cs typeface="Arial" panose="020B0604020202020204" pitchFamily="34" charset="0"/>
                      </a:endParaRPr>
                    </a:p>
                  </a:txBody>
                  <a:tcPr marL="9600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0.3</a:t>
                      </a:r>
                    </a:p>
                  </a:txBody>
                  <a:tcPr marL="6096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0.3</a:t>
                      </a:r>
                    </a:p>
                  </a:txBody>
                  <a:tcPr marL="6096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0.6</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a:t>
                      </a:r>
                    </a:p>
                  </a:txBody>
                  <a:tcPr marL="96000" marR="0" marT="0" marB="0">
                    <a:lnL w="12700" cmpd="sng">
                      <a:noFill/>
                    </a:lnL>
                    <a:lnR w="12700" cmpd="sng">
                      <a:noFill/>
                    </a:lnR>
                    <a:lnT w="12700" cmpd="sng">
                      <a:noFill/>
                    </a:lnT>
                    <a:lnB w="12700" cmpd="sng">
                      <a:noFill/>
                    </a:lnB>
                  </a:tcPr>
                </a:tc>
                <a:extLst>
                  <a:ext uri="{0D108BD9-81ED-4DB2-BD59-A6C34878D82A}">
                    <a16:rowId xmlns:a16="http://schemas.microsoft.com/office/drawing/2014/main" val="3754441326"/>
                  </a:ext>
                </a:extLst>
              </a:tr>
              <a:tr h="291840">
                <a:tc>
                  <a:txBody>
                    <a:bodyPr/>
                    <a:lstStyle/>
                    <a:p>
                      <a:r>
                        <a:rPr lang="it-IT" sz="1600" dirty="0" err="1">
                          <a:latin typeface="Arial" panose="020B0604020202020204" pitchFamily="34" charset="0"/>
                          <a:cs typeface="Arial" panose="020B0604020202020204" pitchFamily="34" charset="0"/>
                        </a:rPr>
                        <a:t>Myocarditis</a:t>
                      </a:r>
                      <a:endParaRPr lang="it-IT" sz="1600" dirty="0">
                        <a:latin typeface="Arial" panose="020B0604020202020204" pitchFamily="34" charset="0"/>
                        <a:cs typeface="Arial" panose="020B0604020202020204" pitchFamily="34" charset="0"/>
                      </a:endParaRPr>
                    </a:p>
                  </a:txBody>
                  <a:tcPr marL="9600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0.2</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0.1</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0.6</a:t>
                      </a:r>
                    </a:p>
                  </a:txBody>
                  <a:tcPr marL="6096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0.5</a:t>
                      </a:r>
                    </a:p>
                  </a:txBody>
                  <a:tcPr marL="6096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extLst>
                  <a:ext uri="{0D108BD9-81ED-4DB2-BD59-A6C34878D82A}">
                    <a16:rowId xmlns:a16="http://schemas.microsoft.com/office/drawing/2014/main" val="2466408630"/>
                  </a:ext>
                </a:extLst>
              </a:tr>
              <a:tr h="291840">
                <a:tc>
                  <a:txBody>
                    <a:bodyPr/>
                    <a:lstStyle/>
                    <a:p>
                      <a:r>
                        <a:rPr lang="it-IT" sz="1600" dirty="0" err="1">
                          <a:latin typeface="Arial" panose="020B0604020202020204" pitchFamily="34" charset="0"/>
                          <a:cs typeface="Arial" panose="020B0604020202020204" pitchFamily="34" charset="0"/>
                        </a:rPr>
                        <a:t>Myositis</a:t>
                      </a:r>
                      <a:endParaRPr lang="it-IT" sz="1600" dirty="0">
                        <a:latin typeface="Arial" panose="020B0604020202020204" pitchFamily="34" charset="0"/>
                        <a:cs typeface="Arial" panose="020B0604020202020204" pitchFamily="34" charset="0"/>
                      </a:endParaRPr>
                    </a:p>
                  </a:txBody>
                  <a:tcPr marL="9600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0.5</a:t>
                      </a:r>
                    </a:p>
                  </a:txBody>
                  <a:tcPr marL="6096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a:t>
                      </a:r>
                    </a:p>
                  </a:txBody>
                  <a:tcPr marL="6096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0.6</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0.6</a:t>
                      </a:r>
                    </a:p>
                  </a:txBody>
                  <a:tcPr marL="96000" marR="0" marT="0" marB="0">
                    <a:lnL w="12700" cmpd="sng">
                      <a:noFill/>
                    </a:lnL>
                    <a:lnR w="12700" cmpd="sng">
                      <a:noFill/>
                    </a:lnR>
                    <a:lnT w="12700" cmpd="sng">
                      <a:noFill/>
                    </a:lnT>
                    <a:lnB w="12700" cmpd="sng">
                      <a:noFill/>
                    </a:lnB>
                  </a:tcPr>
                </a:tc>
                <a:extLst>
                  <a:ext uri="{0D108BD9-81ED-4DB2-BD59-A6C34878D82A}">
                    <a16:rowId xmlns:a16="http://schemas.microsoft.com/office/drawing/2014/main" val="548742321"/>
                  </a:ext>
                </a:extLst>
              </a:tr>
              <a:tr h="291840">
                <a:tc>
                  <a:txBody>
                    <a:bodyPr/>
                    <a:lstStyle/>
                    <a:p>
                      <a:r>
                        <a:rPr lang="it-IT" sz="1600" dirty="0" err="1">
                          <a:latin typeface="Arial" panose="020B0604020202020204" pitchFamily="34" charset="0"/>
                          <a:cs typeface="Arial" panose="020B0604020202020204" pitchFamily="34" charset="0"/>
                        </a:rPr>
                        <a:t>Pancreatitis</a:t>
                      </a:r>
                      <a:endParaRPr lang="it-IT" sz="1600" dirty="0">
                        <a:latin typeface="Arial" panose="020B0604020202020204" pitchFamily="34" charset="0"/>
                        <a:cs typeface="Arial" panose="020B0604020202020204" pitchFamily="34" charset="0"/>
                      </a:endParaRPr>
                    </a:p>
                  </a:txBody>
                  <a:tcPr marL="9600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0.6</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0.6</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0.6</a:t>
                      </a:r>
                    </a:p>
                  </a:txBody>
                  <a:tcPr marL="6096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0.5</a:t>
                      </a:r>
                    </a:p>
                  </a:txBody>
                  <a:tcPr marL="6096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1.5</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1</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extLst>
                  <a:ext uri="{0D108BD9-81ED-4DB2-BD59-A6C34878D82A}">
                    <a16:rowId xmlns:a16="http://schemas.microsoft.com/office/drawing/2014/main" val="155970575"/>
                  </a:ext>
                </a:extLst>
              </a:tr>
              <a:tr h="291840">
                <a:tc>
                  <a:txBody>
                    <a:bodyPr/>
                    <a:lstStyle/>
                    <a:p>
                      <a:r>
                        <a:rPr lang="it-IT" sz="1600" dirty="0" err="1">
                          <a:latin typeface="Arial" panose="020B0604020202020204" pitchFamily="34" charset="0"/>
                          <a:cs typeface="Arial" panose="020B0604020202020204" pitchFamily="34" charset="0"/>
                        </a:rPr>
                        <a:t>Encephalitis</a:t>
                      </a:r>
                      <a:endParaRPr lang="it-IT" sz="1600" dirty="0">
                        <a:latin typeface="Arial" panose="020B0604020202020204" pitchFamily="34" charset="0"/>
                        <a:cs typeface="Arial" panose="020B0604020202020204" pitchFamily="34" charset="0"/>
                      </a:endParaRPr>
                    </a:p>
                  </a:txBody>
                  <a:tcPr marL="9600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0.3</a:t>
                      </a:r>
                    </a:p>
                  </a:txBody>
                  <a:tcPr marL="6096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0.3</a:t>
                      </a:r>
                    </a:p>
                  </a:txBody>
                  <a:tcPr marL="60960" marR="60960" marT="24000" marB="2400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NA</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0.6</a:t>
                      </a:r>
                    </a:p>
                  </a:txBody>
                  <a:tcPr marL="96000" marR="0" marT="0" marB="0">
                    <a:lnL w="12700" cmpd="sng">
                      <a:noFill/>
                    </a:lnL>
                    <a:lnR w="12700" cmpd="sng">
                      <a:noFill/>
                    </a:lnR>
                    <a:lnT w="12700" cmpd="sng">
                      <a:noFill/>
                    </a:lnT>
                    <a:lnB w="12700" cmpd="sng">
                      <a:noFill/>
                    </a:lnB>
                  </a:tcPr>
                </a:tc>
                <a:tc>
                  <a:txBody>
                    <a:bodyPr/>
                    <a:lstStyle/>
                    <a:p>
                      <a:pPr algn="ctr"/>
                      <a:r>
                        <a:rPr lang="it-IT" sz="1600" dirty="0">
                          <a:latin typeface="Arial" panose="020B0604020202020204" pitchFamily="34" charset="0"/>
                          <a:cs typeface="Arial" panose="020B0604020202020204" pitchFamily="34" charset="0"/>
                        </a:rPr>
                        <a:t>0.6</a:t>
                      </a:r>
                    </a:p>
                  </a:txBody>
                  <a:tcPr marL="96000" marR="0" marT="0" marB="0">
                    <a:lnL w="12700" cmpd="sng">
                      <a:noFill/>
                    </a:lnL>
                    <a:lnR w="12700" cmpd="sng">
                      <a:noFill/>
                    </a:lnR>
                    <a:lnT w="12700" cmpd="sng">
                      <a:noFill/>
                    </a:lnT>
                    <a:lnB w="12700" cmpd="sng">
                      <a:noFill/>
                    </a:lnB>
                  </a:tcPr>
                </a:tc>
                <a:extLst>
                  <a:ext uri="{0D108BD9-81ED-4DB2-BD59-A6C34878D82A}">
                    <a16:rowId xmlns:a16="http://schemas.microsoft.com/office/drawing/2014/main" val="3721722307"/>
                  </a:ext>
                </a:extLst>
              </a:tr>
            </a:tbl>
          </a:graphicData>
        </a:graphic>
      </p:graphicFrame>
      <p:sp>
        <p:nvSpPr>
          <p:cNvPr id="8" name="CasellaDiTesto 7">
            <a:extLst>
              <a:ext uri="{FF2B5EF4-FFF2-40B4-BE49-F238E27FC236}">
                <a16:creationId xmlns:a16="http://schemas.microsoft.com/office/drawing/2014/main" id="{D308F61F-A68C-2C5D-8FF4-013AD5AA42DA}"/>
              </a:ext>
            </a:extLst>
          </p:cNvPr>
          <p:cNvSpPr txBox="1"/>
          <p:nvPr/>
        </p:nvSpPr>
        <p:spPr>
          <a:xfrm>
            <a:off x="330768" y="6302855"/>
            <a:ext cx="11832659" cy="307777"/>
          </a:xfrm>
          <a:prstGeom prst="rect">
            <a:avLst/>
          </a:prstGeom>
          <a:solidFill>
            <a:schemeClr val="bg1"/>
          </a:solidFill>
        </p:spPr>
        <p:txBody>
          <a:bodyPr wrap="square">
            <a:spAutoFit/>
          </a:bodyPr>
          <a:lstStyle/>
          <a:p>
            <a:pPr marL="0" marR="0" lvl="0" indent="0" algn="r" defTabSz="81274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30000" noProof="0" dirty="0">
                <a:ln>
                  <a:noFill/>
                </a:ln>
                <a:solidFill>
                  <a:srgbClr val="000000"/>
                </a:solidFill>
                <a:effectLst/>
                <a:uLnTx/>
                <a:uFillTx/>
                <a:latin typeface="Calibri"/>
                <a:ea typeface="+mn-ea"/>
                <a:cs typeface="+mn-cs"/>
              </a:rPr>
              <a:t>1 </a:t>
            </a:r>
            <a:r>
              <a:rPr kumimoji="0" lang="it-IT" sz="1400" b="0" i="0" u="none" strike="noStrike" kern="1200" cap="none" spc="0" normalizeH="0" baseline="0" noProof="0" dirty="0" err="1">
                <a:ln>
                  <a:noFill/>
                </a:ln>
                <a:solidFill>
                  <a:srgbClr val="000000"/>
                </a:solidFill>
                <a:effectLst/>
                <a:uLnTx/>
                <a:uFillTx/>
                <a:latin typeface="Calibri"/>
                <a:ea typeface="+mn-ea"/>
                <a:cs typeface="+mn-cs"/>
              </a:rPr>
              <a:t>Geyer</a:t>
            </a:r>
            <a:r>
              <a:rPr kumimoji="0" lang="it-IT" sz="1400" b="0" i="0" u="none" strike="noStrike" kern="1200" cap="none" spc="0" normalizeH="0" baseline="0" noProof="0" dirty="0">
                <a:ln>
                  <a:noFill/>
                </a:ln>
                <a:solidFill>
                  <a:srgbClr val="000000"/>
                </a:solidFill>
                <a:effectLst/>
                <a:uLnTx/>
                <a:uFillTx/>
                <a:latin typeface="Calibri"/>
                <a:ea typeface="+mn-ea"/>
                <a:cs typeface="+mn-cs"/>
              </a:rPr>
              <a:t>, SABCS 2024;</a:t>
            </a:r>
            <a:r>
              <a:rPr kumimoji="0" lang="it-IT" sz="1400" b="0" i="0" u="none" strike="noStrike" kern="1200" cap="none" spc="0" normalizeH="0" baseline="0" noProof="0" dirty="0">
                <a:ln>
                  <a:noFill/>
                </a:ln>
                <a:solidFill>
                  <a:prstClr val="black"/>
                </a:solidFill>
                <a:effectLst/>
                <a:uLnTx/>
                <a:uFillTx/>
                <a:latin typeface="Calibri"/>
                <a:ea typeface="+mn-ea"/>
                <a:cs typeface="+mn-cs"/>
              </a:rPr>
              <a:t> </a:t>
            </a:r>
            <a:r>
              <a:rPr kumimoji="0" lang="it-IT" sz="1400" b="0" i="0" u="none" strike="noStrike" kern="1200" cap="none" spc="0" normalizeH="0" baseline="30000" noProof="0" dirty="0">
                <a:ln>
                  <a:noFill/>
                </a:ln>
                <a:solidFill>
                  <a:srgbClr val="000000"/>
                </a:solidFill>
                <a:effectLst/>
                <a:uLnTx/>
                <a:uFillTx/>
                <a:latin typeface="Calibri"/>
                <a:ea typeface="+mn-ea"/>
                <a:cs typeface="+mn-cs"/>
              </a:rPr>
              <a:t>2 </a:t>
            </a:r>
            <a:r>
              <a:rPr kumimoji="0" lang="it-IT" sz="1400" b="0" i="0" u="none" strike="noStrike" kern="1200" cap="none" spc="0" normalizeH="0" baseline="0" noProof="0" dirty="0" err="1">
                <a:ln>
                  <a:noFill/>
                </a:ln>
                <a:solidFill>
                  <a:srgbClr val="000000"/>
                </a:solidFill>
                <a:effectLst/>
                <a:uLnTx/>
                <a:uFillTx/>
                <a:latin typeface="Calibri"/>
                <a:ea typeface="+mn-ea"/>
                <a:cs typeface="+mn-cs"/>
              </a:rPr>
              <a:t>Shao</a:t>
            </a:r>
            <a:r>
              <a:rPr kumimoji="0" lang="it-IT" sz="1400" b="0" i="0" u="none" strike="noStrike" kern="1200" cap="none" spc="0" normalizeH="0" baseline="0" noProof="0" dirty="0">
                <a:ln>
                  <a:noFill/>
                </a:ln>
                <a:solidFill>
                  <a:srgbClr val="000000"/>
                </a:solidFill>
                <a:effectLst/>
                <a:uLnTx/>
                <a:uFillTx/>
                <a:latin typeface="Calibri"/>
                <a:ea typeface="+mn-ea"/>
                <a:cs typeface="+mn-cs"/>
              </a:rPr>
              <a:t>, SABCS 2024;</a:t>
            </a:r>
            <a:r>
              <a:rPr kumimoji="0" lang="it-IT" sz="1400" b="0" i="0" u="none" strike="noStrike" kern="1200" cap="none" spc="0" normalizeH="0" baseline="30000" noProof="0" dirty="0">
                <a:ln>
                  <a:noFill/>
                </a:ln>
                <a:solidFill>
                  <a:srgbClr val="000000"/>
                </a:solidFill>
                <a:effectLst/>
                <a:uLnTx/>
                <a:uFillTx/>
                <a:latin typeface="Calibri"/>
                <a:ea typeface="+mn-ea"/>
                <a:cs typeface="+mn-cs"/>
              </a:rPr>
              <a:t> 3 </a:t>
            </a:r>
            <a:r>
              <a:rPr kumimoji="0" lang="it-IT" sz="1400" b="0" i="0" u="none" strike="noStrike" kern="1200" cap="none" spc="0" normalizeH="0" baseline="0" noProof="0" dirty="0">
                <a:ln>
                  <a:noFill/>
                </a:ln>
                <a:solidFill>
                  <a:srgbClr val="000000"/>
                </a:solidFill>
                <a:effectLst/>
                <a:uLnTx/>
                <a:uFillTx/>
                <a:latin typeface="Calibri"/>
                <a:ea typeface="+mn-ea"/>
                <a:cs typeface="+mn-cs"/>
              </a:rPr>
              <a:t>Schmid et al. NEJM 2020;</a:t>
            </a:r>
            <a:r>
              <a:rPr kumimoji="0" lang="it-IT" sz="1400" b="0" i="0" u="none" strike="noStrike" kern="1200" cap="none" spc="0" normalizeH="0" baseline="0" noProof="0" dirty="0">
                <a:ln>
                  <a:noFill/>
                </a:ln>
                <a:solidFill>
                  <a:prstClr val="black"/>
                </a:solidFill>
                <a:effectLst/>
                <a:uLnTx/>
                <a:uFillTx/>
                <a:latin typeface="Calibri"/>
                <a:ea typeface="+mn-ea"/>
                <a:cs typeface="+mn-cs"/>
              </a:rPr>
              <a:t> </a:t>
            </a:r>
            <a:r>
              <a:rPr kumimoji="0" lang="it-IT" sz="1400" b="0" i="0" u="none" strike="noStrike" kern="1200" cap="none" spc="0" normalizeH="0" baseline="30000" noProof="0" dirty="0">
                <a:ln>
                  <a:noFill/>
                </a:ln>
                <a:solidFill>
                  <a:srgbClr val="000000"/>
                </a:solidFill>
                <a:effectLst/>
                <a:uLnTx/>
                <a:uFillTx/>
                <a:latin typeface="Calibri"/>
                <a:ea typeface="+mn-ea"/>
                <a:cs typeface="+mn-cs"/>
              </a:rPr>
              <a:t>4 </a:t>
            </a:r>
            <a:r>
              <a:rPr kumimoji="0" lang="it-IT" sz="1400" b="0" i="0" u="none" strike="noStrike" kern="1200" cap="none" spc="0" normalizeH="0" baseline="0" noProof="0" dirty="0" err="1">
                <a:ln>
                  <a:noFill/>
                </a:ln>
                <a:solidFill>
                  <a:srgbClr val="000000"/>
                </a:solidFill>
                <a:effectLst/>
                <a:uLnTx/>
                <a:uFillTx/>
                <a:latin typeface="Calibri"/>
                <a:ea typeface="+mn-ea"/>
                <a:cs typeface="+mn-cs"/>
              </a:rPr>
              <a:t>Loibl</a:t>
            </a:r>
            <a:r>
              <a:rPr kumimoji="0" lang="it-IT" sz="1400" b="0" i="0" u="none" strike="noStrike" kern="1200" cap="none" spc="0" normalizeH="0" baseline="0" noProof="0" dirty="0">
                <a:ln>
                  <a:noFill/>
                </a:ln>
                <a:solidFill>
                  <a:srgbClr val="000000"/>
                </a:solidFill>
                <a:effectLst/>
                <a:uLnTx/>
                <a:uFillTx/>
                <a:latin typeface="Calibri"/>
                <a:ea typeface="+mn-ea"/>
                <a:cs typeface="+mn-cs"/>
              </a:rPr>
              <a:t> et al. Ann </a:t>
            </a:r>
            <a:r>
              <a:rPr kumimoji="0" lang="it-IT" sz="1400" b="0" i="0" u="none" strike="noStrike" kern="1200" cap="none" spc="0" normalizeH="0" baseline="0" noProof="0" dirty="0" err="1">
                <a:ln>
                  <a:noFill/>
                </a:ln>
                <a:solidFill>
                  <a:srgbClr val="000000"/>
                </a:solidFill>
                <a:effectLst/>
                <a:uLnTx/>
                <a:uFillTx/>
                <a:latin typeface="Calibri"/>
                <a:ea typeface="+mn-ea"/>
                <a:cs typeface="+mn-cs"/>
              </a:rPr>
              <a:t>Oncol</a:t>
            </a:r>
            <a:r>
              <a:rPr kumimoji="0" lang="it-IT" sz="1400" b="0" i="0" u="none" strike="noStrike" kern="1200" cap="none" spc="0" normalizeH="0" baseline="0" noProof="0" dirty="0">
                <a:ln>
                  <a:noFill/>
                </a:ln>
                <a:solidFill>
                  <a:srgbClr val="000000"/>
                </a:solidFill>
                <a:effectLst/>
                <a:uLnTx/>
                <a:uFillTx/>
                <a:latin typeface="Calibri"/>
                <a:ea typeface="+mn-ea"/>
                <a:cs typeface="+mn-cs"/>
              </a:rPr>
              <a:t> 2019;</a:t>
            </a:r>
            <a:r>
              <a:rPr kumimoji="0" lang="it-IT" sz="1400" b="0" i="0" u="none" strike="noStrike" kern="1200" cap="none" spc="0" normalizeH="0" baseline="0" noProof="0" dirty="0">
                <a:ln>
                  <a:noFill/>
                </a:ln>
                <a:solidFill>
                  <a:prstClr val="black"/>
                </a:solidFill>
                <a:effectLst/>
                <a:uLnTx/>
                <a:uFillTx/>
                <a:latin typeface="Calibri"/>
                <a:ea typeface="+mn-ea"/>
                <a:cs typeface="+mn-cs"/>
              </a:rPr>
              <a:t> </a:t>
            </a:r>
            <a:r>
              <a:rPr kumimoji="0" lang="it-IT" sz="1400" b="0" i="0" u="none" strike="noStrike" kern="1200" cap="none" spc="0" normalizeH="0" baseline="30000" noProof="0" dirty="0">
                <a:ln>
                  <a:noFill/>
                </a:ln>
                <a:solidFill>
                  <a:srgbClr val="000000"/>
                </a:solidFill>
                <a:effectLst/>
                <a:uLnTx/>
                <a:uFillTx/>
                <a:latin typeface="Calibri"/>
                <a:ea typeface="+mn-ea"/>
                <a:cs typeface="+mn-cs"/>
              </a:rPr>
              <a:t>5 </a:t>
            </a:r>
            <a:r>
              <a:rPr kumimoji="0" lang="it-IT" sz="1400" b="0" i="0" u="none" strike="noStrike" kern="1200" cap="none" spc="0" normalizeH="0" baseline="0" noProof="0" dirty="0">
                <a:ln>
                  <a:noFill/>
                </a:ln>
                <a:solidFill>
                  <a:srgbClr val="000000"/>
                </a:solidFill>
                <a:effectLst/>
                <a:uLnTx/>
                <a:uFillTx/>
                <a:latin typeface="Calibri"/>
                <a:ea typeface="+mn-ea"/>
                <a:cs typeface="+mn-cs"/>
              </a:rPr>
              <a:t>Gianni et al. Ann </a:t>
            </a:r>
            <a:r>
              <a:rPr kumimoji="0" lang="it-IT" sz="1400" b="0" i="0" u="none" strike="noStrike" kern="1200" cap="none" spc="0" normalizeH="0" baseline="0" noProof="0" dirty="0" err="1">
                <a:ln>
                  <a:noFill/>
                </a:ln>
                <a:solidFill>
                  <a:srgbClr val="000000"/>
                </a:solidFill>
                <a:effectLst/>
                <a:uLnTx/>
                <a:uFillTx/>
                <a:latin typeface="Calibri"/>
                <a:ea typeface="+mn-ea"/>
                <a:cs typeface="+mn-cs"/>
              </a:rPr>
              <a:t>Oncol</a:t>
            </a:r>
            <a:r>
              <a:rPr kumimoji="0" lang="it-IT" sz="1400" b="0" i="0" u="none" strike="noStrike" kern="1200" cap="none" spc="0" normalizeH="0" baseline="0" noProof="0" dirty="0">
                <a:ln>
                  <a:noFill/>
                </a:ln>
                <a:solidFill>
                  <a:srgbClr val="000000"/>
                </a:solidFill>
                <a:effectLst/>
                <a:uLnTx/>
                <a:uFillTx/>
                <a:latin typeface="Calibri"/>
                <a:ea typeface="+mn-ea"/>
                <a:cs typeface="+mn-cs"/>
              </a:rPr>
              <a:t> 2022;</a:t>
            </a:r>
            <a:r>
              <a:rPr kumimoji="0" lang="it-IT" sz="1400" b="0" i="0" u="none" strike="noStrike" kern="1200" cap="none" spc="0" normalizeH="0" baseline="0" noProof="0" dirty="0">
                <a:ln>
                  <a:noFill/>
                </a:ln>
                <a:solidFill>
                  <a:prstClr val="black"/>
                </a:solidFill>
                <a:effectLst/>
                <a:uLnTx/>
                <a:uFillTx/>
                <a:latin typeface="Calibri"/>
                <a:ea typeface="+mn-ea"/>
                <a:cs typeface="+mn-cs"/>
              </a:rPr>
              <a:t> </a:t>
            </a:r>
            <a:r>
              <a:rPr kumimoji="0" lang="it-IT" sz="1400" b="0" i="0" u="none" strike="noStrike" kern="1200" cap="none" spc="0" normalizeH="0" baseline="30000" noProof="0" dirty="0">
                <a:ln>
                  <a:noFill/>
                </a:ln>
                <a:solidFill>
                  <a:srgbClr val="000000"/>
                </a:solidFill>
                <a:effectLst/>
                <a:uLnTx/>
                <a:uFillTx/>
                <a:latin typeface="Calibri"/>
                <a:ea typeface="+mn-ea"/>
                <a:cs typeface="+mn-cs"/>
              </a:rPr>
              <a:t>6 </a:t>
            </a:r>
            <a:r>
              <a:rPr kumimoji="0" lang="it-IT" sz="1400" b="0" i="0" u="none" strike="noStrike" kern="1200" cap="none" spc="0" normalizeH="0" baseline="0" noProof="0" dirty="0" err="1">
                <a:ln>
                  <a:noFill/>
                </a:ln>
                <a:solidFill>
                  <a:srgbClr val="000000"/>
                </a:solidFill>
                <a:effectLst/>
                <a:uLnTx/>
                <a:uFillTx/>
                <a:latin typeface="Calibri"/>
                <a:ea typeface="+mn-ea"/>
                <a:cs typeface="+mn-cs"/>
              </a:rPr>
              <a:t>Mittendorf</a:t>
            </a:r>
            <a:r>
              <a:rPr kumimoji="0" lang="it-IT" sz="1400" b="0" i="0" u="none" strike="noStrike" kern="1200" cap="none" spc="0" normalizeH="0" baseline="0" noProof="0" dirty="0">
                <a:ln>
                  <a:noFill/>
                </a:ln>
                <a:solidFill>
                  <a:srgbClr val="000000"/>
                </a:solidFill>
                <a:effectLst/>
                <a:uLnTx/>
                <a:uFillTx/>
                <a:latin typeface="Calibri"/>
                <a:ea typeface="+mn-ea"/>
                <a:cs typeface="+mn-cs"/>
              </a:rPr>
              <a:t> et al. Lancet 2020</a:t>
            </a:r>
            <a:endParaRPr kumimoji="0" lang="it-IT"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A4A10E36-F149-B121-2472-87A58FF65639}"/>
              </a:ext>
            </a:extLst>
          </p:cNvPr>
          <p:cNvSpPr txBox="1"/>
          <p:nvPr/>
        </p:nvSpPr>
        <p:spPr>
          <a:xfrm>
            <a:off x="914399" y="6607378"/>
            <a:ext cx="109728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This presentation is the intellectual property of the presenter. Contact them at bianchini.giampaolo@hsr.it for permission to reprint and/or distribute.</a:t>
            </a:r>
          </a:p>
        </p:txBody>
      </p:sp>
      <p:sp>
        <p:nvSpPr>
          <p:cNvPr id="3" name="Rectangle 2">
            <a:extLst>
              <a:ext uri="{FF2B5EF4-FFF2-40B4-BE49-F238E27FC236}">
                <a16:creationId xmlns:a16="http://schemas.microsoft.com/office/drawing/2014/main" id="{18A029F0-722A-EA56-2B14-EF2126997E93}"/>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itolo 2">
            <a:extLst>
              <a:ext uri="{FF2B5EF4-FFF2-40B4-BE49-F238E27FC236}">
                <a16:creationId xmlns:a16="http://schemas.microsoft.com/office/drawing/2014/main" id="{F6965D4B-1644-2F21-C855-848005163420}"/>
              </a:ext>
            </a:extLst>
          </p:cNvPr>
          <p:cNvSpPr txBox="1">
            <a:spLocks/>
          </p:cNvSpPr>
          <p:nvPr/>
        </p:nvSpPr>
        <p:spPr>
          <a:xfrm>
            <a:off x="276485" y="84785"/>
            <a:ext cx="11784885" cy="653512"/>
          </a:xfrm>
          <a:prstGeom prst="rect">
            <a:avLst/>
          </a:prstGeom>
        </p:spPr>
        <p:txBody>
          <a:bodyPr anchor="b"/>
          <a:lstStyle>
            <a:lvl1pPr algn="l" defTabSz="457200" rtl="0" eaLnBrk="1" latinLnBrk="0" hangingPunct="1">
              <a:spcBef>
                <a:spcPct val="0"/>
              </a:spcBef>
              <a:buNone/>
              <a:defRPr sz="2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09555"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irAEs</a:t>
            </a:r>
            <a:r>
              <a:rPr kumimoji="0" lang="it-IT"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in </a:t>
            </a:r>
            <a:r>
              <a:rPr kumimoji="0" lang="it-IT" sz="32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neoadjuvant</a:t>
            </a:r>
            <a:r>
              <a:rPr kumimoji="0" lang="it-IT"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it-IT" sz="32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immunotherapy</a:t>
            </a:r>
            <a:r>
              <a:rPr kumimoji="0" lang="it-IT"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studies in </a:t>
            </a:r>
            <a:r>
              <a:rPr kumimoji="0" lang="it-IT" sz="32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early</a:t>
            </a:r>
            <a:r>
              <a:rPr kumimoji="0" lang="it-IT"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TNBC</a:t>
            </a:r>
          </a:p>
        </p:txBody>
      </p:sp>
      <p:sp>
        <p:nvSpPr>
          <p:cNvPr id="5" name="Rectangle 4">
            <a:extLst>
              <a:ext uri="{FF2B5EF4-FFF2-40B4-BE49-F238E27FC236}">
                <a16:creationId xmlns:a16="http://schemas.microsoft.com/office/drawing/2014/main" id="{5DE63F42-38F4-5E5F-6480-5D46271F5A6C}"/>
              </a:ext>
            </a:extLst>
          </p:cNvPr>
          <p:cNvSpPr/>
          <p:nvPr/>
        </p:nvSpPr>
        <p:spPr>
          <a:xfrm>
            <a:off x="0" y="6653121"/>
            <a:ext cx="12192000" cy="2048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718842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1D622-C002-B466-DE8D-C12347BCCB3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528314B-3CF0-AE50-4F27-20C9D6496413}"/>
              </a:ext>
            </a:extLst>
          </p:cNvPr>
          <p:cNvSpPr>
            <a:spLocks noGrp="1"/>
          </p:cNvSpPr>
          <p:nvPr>
            <p:ph type="body" sz="quarter" idx="11"/>
          </p:nvPr>
        </p:nvSpPr>
        <p:spPr>
          <a:xfrm>
            <a:off x="304679" y="953956"/>
            <a:ext cx="11668368" cy="5576113"/>
          </a:xfrm>
        </p:spPr>
        <p:txBody>
          <a:bodyPr>
            <a:normAutofit fontScale="70000" lnSpcReduction="20000"/>
          </a:bodyPr>
          <a:lstStyle/>
          <a:p>
            <a:pPr marL="0" marR="0" indent="0">
              <a:lnSpc>
                <a:spcPct val="120000"/>
              </a:lnSpc>
              <a:spcBef>
                <a:spcPts val="0"/>
              </a:spcBef>
              <a:buNone/>
            </a:pPr>
            <a:endParaRPr lang="en-US" sz="2700" b="1" dirty="0">
              <a:solidFill>
                <a:srgbClr val="000000"/>
              </a:solidFill>
              <a:effectLst/>
              <a:ea typeface="Aptos" panose="020B0004020202020204" pitchFamily="34" charset="0"/>
              <a:cs typeface="Aptos" panose="020B0004020202020204" pitchFamily="34" charset="0"/>
            </a:endParaRPr>
          </a:p>
          <a:p>
            <a:pPr marL="457200" lvl="1" indent="-457200">
              <a:lnSpc>
                <a:spcPct val="120000"/>
              </a:lnSpc>
              <a:spcBef>
                <a:spcPts val="0"/>
              </a:spcBef>
              <a:spcAft>
                <a:spcPts val="600"/>
              </a:spcAft>
            </a:pPr>
            <a:r>
              <a:rPr lang="en-US" sz="2900" b="1" u="sng" dirty="0">
                <a:solidFill>
                  <a:srgbClr val="000000"/>
                </a:solidFill>
                <a:effectLst/>
                <a:ea typeface="Aptos" panose="020B0004020202020204" pitchFamily="34" charset="0"/>
                <a:cs typeface="Aptos" panose="020B0004020202020204" pitchFamily="34" charset="0"/>
              </a:rPr>
              <a:t>TNBC Early Stage</a:t>
            </a:r>
          </a:p>
          <a:p>
            <a:pPr marL="0" lvl="1" indent="0">
              <a:lnSpc>
                <a:spcPct val="120000"/>
              </a:lnSpc>
              <a:spcBef>
                <a:spcPts val="0"/>
              </a:spcBef>
              <a:spcAft>
                <a:spcPts val="600"/>
              </a:spcAft>
              <a:buNone/>
            </a:pPr>
            <a:endParaRPr lang="en-US" sz="1400" b="1" u="sng" dirty="0">
              <a:solidFill>
                <a:srgbClr val="000000"/>
              </a:solidFill>
              <a:effectLs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ea typeface="Aptos" panose="020B0004020202020204" pitchFamily="34" charset="0"/>
                <a:cs typeface="Aptos" panose="020B0004020202020204" pitchFamily="34" charset="0"/>
              </a:rPr>
              <a:t>PS12-09:</a:t>
            </a:r>
            <a:r>
              <a:rPr lang="en-US" sz="2700" dirty="0">
                <a:solidFill>
                  <a:srgbClr val="000000"/>
                </a:solidFill>
                <a:effectLst/>
                <a:ea typeface="Aptos" panose="020B0004020202020204" pitchFamily="34" charset="0"/>
                <a:cs typeface="Aptos" panose="020B0004020202020204" pitchFamily="34" charset="0"/>
              </a:rPr>
              <a:t> Neoadjuvant pembrolizumab or placebo plus chemotherapy followed by adjuvant pembrolizumab or placebo for high-risk, early-stage </a:t>
            </a:r>
            <a:r>
              <a:rPr lang="en-US" sz="2700" dirty="0">
                <a:solidFill>
                  <a:srgbClr val="000000"/>
                </a:solidFill>
                <a:ea typeface="Aptos" panose="020B0004020202020204" pitchFamily="34" charset="0"/>
                <a:cs typeface="Aptos" panose="020B0004020202020204" pitchFamily="34" charset="0"/>
              </a:rPr>
              <a:t>TNBC</a:t>
            </a:r>
            <a:r>
              <a:rPr lang="en-US" sz="2700" dirty="0">
                <a:solidFill>
                  <a:srgbClr val="000000"/>
                </a:solidFill>
                <a:effectLst/>
                <a:ea typeface="Aptos" panose="020B0004020202020204" pitchFamily="34" charset="0"/>
                <a:cs typeface="Aptos" panose="020B0004020202020204" pitchFamily="34" charset="0"/>
              </a:rPr>
              <a:t>: Overall survival and subgroup results from the phase 3 </a:t>
            </a:r>
            <a:r>
              <a:rPr lang="en-US" sz="2700" b="1" dirty="0">
                <a:solidFill>
                  <a:srgbClr val="000000"/>
                </a:solidFill>
                <a:effectLst/>
                <a:ea typeface="Aptos" panose="020B0004020202020204" pitchFamily="34" charset="0"/>
                <a:cs typeface="Aptos" panose="020B0004020202020204" pitchFamily="34" charset="0"/>
              </a:rPr>
              <a:t>KEYNOTE-522 </a:t>
            </a:r>
            <a:r>
              <a:rPr lang="en-US" sz="2700" dirty="0">
                <a:solidFill>
                  <a:srgbClr val="000000"/>
                </a:solidFill>
                <a:effectLst/>
                <a:ea typeface="Aptos" panose="020B0004020202020204" pitchFamily="34" charset="0"/>
                <a:cs typeface="Aptos" panose="020B0004020202020204" pitchFamily="34" charset="0"/>
              </a:rPr>
              <a:t>study</a:t>
            </a:r>
            <a:endParaRPr lang="en-US" sz="2700" dirty="0">
              <a:effectLs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ea typeface="Aptos" panose="020B0004020202020204" pitchFamily="34" charset="0"/>
                <a:cs typeface="Aptos" panose="020B0004020202020204" pitchFamily="34" charset="0"/>
              </a:rPr>
              <a:t>GS3-05:</a:t>
            </a:r>
            <a:r>
              <a:rPr lang="en-US" sz="2700" dirty="0">
                <a:solidFill>
                  <a:srgbClr val="000000"/>
                </a:solidFill>
                <a:effectLst/>
                <a:ea typeface="Aptos" panose="020B0004020202020204" pitchFamily="34" charset="0"/>
                <a:cs typeface="Aptos" panose="020B0004020202020204" pitchFamily="34" charset="0"/>
              </a:rPr>
              <a:t> </a:t>
            </a:r>
            <a:r>
              <a:rPr lang="en-US" sz="2700" b="1" dirty="0">
                <a:solidFill>
                  <a:srgbClr val="000000"/>
                </a:solidFill>
                <a:effectLst/>
                <a:ea typeface="Aptos" panose="020B0004020202020204" pitchFamily="34" charset="0"/>
                <a:cs typeface="Aptos" panose="020B0004020202020204" pitchFamily="34" charset="0"/>
              </a:rPr>
              <a:t>NSABP B-59/GBG-96-GeparDouze</a:t>
            </a:r>
            <a:r>
              <a:rPr lang="en-US" sz="2700" dirty="0">
                <a:solidFill>
                  <a:srgbClr val="000000"/>
                </a:solidFill>
                <a:effectLst/>
                <a:ea typeface="Aptos" panose="020B0004020202020204" pitchFamily="34" charset="0"/>
                <a:cs typeface="Aptos" panose="020B0004020202020204" pitchFamily="34" charset="0"/>
              </a:rPr>
              <a:t>: A randomized double-blind phase III clinical trial of neoadjuvant chemotherapy with atezolizumab or placebo followed by adjuvant atezolizumab or placebo in patients with Stage II and III </a:t>
            </a:r>
            <a:r>
              <a:rPr lang="en-US" sz="2700" dirty="0">
                <a:solidFill>
                  <a:srgbClr val="000000"/>
                </a:solidFill>
                <a:ea typeface="Aptos" panose="020B0004020202020204" pitchFamily="34" charset="0"/>
                <a:cs typeface="Aptos" panose="020B0004020202020204" pitchFamily="34" charset="0"/>
              </a:rPr>
              <a:t>TNBC</a:t>
            </a:r>
            <a:endParaRPr lang="en-US" sz="2700" dirty="0">
              <a:effectLs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ea typeface="Aptos" panose="020B0004020202020204" pitchFamily="34" charset="0"/>
                <a:cs typeface="Aptos" panose="020B0004020202020204" pitchFamily="34" charset="0"/>
              </a:rPr>
              <a:t>GS3-06</a:t>
            </a:r>
            <a:r>
              <a:rPr lang="en-US" sz="2700" dirty="0">
                <a:solidFill>
                  <a:srgbClr val="000000"/>
                </a:solidFill>
                <a:effectLst/>
                <a:ea typeface="Aptos" panose="020B0004020202020204" pitchFamily="34" charset="0"/>
                <a:cs typeface="Aptos" panose="020B0004020202020204" pitchFamily="34" charset="0"/>
              </a:rPr>
              <a:t>: Neoadjuvant </a:t>
            </a:r>
            <a:r>
              <a:rPr lang="en-US" sz="2700" dirty="0" err="1">
                <a:solidFill>
                  <a:srgbClr val="000000"/>
                </a:solidFill>
                <a:effectLst/>
                <a:ea typeface="Aptos" panose="020B0004020202020204" pitchFamily="34" charset="0"/>
                <a:cs typeface="Aptos" panose="020B0004020202020204" pitchFamily="34" charset="0"/>
              </a:rPr>
              <a:t>camrelizumab</a:t>
            </a:r>
            <a:r>
              <a:rPr lang="en-US" sz="2700" dirty="0">
                <a:solidFill>
                  <a:srgbClr val="000000"/>
                </a:solidFill>
                <a:effectLst/>
                <a:ea typeface="Aptos" panose="020B0004020202020204" pitchFamily="34" charset="0"/>
                <a:cs typeface="Aptos" panose="020B0004020202020204" pitchFamily="34" charset="0"/>
              </a:rPr>
              <a:t> plus chemotherapy (chemo) for early or locally advanced TNBC: a randomized, double-blind, phase 3 trial</a:t>
            </a:r>
            <a:endParaRPr lang="en-US" sz="2700" dirty="0">
              <a:effectLs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highlight>
                  <a:srgbClr val="FFFF00"/>
                </a:highlight>
                <a:ea typeface="Aptos" panose="020B0004020202020204" pitchFamily="34" charset="0"/>
                <a:cs typeface="Aptos" panose="020B0004020202020204" pitchFamily="34" charset="0"/>
              </a:rPr>
              <a:t>RF3-02</a:t>
            </a:r>
            <a:r>
              <a:rPr lang="en-US" sz="2700" dirty="0">
                <a:solidFill>
                  <a:srgbClr val="000000"/>
                </a:solidFill>
                <a:effectLst/>
                <a:highlight>
                  <a:srgbClr val="FFFF00"/>
                </a:highlight>
                <a:ea typeface="Aptos" panose="020B0004020202020204" pitchFamily="34" charset="0"/>
                <a:cs typeface="Aptos" panose="020B0004020202020204" pitchFamily="34" charset="0"/>
              </a:rPr>
              <a:t>: Efficacy of adjuvant avelumab by PD-L1, tumor infiltrating lymphocytes and residual cancer burden in high-risk </a:t>
            </a:r>
            <a:r>
              <a:rPr lang="en-US" sz="2700" dirty="0">
                <a:solidFill>
                  <a:srgbClr val="000000"/>
                </a:solidFill>
                <a:highlight>
                  <a:srgbClr val="FFFF00"/>
                </a:highlight>
                <a:ea typeface="Aptos" panose="020B0004020202020204" pitchFamily="34" charset="0"/>
                <a:cs typeface="Aptos" panose="020B0004020202020204" pitchFamily="34" charset="0"/>
              </a:rPr>
              <a:t>TNBC</a:t>
            </a:r>
            <a:r>
              <a:rPr lang="en-US" sz="2700" dirty="0">
                <a:solidFill>
                  <a:srgbClr val="000000"/>
                </a:solidFill>
                <a:effectLst/>
                <a:highlight>
                  <a:srgbClr val="FFFF00"/>
                </a:highlight>
                <a:ea typeface="Aptos" panose="020B0004020202020204" pitchFamily="34" charset="0"/>
                <a:cs typeface="Aptos" panose="020B0004020202020204" pitchFamily="34" charset="0"/>
              </a:rPr>
              <a:t>: secondary and exploratory endpoints of the phase III </a:t>
            </a:r>
            <a:r>
              <a:rPr lang="en-US" sz="2700" b="1" dirty="0">
                <a:solidFill>
                  <a:srgbClr val="000000"/>
                </a:solidFill>
                <a:effectLst/>
                <a:highlight>
                  <a:srgbClr val="FFFF00"/>
                </a:highlight>
                <a:ea typeface="Aptos" panose="020B0004020202020204" pitchFamily="34" charset="0"/>
                <a:cs typeface="Aptos" panose="020B0004020202020204" pitchFamily="34" charset="0"/>
              </a:rPr>
              <a:t>A-BRAVE</a:t>
            </a:r>
            <a:r>
              <a:rPr lang="en-US" sz="2700" dirty="0">
                <a:solidFill>
                  <a:srgbClr val="000000"/>
                </a:solidFill>
                <a:effectLst/>
                <a:highlight>
                  <a:srgbClr val="FFFF00"/>
                </a:highlight>
                <a:ea typeface="Aptos" panose="020B0004020202020204" pitchFamily="34" charset="0"/>
                <a:cs typeface="Aptos" panose="020B0004020202020204" pitchFamily="34" charset="0"/>
              </a:rPr>
              <a:t> trial</a:t>
            </a:r>
            <a:endParaRPr lang="en-US" sz="2700" dirty="0">
              <a:highlight>
                <a:srgbClr val="FFFF00"/>
              </a:highligh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ea typeface="Aptos" panose="020B0004020202020204" pitchFamily="34" charset="0"/>
                <a:cs typeface="Aptos" panose="020B0004020202020204" pitchFamily="34" charset="0"/>
              </a:rPr>
              <a:t>RF3-03</a:t>
            </a:r>
            <a:r>
              <a:rPr lang="en-US" sz="2700" dirty="0">
                <a:solidFill>
                  <a:srgbClr val="000000"/>
                </a:solidFill>
                <a:effectLst/>
                <a:ea typeface="Aptos" panose="020B0004020202020204" pitchFamily="34" charset="0"/>
                <a:cs typeface="Aptos" panose="020B0004020202020204" pitchFamily="34" charset="0"/>
              </a:rPr>
              <a:t>: Nivolumab + Ipilimumab (NIVO+IPI) compared to capecitabine for </a:t>
            </a:r>
            <a:r>
              <a:rPr lang="en-US" sz="2700" dirty="0">
                <a:solidFill>
                  <a:srgbClr val="000000"/>
                </a:solidFill>
                <a:ea typeface="Aptos" panose="020B0004020202020204" pitchFamily="34" charset="0"/>
                <a:cs typeface="Aptos" panose="020B0004020202020204" pitchFamily="34" charset="0"/>
              </a:rPr>
              <a:t>TNBC</a:t>
            </a:r>
            <a:r>
              <a:rPr lang="en-US" sz="2700" dirty="0">
                <a:solidFill>
                  <a:srgbClr val="000000"/>
                </a:solidFill>
                <a:effectLst/>
                <a:ea typeface="Aptos" panose="020B0004020202020204" pitchFamily="34" charset="0"/>
                <a:cs typeface="Aptos" panose="020B0004020202020204" pitchFamily="34" charset="0"/>
              </a:rPr>
              <a:t> patients with residual disease after neoadjuvant chemotherapy – Final results of </a:t>
            </a:r>
            <a:r>
              <a:rPr lang="en-US" sz="2700" b="1" dirty="0">
                <a:solidFill>
                  <a:srgbClr val="000000"/>
                </a:solidFill>
                <a:effectLst/>
                <a:ea typeface="Aptos" panose="020B0004020202020204" pitchFamily="34" charset="0"/>
                <a:cs typeface="Aptos" panose="020B0004020202020204" pitchFamily="34" charset="0"/>
              </a:rPr>
              <a:t>BreastImmune-03</a:t>
            </a:r>
            <a:r>
              <a:rPr lang="en-US" sz="2700" dirty="0">
                <a:solidFill>
                  <a:srgbClr val="000000"/>
                </a:solidFill>
                <a:effectLst/>
                <a:ea typeface="Aptos" panose="020B0004020202020204" pitchFamily="34" charset="0"/>
                <a:cs typeface="Aptos" panose="020B0004020202020204" pitchFamily="34" charset="0"/>
              </a:rPr>
              <a:t>, a multicenter randomized open-label phase II trial</a:t>
            </a:r>
          </a:p>
          <a:p>
            <a:pPr marL="0" lvl="1" indent="0">
              <a:lnSpc>
                <a:spcPct val="120000"/>
              </a:lnSpc>
              <a:spcBef>
                <a:spcPts val="0"/>
              </a:spcBef>
              <a:spcAft>
                <a:spcPts val="600"/>
              </a:spcAft>
              <a:buNone/>
            </a:pPr>
            <a:endParaRPr lang="en-US" sz="2700" dirty="0">
              <a:solidFill>
                <a:srgbClr val="000000"/>
              </a:solidFill>
              <a:effectLst/>
              <a:ea typeface="Aptos" panose="020B0004020202020204" pitchFamily="34" charset="0"/>
              <a:cs typeface="Aptos" panose="020B0004020202020204" pitchFamily="34" charset="0"/>
            </a:endParaRPr>
          </a:p>
          <a:p>
            <a:endParaRPr lang="en-US" dirty="0"/>
          </a:p>
        </p:txBody>
      </p:sp>
      <p:sp>
        <p:nvSpPr>
          <p:cNvPr id="3" name="Title 2">
            <a:extLst>
              <a:ext uri="{FF2B5EF4-FFF2-40B4-BE49-F238E27FC236}">
                <a16:creationId xmlns:a16="http://schemas.microsoft.com/office/drawing/2014/main" id="{ED8D2FE8-2AD8-FF59-F54B-5EB36C3AFA2C}"/>
              </a:ext>
            </a:extLst>
          </p:cNvPr>
          <p:cNvSpPr>
            <a:spLocks noGrp="1"/>
          </p:cNvSpPr>
          <p:nvPr>
            <p:ph type="title"/>
          </p:nvPr>
        </p:nvSpPr>
        <p:spPr>
          <a:xfrm>
            <a:off x="436548" y="293933"/>
            <a:ext cx="10024622" cy="702300"/>
          </a:xfrm>
        </p:spPr>
        <p:txBody>
          <a:bodyPr/>
          <a:lstStyle/>
          <a:p>
            <a:r>
              <a:rPr lang="en-US" dirty="0"/>
              <a:t>Outline (1)</a:t>
            </a:r>
          </a:p>
        </p:txBody>
      </p:sp>
    </p:spTree>
    <p:extLst>
      <p:ext uri="{BB962C8B-B14F-4D97-AF65-F5344CB8AC3E}">
        <p14:creationId xmlns:p14="http://schemas.microsoft.com/office/powerpoint/2010/main" val="1930234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24A931-24DB-D79F-CA31-10857F2ACEE6}"/>
              </a:ext>
            </a:extLst>
          </p:cNvPr>
          <p:cNvSpPr>
            <a:spLocks noGrp="1"/>
          </p:cNvSpPr>
          <p:nvPr>
            <p:ph type="body" sz="quarter" idx="11"/>
          </p:nvPr>
        </p:nvSpPr>
        <p:spPr>
          <a:xfrm>
            <a:off x="512749" y="1288377"/>
            <a:ext cx="10830165" cy="3932121"/>
          </a:xfrm>
        </p:spPr>
        <p:txBody>
          <a:bodyPr>
            <a:normAutofit fontScale="62500" lnSpcReduction="20000"/>
          </a:bodyPr>
          <a:lstStyle/>
          <a:p>
            <a:r>
              <a:rPr lang="en-US" sz="3200" dirty="0">
                <a:cs typeface="Arial" panose="020B0604020202020204" pitchFamily="34" charset="0"/>
              </a:rPr>
              <a:t>Consulting or advisory role: Pfizer, AstraZeneca, Daiichi Sankyo, Eli Lilly</a:t>
            </a:r>
          </a:p>
          <a:p>
            <a:endParaRPr lang="en-US" sz="3200" dirty="0">
              <a:cs typeface="Arial" panose="020B0604020202020204" pitchFamily="34" charset="0"/>
            </a:endParaRPr>
          </a:p>
          <a:p>
            <a:r>
              <a:rPr lang="en-US" sz="3200" dirty="0">
                <a:cs typeface="Arial" panose="020B0604020202020204" pitchFamily="34" charset="0"/>
              </a:rPr>
              <a:t>Institutional research funding: AstraZeneca, Gilead, Merck, </a:t>
            </a:r>
            <a:r>
              <a:rPr lang="en-US" sz="3200" dirty="0" err="1">
                <a:cs typeface="Arial" panose="020B0604020202020204" pitchFamily="34" charset="0"/>
              </a:rPr>
              <a:t>Zentalis</a:t>
            </a:r>
            <a:r>
              <a:rPr lang="en-US" sz="3200" dirty="0">
                <a:cs typeface="Arial" panose="020B0604020202020204" pitchFamily="34" charset="0"/>
              </a:rPr>
              <a:t>, </a:t>
            </a:r>
            <a:r>
              <a:rPr lang="en-US" sz="3200" dirty="0" err="1">
                <a:cs typeface="Arial" panose="020B0604020202020204" pitchFamily="34" charset="0"/>
              </a:rPr>
              <a:t>Ideaya</a:t>
            </a:r>
            <a:r>
              <a:rPr lang="en-US" sz="3200" dirty="0">
                <a:cs typeface="Arial" panose="020B0604020202020204" pitchFamily="34" charset="0"/>
              </a:rPr>
              <a:t>, Incyte</a:t>
            </a:r>
          </a:p>
          <a:p>
            <a:endParaRPr lang="en-US" sz="3200" dirty="0">
              <a:cs typeface="Arial" panose="020B0604020202020204" pitchFamily="34" charset="0"/>
            </a:endParaRPr>
          </a:p>
          <a:p>
            <a:r>
              <a:rPr lang="en-US" sz="3200" dirty="0">
                <a:effectLst/>
                <a:ea typeface="Aptos" panose="020B0004020202020204" pitchFamily="34" charset="0"/>
                <a:cs typeface="Aptos" panose="020B0004020202020204" pitchFamily="34" charset="0"/>
              </a:rPr>
              <a:t>Speaker is being compensated for their presentation today by</a:t>
            </a:r>
            <a:r>
              <a:rPr lang="en-US" sz="3200" b="1" dirty="0">
                <a:effectLst/>
                <a:ea typeface="Aptos" panose="020B0004020202020204" pitchFamily="34" charset="0"/>
                <a:cs typeface="Aptos" panose="020B0004020202020204" pitchFamily="34" charset="0"/>
              </a:rPr>
              <a:t> </a:t>
            </a:r>
            <a:r>
              <a:rPr lang="en-US" sz="3200" dirty="0">
                <a:effectLst/>
                <a:ea typeface="Aptos" panose="020B0004020202020204" pitchFamily="34" charset="0"/>
                <a:cs typeface="Aptos" panose="020B0004020202020204" pitchFamily="34" charset="0"/>
              </a:rPr>
              <a:t>the group purchasing organization affiliated directly or indirectly with AB Specialty Solutions, LLC (the “GPO”) . However, neither the GPO nor any pharmaceutical company has influenced the content of this presentation nor has the GPO independently verified the presentation for accuracy.</a:t>
            </a:r>
          </a:p>
          <a:p>
            <a:endParaRPr lang="en-US" dirty="0"/>
          </a:p>
        </p:txBody>
      </p:sp>
      <p:sp>
        <p:nvSpPr>
          <p:cNvPr id="6" name="Title 2">
            <a:extLst>
              <a:ext uri="{FF2B5EF4-FFF2-40B4-BE49-F238E27FC236}">
                <a16:creationId xmlns:a16="http://schemas.microsoft.com/office/drawing/2014/main" id="{B68CAB3D-44B2-87AC-1906-16CC6067DB83}"/>
              </a:ext>
            </a:extLst>
          </p:cNvPr>
          <p:cNvSpPr txBox="1">
            <a:spLocks/>
          </p:cNvSpPr>
          <p:nvPr/>
        </p:nvSpPr>
        <p:spPr>
          <a:xfrm>
            <a:off x="436548" y="293933"/>
            <a:ext cx="10024622" cy="702300"/>
          </a:xfrm>
          <a:prstGeom prst="rect">
            <a:avLst/>
          </a:prstGeom>
        </p:spPr>
        <p:txBody>
          <a:bodyPr>
            <a:norm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636569"/>
                </a:solidFill>
                <a:effectLst/>
                <a:uLnTx/>
                <a:uFillTx/>
                <a:latin typeface="Arial" panose="020B0604020202020204"/>
                <a:ea typeface="+mj-ea"/>
                <a:cs typeface="+mj-cs"/>
              </a:rPr>
              <a:t>Disclosures </a:t>
            </a:r>
          </a:p>
        </p:txBody>
      </p:sp>
    </p:spTree>
    <p:extLst>
      <p:ext uri="{BB962C8B-B14F-4D97-AF65-F5344CB8AC3E}">
        <p14:creationId xmlns:p14="http://schemas.microsoft.com/office/powerpoint/2010/main" val="3568624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9DB3A3-E51D-E6D7-C7FB-6D86E6564AEA}"/>
              </a:ext>
            </a:extLst>
          </p:cNvPr>
          <p:cNvPicPr>
            <a:picLocks noChangeAspect="1"/>
          </p:cNvPicPr>
          <p:nvPr/>
        </p:nvPicPr>
        <p:blipFill>
          <a:blip r:embed="rId2"/>
          <a:srcRect t="33705" b="13600"/>
          <a:stretch/>
        </p:blipFill>
        <p:spPr>
          <a:xfrm>
            <a:off x="0" y="1650205"/>
            <a:ext cx="12192000" cy="3557589"/>
          </a:xfrm>
          <a:prstGeom prst="rect">
            <a:avLst/>
          </a:prstGeom>
        </p:spPr>
      </p:pic>
    </p:spTree>
    <p:extLst>
      <p:ext uri="{BB962C8B-B14F-4D97-AF65-F5344CB8AC3E}">
        <p14:creationId xmlns:p14="http://schemas.microsoft.com/office/powerpoint/2010/main" val="24384057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C56E1-772D-DD04-AD3A-14C91A55350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23F67D0-EA7D-9740-2153-6B191107EBD9}"/>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45B3A28D-D0BF-018F-272E-5471CC5676A5}"/>
              </a:ext>
            </a:extLst>
          </p:cNvPr>
          <p:cNvPicPr>
            <a:picLocks noChangeAspect="1"/>
          </p:cNvPicPr>
          <p:nvPr/>
        </p:nvPicPr>
        <p:blipFill>
          <a:blip r:embed="rId2"/>
          <a:srcRect t="5047" b="3222"/>
          <a:stretch/>
        </p:blipFill>
        <p:spPr>
          <a:xfrm>
            <a:off x="0" y="43542"/>
            <a:ext cx="12192000" cy="6197600"/>
          </a:xfrm>
          <a:prstGeom prst="rect">
            <a:avLst/>
          </a:prstGeom>
        </p:spPr>
      </p:pic>
      <p:sp>
        <p:nvSpPr>
          <p:cNvPr id="4" name="Rectangle 3">
            <a:extLst>
              <a:ext uri="{FF2B5EF4-FFF2-40B4-BE49-F238E27FC236}">
                <a16:creationId xmlns:a16="http://schemas.microsoft.com/office/drawing/2014/main" id="{3F89AF2C-49AB-20AC-BADA-261F94236306}"/>
              </a:ext>
            </a:extLst>
          </p:cNvPr>
          <p:cNvSpPr/>
          <p:nvPr/>
        </p:nvSpPr>
        <p:spPr>
          <a:xfrm>
            <a:off x="9944100" y="43542"/>
            <a:ext cx="2117271" cy="7994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ABC6AFDF-7EA1-082C-41F9-A86CF27E25C5}"/>
              </a:ext>
            </a:extLst>
          </p:cNvPr>
          <p:cNvSpPr txBox="1"/>
          <p:nvPr/>
        </p:nvSpPr>
        <p:spPr>
          <a:xfrm>
            <a:off x="8437888" y="6519446"/>
            <a:ext cx="30064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Arial" panose="020B0604020202020204"/>
                <a:ea typeface="Calibri"/>
                <a:cs typeface="Calibri"/>
                <a:sym typeface="Calibri"/>
              </a:rPr>
              <a:t>Dieci</a:t>
            </a:r>
            <a:r>
              <a:rPr kumimoji="0" lang="en-US" sz="1600" b="0" i="0" u="none" strike="noStrike" kern="0" cap="none" spc="0" normalizeH="0" baseline="0" noProof="0" dirty="0">
                <a:ln>
                  <a:noFill/>
                </a:ln>
                <a:solidFill>
                  <a:srgbClr val="000000"/>
                </a:solidFill>
                <a:effectLst/>
                <a:uLnTx/>
                <a:uFillTx/>
                <a:latin typeface="Arial" panose="020B0604020202020204"/>
                <a:ea typeface="Calibri"/>
                <a:cs typeface="Calibri"/>
                <a:sym typeface="Calibri"/>
              </a:rPr>
              <a:t> M et al. SABCS 2024</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59816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C75D3-47C5-A468-5E89-A0DF257D0F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847F3F0-2DF5-9A73-AC90-B6EAAD521E1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E571D72-3496-D5D8-3349-48750AC0D1B3}"/>
              </a:ext>
            </a:extLst>
          </p:cNvPr>
          <p:cNvPicPr>
            <a:picLocks noChangeAspect="1"/>
          </p:cNvPicPr>
          <p:nvPr/>
        </p:nvPicPr>
        <p:blipFill>
          <a:blip r:embed="rId2"/>
          <a:srcRect t="4792" b="3328"/>
          <a:stretch/>
        </p:blipFill>
        <p:spPr>
          <a:xfrm>
            <a:off x="0" y="0"/>
            <a:ext cx="12192000" cy="6272213"/>
          </a:xfrm>
          <a:prstGeom prst="rect">
            <a:avLst/>
          </a:prstGeom>
        </p:spPr>
      </p:pic>
      <p:sp>
        <p:nvSpPr>
          <p:cNvPr id="4" name="Rectangle 3">
            <a:extLst>
              <a:ext uri="{FF2B5EF4-FFF2-40B4-BE49-F238E27FC236}">
                <a16:creationId xmlns:a16="http://schemas.microsoft.com/office/drawing/2014/main" id="{B89DA543-D87D-4E96-40B8-2B838B7EBFCD}"/>
              </a:ext>
            </a:extLst>
          </p:cNvPr>
          <p:cNvSpPr/>
          <p:nvPr/>
        </p:nvSpPr>
        <p:spPr>
          <a:xfrm>
            <a:off x="9829800" y="-1"/>
            <a:ext cx="2014538" cy="8286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981B6036-25FF-A101-2180-DFD58226136B}"/>
              </a:ext>
            </a:extLst>
          </p:cNvPr>
          <p:cNvSpPr txBox="1"/>
          <p:nvPr/>
        </p:nvSpPr>
        <p:spPr>
          <a:xfrm>
            <a:off x="8437888" y="6519446"/>
            <a:ext cx="30064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Arial" panose="020B0604020202020204"/>
                <a:ea typeface="Calibri"/>
                <a:cs typeface="Calibri"/>
                <a:sym typeface="Calibri"/>
              </a:rPr>
              <a:t>Dieci</a:t>
            </a:r>
            <a:r>
              <a:rPr kumimoji="0" lang="en-US" sz="1600" b="0" i="0" u="none" strike="noStrike" kern="0" cap="none" spc="0" normalizeH="0" baseline="0" noProof="0" dirty="0">
                <a:ln>
                  <a:noFill/>
                </a:ln>
                <a:solidFill>
                  <a:srgbClr val="000000"/>
                </a:solidFill>
                <a:effectLst/>
                <a:uLnTx/>
                <a:uFillTx/>
                <a:latin typeface="Arial" panose="020B0604020202020204"/>
                <a:ea typeface="Calibri"/>
                <a:cs typeface="Calibri"/>
                <a:sym typeface="Calibri"/>
              </a:rPr>
              <a:t> M et al. SABCS 2024</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736898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DE751-DBAD-1C55-692E-2B404386E20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350BA58-FAB2-6DA1-A46C-D16D2C748B8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9D5174E-8A75-F43C-632E-1BFDB7F4A6DF}"/>
              </a:ext>
            </a:extLst>
          </p:cNvPr>
          <p:cNvPicPr>
            <a:picLocks noChangeAspect="1"/>
          </p:cNvPicPr>
          <p:nvPr/>
        </p:nvPicPr>
        <p:blipFill>
          <a:blip r:embed="rId2"/>
          <a:srcRect t="5000" b="6875"/>
          <a:stretch/>
        </p:blipFill>
        <p:spPr>
          <a:xfrm>
            <a:off x="0" y="0"/>
            <a:ext cx="11982728" cy="6043613"/>
          </a:xfrm>
          <a:prstGeom prst="rect">
            <a:avLst/>
          </a:prstGeom>
        </p:spPr>
      </p:pic>
      <p:sp>
        <p:nvSpPr>
          <p:cNvPr id="4" name="Rectangle 3">
            <a:extLst>
              <a:ext uri="{FF2B5EF4-FFF2-40B4-BE49-F238E27FC236}">
                <a16:creationId xmlns:a16="http://schemas.microsoft.com/office/drawing/2014/main" id="{0C6E907A-79D9-A354-6F37-0930E200003B}"/>
              </a:ext>
            </a:extLst>
          </p:cNvPr>
          <p:cNvSpPr/>
          <p:nvPr/>
        </p:nvSpPr>
        <p:spPr>
          <a:xfrm>
            <a:off x="9529763" y="0"/>
            <a:ext cx="2531608" cy="8143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EF3BB5A7-69FC-DD98-1CFD-B28D23606EC2}"/>
              </a:ext>
            </a:extLst>
          </p:cNvPr>
          <p:cNvSpPr txBox="1"/>
          <p:nvPr/>
        </p:nvSpPr>
        <p:spPr>
          <a:xfrm>
            <a:off x="8437888" y="6519446"/>
            <a:ext cx="30064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Arial" panose="020B0604020202020204"/>
                <a:ea typeface="Calibri"/>
                <a:cs typeface="Calibri"/>
                <a:sym typeface="Calibri"/>
              </a:rPr>
              <a:t>Dieci</a:t>
            </a:r>
            <a:r>
              <a:rPr kumimoji="0" lang="en-US" sz="1600" b="0" i="0" u="none" strike="noStrike" kern="0" cap="none" spc="0" normalizeH="0" baseline="0" noProof="0" dirty="0">
                <a:ln>
                  <a:noFill/>
                </a:ln>
                <a:solidFill>
                  <a:srgbClr val="000000"/>
                </a:solidFill>
                <a:effectLst/>
                <a:uLnTx/>
                <a:uFillTx/>
                <a:latin typeface="Arial" panose="020B0604020202020204"/>
                <a:ea typeface="Calibri"/>
                <a:cs typeface="Calibri"/>
                <a:sym typeface="Calibri"/>
              </a:rPr>
              <a:t> M et al. SABCS 2024</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674444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A6A9C-679E-DA7E-BFCE-22A0148A3C5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F5113DA-4BC8-1E8E-4330-AC8B349402D4}"/>
              </a:ext>
            </a:extLst>
          </p:cNvPr>
          <p:cNvSpPr>
            <a:spLocks noGrp="1"/>
          </p:cNvSpPr>
          <p:nvPr>
            <p:ph type="title"/>
          </p:nvPr>
        </p:nvSpPr>
        <p:spPr>
          <a:xfrm>
            <a:off x="508000" y="173845"/>
            <a:ext cx="11156778" cy="949648"/>
          </a:xfrm>
        </p:spPr>
        <p:txBody>
          <a:bodyPr/>
          <a:lstStyle/>
          <a:p>
            <a:r>
              <a:rPr lang="it-IT" b="1" dirty="0">
                <a:solidFill>
                  <a:srgbClr val="002060"/>
                </a:solidFill>
              </a:rPr>
              <a:t>Is adjuvant monoimmunotherapy different?</a:t>
            </a:r>
            <a:endParaRPr lang="en-US" b="1" dirty="0">
              <a:solidFill>
                <a:srgbClr val="002060"/>
              </a:solidFill>
            </a:endParaRPr>
          </a:p>
        </p:txBody>
      </p:sp>
      <p:pic>
        <p:nvPicPr>
          <p:cNvPr id="4" name="Picture 3" descr="A graph of a cancer patient&#10;&#10;Description automatically generated">
            <a:extLst>
              <a:ext uri="{FF2B5EF4-FFF2-40B4-BE49-F238E27FC236}">
                <a16:creationId xmlns:a16="http://schemas.microsoft.com/office/drawing/2014/main" id="{A501834B-7413-A59E-517A-D55E4C5FCC7D}"/>
              </a:ext>
            </a:extLst>
          </p:cNvPr>
          <p:cNvPicPr>
            <a:picLocks noChangeAspect="1"/>
          </p:cNvPicPr>
          <p:nvPr/>
        </p:nvPicPr>
        <p:blipFill>
          <a:blip r:embed="rId2"/>
          <a:stretch>
            <a:fillRect/>
          </a:stretch>
        </p:blipFill>
        <p:spPr>
          <a:xfrm>
            <a:off x="1146777" y="1944255"/>
            <a:ext cx="4635627" cy="2187196"/>
          </a:xfrm>
          <a:prstGeom prst="rect">
            <a:avLst/>
          </a:prstGeom>
        </p:spPr>
      </p:pic>
      <p:sp>
        <p:nvSpPr>
          <p:cNvPr id="5" name="TextBox 4">
            <a:extLst>
              <a:ext uri="{FF2B5EF4-FFF2-40B4-BE49-F238E27FC236}">
                <a16:creationId xmlns:a16="http://schemas.microsoft.com/office/drawing/2014/main" id="{B6B9C927-AA8E-5E4C-C2EB-995F1FF88868}"/>
              </a:ext>
            </a:extLst>
          </p:cNvPr>
          <p:cNvSpPr txBox="1"/>
          <p:nvPr/>
        </p:nvSpPr>
        <p:spPr>
          <a:xfrm>
            <a:off x="2083067" y="1410075"/>
            <a:ext cx="3288749"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IMpassion030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iDFS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6" name="TextBox 5">
            <a:extLst>
              <a:ext uri="{FF2B5EF4-FFF2-40B4-BE49-F238E27FC236}">
                <a16:creationId xmlns:a16="http://schemas.microsoft.com/office/drawing/2014/main" id="{53F3DD88-E15C-144D-1D17-3BDFA08C4DE1}"/>
              </a:ext>
            </a:extLst>
          </p:cNvPr>
          <p:cNvSpPr txBox="1"/>
          <p:nvPr/>
        </p:nvSpPr>
        <p:spPr>
          <a:xfrm>
            <a:off x="7351658" y="1417305"/>
            <a:ext cx="2958204"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A-BRAVE (DFS)</a:t>
            </a:r>
          </a:p>
        </p:txBody>
      </p:sp>
      <p:pic>
        <p:nvPicPr>
          <p:cNvPr id="7" name="Immagine 12">
            <a:extLst>
              <a:ext uri="{FF2B5EF4-FFF2-40B4-BE49-F238E27FC236}">
                <a16:creationId xmlns:a16="http://schemas.microsoft.com/office/drawing/2014/main" id="{BA993EA2-F409-7F2A-F949-949BCA1B48BE}"/>
              </a:ext>
            </a:extLst>
          </p:cNvPr>
          <p:cNvPicPr>
            <a:picLocks noChangeAspect="1"/>
          </p:cNvPicPr>
          <p:nvPr/>
        </p:nvPicPr>
        <p:blipFill>
          <a:blip r:embed="rId3"/>
          <a:stretch>
            <a:fillRect/>
          </a:stretch>
        </p:blipFill>
        <p:spPr>
          <a:xfrm>
            <a:off x="6764933" y="1931399"/>
            <a:ext cx="3443692" cy="2262471"/>
          </a:xfrm>
          <a:prstGeom prst="rect">
            <a:avLst/>
          </a:prstGeom>
        </p:spPr>
      </p:pic>
      <p:sp>
        <p:nvSpPr>
          <p:cNvPr id="8" name="TextBox 7">
            <a:extLst>
              <a:ext uri="{FF2B5EF4-FFF2-40B4-BE49-F238E27FC236}">
                <a16:creationId xmlns:a16="http://schemas.microsoft.com/office/drawing/2014/main" id="{50D8F290-689B-26B6-4DC2-B4AA7F7FA633}"/>
              </a:ext>
            </a:extLst>
          </p:cNvPr>
          <p:cNvSpPr txBox="1"/>
          <p:nvPr/>
        </p:nvSpPr>
        <p:spPr>
          <a:xfrm>
            <a:off x="5544881" y="1172065"/>
            <a:ext cx="1285008"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9" rtl="0" eaLnBrk="1" fontAlgn="auto" latinLnBrk="0" hangingPunct="0">
              <a:lnSpc>
                <a:spcPct val="100000"/>
              </a:lnSpc>
              <a:spcBef>
                <a:spcPts val="0"/>
              </a:spcBef>
              <a:spcAft>
                <a:spcPts val="0"/>
              </a:spcAft>
              <a:buClrTx/>
              <a:buSzTx/>
              <a:buFontTx/>
              <a:buNone/>
              <a:tabLst/>
              <a:defRPr/>
            </a:pPr>
            <a:r>
              <a:rPr kumimoji="0" lang="it-IT" sz="7200" b="0" i="0" u="none" strike="noStrike" kern="1200" cap="none" spc="0" normalizeH="0" baseline="0" noProof="0" dirty="0">
                <a:ln>
                  <a:noFill/>
                </a:ln>
                <a:solidFill>
                  <a:srgbClr val="000000"/>
                </a:solidFill>
                <a:effectLst/>
                <a:uLnTx/>
                <a:uFillTx/>
                <a:latin typeface="Arial" panose="020B0604020202020204" pitchFamily="34" charset="0"/>
                <a:ea typeface="Graphik-SemiboldItalic"/>
                <a:cs typeface="Arial" panose="020B0604020202020204" pitchFamily="34" charset="0"/>
                <a:sym typeface="Graphik Semibold"/>
              </a:rPr>
              <a:t>?</a:t>
            </a:r>
          </a:p>
          <a:p>
            <a:pPr marL="0" marR="0" lvl="0" indent="0" algn="ctr" defTabSz="2438339" rtl="0" eaLnBrk="1" fontAlgn="auto" latinLnBrk="0" hangingPunct="0">
              <a:lnSpc>
                <a:spcPct val="100000"/>
              </a:lnSpc>
              <a:spcBef>
                <a:spcPts val="0"/>
              </a:spcBef>
              <a:spcAft>
                <a:spcPts val="0"/>
              </a:spcAft>
              <a:buClrTx/>
              <a:buSzTx/>
              <a:buFontTx/>
              <a:buNone/>
              <a:tabLst/>
              <a:defRPr/>
            </a:pPr>
            <a:r>
              <a:rPr kumimoji="0" lang="it-IT" sz="7200" b="0" i="0" u="none" strike="noStrike" kern="1200" cap="none" spc="0" normalizeH="0" baseline="0" noProof="0" dirty="0">
                <a:ln>
                  <a:noFill/>
                </a:ln>
                <a:solidFill>
                  <a:srgbClr val="000000"/>
                </a:solidFill>
                <a:effectLst/>
                <a:uLnTx/>
                <a:uFillTx/>
                <a:latin typeface="Arial" panose="020B0604020202020204" pitchFamily="34" charset="0"/>
                <a:ea typeface="Graphik-SemiboldItalic"/>
                <a:cs typeface="Arial" panose="020B0604020202020204" pitchFamily="34" charset="0"/>
                <a:sym typeface="Graphik Semibold"/>
              </a:rPr>
              <a:t>≠</a:t>
            </a:r>
            <a:endParaRPr kumimoji="0" lang="en-US" sz="7200" b="0" i="0" u="none" strike="noStrike" kern="1200" cap="none" spc="0" normalizeH="0" baseline="0" noProof="0" dirty="0">
              <a:ln>
                <a:noFill/>
              </a:ln>
              <a:solidFill>
                <a:srgbClr val="000000"/>
              </a:solidFill>
              <a:effectLst/>
              <a:uLnTx/>
              <a:uFillTx/>
              <a:latin typeface="Arial" panose="020B0604020202020204" pitchFamily="34" charset="0"/>
              <a:ea typeface="Graphik-SemiboldItalic"/>
              <a:cs typeface="Arial" panose="020B0604020202020204" pitchFamily="34" charset="0"/>
              <a:sym typeface="Graphik Semibold"/>
            </a:endParaRPr>
          </a:p>
        </p:txBody>
      </p:sp>
      <p:sp>
        <p:nvSpPr>
          <p:cNvPr id="9" name="TextBox 8">
            <a:extLst>
              <a:ext uri="{FF2B5EF4-FFF2-40B4-BE49-F238E27FC236}">
                <a16:creationId xmlns:a16="http://schemas.microsoft.com/office/drawing/2014/main" id="{08794805-AB83-3551-6650-EB69D49B2C26}"/>
              </a:ext>
            </a:extLst>
          </p:cNvPr>
          <p:cNvSpPr txBox="1"/>
          <p:nvPr/>
        </p:nvSpPr>
        <p:spPr>
          <a:xfrm>
            <a:off x="8830759" y="4202983"/>
            <a:ext cx="2061142" cy="3385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Conte P ASCO 2024</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5F30D017-549F-C14F-F0F2-56C17FEDBCB2}"/>
              </a:ext>
            </a:extLst>
          </p:cNvPr>
          <p:cNvSpPr txBox="1">
            <a:spLocks noChangeArrowheads="1"/>
          </p:cNvSpPr>
          <p:nvPr/>
        </p:nvSpPr>
        <p:spPr bwMode="auto">
          <a:xfrm>
            <a:off x="3293534" y="4203266"/>
            <a:ext cx="27348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09585"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a:sym typeface="Arial"/>
              </a:rPr>
              <a:t>Ignatiadis M SABCS 2023</a:t>
            </a:r>
          </a:p>
        </p:txBody>
      </p:sp>
      <p:sp>
        <p:nvSpPr>
          <p:cNvPr id="11" name="Rectangle 10">
            <a:extLst>
              <a:ext uri="{FF2B5EF4-FFF2-40B4-BE49-F238E27FC236}">
                <a16:creationId xmlns:a16="http://schemas.microsoft.com/office/drawing/2014/main" id="{9B9A1DCC-B993-4FF9-8E9D-5004B7CADA8F}"/>
              </a:ext>
            </a:extLst>
          </p:cNvPr>
          <p:cNvSpPr/>
          <p:nvPr/>
        </p:nvSpPr>
        <p:spPr>
          <a:xfrm>
            <a:off x="3240022" y="5014631"/>
            <a:ext cx="6115644" cy="1077218"/>
          </a:xfrm>
          <a:prstGeom prst="rect">
            <a:avLst/>
          </a:prstGeom>
          <a:ln>
            <a:solidFill>
              <a:schemeClr val="tx1"/>
            </a:solidFill>
          </a:ln>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SWOG S1418/BR006 trial results</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eagerly awaited</a:t>
            </a:r>
          </a:p>
        </p:txBody>
      </p:sp>
      <p:sp>
        <p:nvSpPr>
          <p:cNvPr id="12" name="Rectangle 11">
            <a:extLst>
              <a:ext uri="{FF2B5EF4-FFF2-40B4-BE49-F238E27FC236}">
                <a16:creationId xmlns:a16="http://schemas.microsoft.com/office/drawing/2014/main" id="{7835F5FD-E146-4539-8DF3-6720B29C79FC}"/>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D01469DB-50CC-1817-7A83-A443992FF1E0}"/>
              </a:ext>
            </a:extLst>
          </p:cNvPr>
          <p:cNvSpPr/>
          <p:nvPr/>
        </p:nvSpPr>
        <p:spPr>
          <a:xfrm>
            <a:off x="0" y="6557963"/>
            <a:ext cx="12192000" cy="300037"/>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76460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71352-85AE-D921-761C-77F041F3C20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FD93FF6-FE51-D485-E9CA-554AEDE8BC45}"/>
              </a:ext>
            </a:extLst>
          </p:cNvPr>
          <p:cNvSpPr>
            <a:spLocks noGrp="1"/>
          </p:cNvSpPr>
          <p:nvPr>
            <p:ph type="body" sz="quarter" idx="11"/>
          </p:nvPr>
        </p:nvSpPr>
        <p:spPr>
          <a:xfrm>
            <a:off x="304679" y="953956"/>
            <a:ext cx="11668368" cy="5576113"/>
          </a:xfrm>
        </p:spPr>
        <p:txBody>
          <a:bodyPr>
            <a:normAutofit fontScale="70000" lnSpcReduction="20000"/>
          </a:bodyPr>
          <a:lstStyle/>
          <a:p>
            <a:pPr marL="0" marR="0" indent="0">
              <a:lnSpc>
                <a:spcPct val="120000"/>
              </a:lnSpc>
              <a:spcBef>
                <a:spcPts val="0"/>
              </a:spcBef>
              <a:buNone/>
            </a:pPr>
            <a:endParaRPr lang="en-US" sz="2700" b="1" dirty="0">
              <a:solidFill>
                <a:srgbClr val="000000"/>
              </a:solidFill>
              <a:effectLst/>
              <a:ea typeface="Aptos" panose="020B0004020202020204" pitchFamily="34" charset="0"/>
              <a:cs typeface="Aptos" panose="020B0004020202020204" pitchFamily="34" charset="0"/>
            </a:endParaRPr>
          </a:p>
          <a:p>
            <a:pPr marL="457200" lvl="1" indent="-457200">
              <a:lnSpc>
                <a:spcPct val="120000"/>
              </a:lnSpc>
              <a:spcBef>
                <a:spcPts val="0"/>
              </a:spcBef>
              <a:spcAft>
                <a:spcPts val="600"/>
              </a:spcAft>
            </a:pPr>
            <a:r>
              <a:rPr lang="en-US" sz="2900" b="1" u="sng" dirty="0">
                <a:solidFill>
                  <a:srgbClr val="000000"/>
                </a:solidFill>
                <a:effectLst/>
                <a:ea typeface="Aptos" panose="020B0004020202020204" pitchFamily="34" charset="0"/>
                <a:cs typeface="Aptos" panose="020B0004020202020204" pitchFamily="34" charset="0"/>
              </a:rPr>
              <a:t>TNBC Early Stage</a:t>
            </a:r>
          </a:p>
          <a:p>
            <a:pPr marL="0" lvl="1" indent="0">
              <a:lnSpc>
                <a:spcPct val="120000"/>
              </a:lnSpc>
              <a:spcBef>
                <a:spcPts val="0"/>
              </a:spcBef>
              <a:spcAft>
                <a:spcPts val="600"/>
              </a:spcAft>
              <a:buNone/>
            </a:pPr>
            <a:endParaRPr lang="en-US" sz="1400" b="1" u="sng" dirty="0">
              <a:solidFill>
                <a:srgbClr val="000000"/>
              </a:solidFill>
              <a:effectLs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ea typeface="Aptos" panose="020B0004020202020204" pitchFamily="34" charset="0"/>
                <a:cs typeface="Aptos" panose="020B0004020202020204" pitchFamily="34" charset="0"/>
              </a:rPr>
              <a:t>PS12-09:</a:t>
            </a:r>
            <a:r>
              <a:rPr lang="en-US" sz="2700" dirty="0">
                <a:solidFill>
                  <a:srgbClr val="000000"/>
                </a:solidFill>
                <a:effectLst/>
                <a:ea typeface="Aptos" panose="020B0004020202020204" pitchFamily="34" charset="0"/>
                <a:cs typeface="Aptos" panose="020B0004020202020204" pitchFamily="34" charset="0"/>
              </a:rPr>
              <a:t> Neoadjuvant pembrolizumab or placebo plus chemotherapy followed by adjuvant pembrolizumab or placebo for high-risk, early-stage </a:t>
            </a:r>
            <a:r>
              <a:rPr lang="en-US" sz="2700" dirty="0">
                <a:solidFill>
                  <a:srgbClr val="000000"/>
                </a:solidFill>
                <a:ea typeface="Aptos" panose="020B0004020202020204" pitchFamily="34" charset="0"/>
                <a:cs typeface="Aptos" panose="020B0004020202020204" pitchFamily="34" charset="0"/>
              </a:rPr>
              <a:t>TNBC</a:t>
            </a:r>
            <a:r>
              <a:rPr lang="en-US" sz="2700" dirty="0">
                <a:solidFill>
                  <a:srgbClr val="000000"/>
                </a:solidFill>
                <a:effectLst/>
                <a:ea typeface="Aptos" panose="020B0004020202020204" pitchFamily="34" charset="0"/>
                <a:cs typeface="Aptos" panose="020B0004020202020204" pitchFamily="34" charset="0"/>
              </a:rPr>
              <a:t>: Overall survival and subgroup results from the phase 3 </a:t>
            </a:r>
            <a:r>
              <a:rPr lang="en-US" sz="2700" b="1" dirty="0">
                <a:solidFill>
                  <a:srgbClr val="000000"/>
                </a:solidFill>
                <a:effectLst/>
                <a:ea typeface="Aptos" panose="020B0004020202020204" pitchFamily="34" charset="0"/>
                <a:cs typeface="Aptos" panose="020B0004020202020204" pitchFamily="34" charset="0"/>
              </a:rPr>
              <a:t>KEYNOTE-522 </a:t>
            </a:r>
            <a:r>
              <a:rPr lang="en-US" sz="2700" dirty="0">
                <a:solidFill>
                  <a:srgbClr val="000000"/>
                </a:solidFill>
                <a:effectLst/>
                <a:ea typeface="Aptos" panose="020B0004020202020204" pitchFamily="34" charset="0"/>
                <a:cs typeface="Aptos" panose="020B0004020202020204" pitchFamily="34" charset="0"/>
              </a:rPr>
              <a:t>study</a:t>
            </a:r>
            <a:endParaRPr lang="en-US" sz="2700" dirty="0">
              <a:effectLs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ea typeface="Aptos" panose="020B0004020202020204" pitchFamily="34" charset="0"/>
                <a:cs typeface="Aptos" panose="020B0004020202020204" pitchFamily="34" charset="0"/>
              </a:rPr>
              <a:t>GS3-05:</a:t>
            </a:r>
            <a:r>
              <a:rPr lang="en-US" sz="2700" dirty="0">
                <a:solidFill>
                  <a:srgbClr val="000000"/>
                </a:solidFill>
                <a:effectLst/>
                <a:ea typeface="Aptos" panose="020B0004020202020204" pitchFamily="34" charset="0"/>
                <a:cs typeface="Aptos" panose="020B0004020202020204" pitchFamily="34" charset="0"/>
              </a:rPr>
              <a:t> </a:t>
            </a:r>
            <a:r>
              <a:rPr lang="en-US" sz="2700" b="1" dirty="0">
                <a:solidFill>
                  <a:srgbClr val="000000"/>
                </a:solidFill>
                <a:effectLst/>
                <a:ea typeface="Aptos" panose="020B0004020202020204" pitchFamily="34" charset="0"/>
                <a:cs typeface="Aptos" panose="020B0004020202020204" pitchFamily="34" charset="0"/>
              </a:rPr>
              <a:t>NSABP B-59/GBG-96-GeparDouze</a:t>
            </a:r>
            <a:r>
              <a:rPr lang="en-US" sz="2700" dirty="0">
                <a:solidFill>
                  <a:srgbClr val="000000"/>
                </a:solidFill>
                <a:effectLst/>
                <a:ea typeface="Aptos" panose="020B0004020202020204" pitchFamily="34" charset="0"/>
                <a:cs typeface="Aptos" panose="020B0004020202020204" pitchFamily="34" charset="0"/>
              </a:rPr>
              <a:t>: A randomized double-blind phase III clinical trial of neoadjuvant chemotherapy with atezolizumab or placebo followed by adjuvant atezolizumab or placebo in patients with Stage II and III </a:t>
            </a:r>
            <a:r>
              <a:rPr lang="en-US" sz="2700" dirty="0">
                <a:solidFill>
                  <a:srgbClr val="000000"/>
                </a:solidFill>
                <a:ea typeface="Aptos" panose="020B0004020202020204" pitchFamily="34" charset="0"/>
                <a:cs typeface="Aptos" panose="020B0004020202020204" pitchFamily="34" charset="0"/>
              </a:rPr>
              <a:t>TNBC</a:t>
            </a:r>
            <a:endParaRPr lang="en-US" sz="2700" dirty="0">
              <a:effectLs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ea typeface="Aptos" panose="020B0004020202020204" pitchFamily="34" charset="0"/>
                <a:cs typeface="Aptos" panose="020B0004020202020204" pitchFamily="34" charset="0"/>
              </a:rPr>
              <a:t>GS3-06</a:t>
            </a:r>
            <a:r>
              <a:rPr lang="en-US" sz="2700" dirty="0">
                <a:solidFill>
                  <a:srgbClr val="000000"/>
                </a:solidFill>
                <a:effectLst/>
                <a:ea typeface="Aptos" panose="020B0004020202020204" pitchFamily="34" charset="0"/>
                <a:cs typeface="Aptos" panose="020B0004020202020204" pitchFamily="34" charset="0"/>
              </a:rPr>
              <a:t>: Neoadjuvant </a:t>
            </a:r>
            <a:r>
              <a:rPr lang="en-US" sz="2700" dirty="0" err="1">
                <a:solidFill>
                  <a:srgbClr val="000000"/>
                </a:solidFill>
                <a:effectLst/>
                <a:ea typeface="Aptos" panose="020B0004020202020204" pitchFamily="34" charset="0"/>
                <a:cs typeface="Aptos" panose="020B0004020202020204" pitchFamily="34" charset="0"/>
              </a:rPr>
              <a:t>camrelizumab</a:t>
            </a:r>
            <a:r>
              <a:rPr lang="en-US" sz="2700" dirty="0">
                <a:solidFill>
                  <a:srgbClr val="000000"/>
                </a:solidFill>
                <a:effectLst/>
                <a:ea typeface="Aptos" panose="020B0004020202020204" pitchFamily="34" charset="0"/>
                <a:cs typeface="Aptos" panose="020B0004020202020204" pitchFamily="34" charset="0"/>
              </a:rPr>
              <a:t> plus chemotherapy (chemo) for early or locally advanced TNBC: a randomized, double-blind, phase 3 trial</a:t>
            </a:r>
            <a:endParaRPr lang="en-US" sz="2700" dirty="0">
              <a:effectLs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ea typeface="Aptos" panose="020B0004020202020204" pitchFamily="34" charset="0"/>
                <a:cs typeface="Aptos" panose="020B0004020202020204" pitchFamily="34" charset="0"/>
              </a:rPr>
              <a:t>RF3-02</a:t>
            </a:r>
            <a:r>
              <a:rPr lang="en-US" sz="2700" dirty="0">
                <a:solidFill>
                  <a:srgbClr val="000000"/>
                </a:solidFill>
                <a:effectLst/>
                <a:ea typeface="Aptos" panose="020B0004020202020204" pitchFamily="34" charset="0"/>
                <a:cs typeface="Aptos" panose="020B0004020202020204" pitchFamily="34" charset="0"/>
              </a:rPr>
              <a:t>: Efficacy of adjuvant avelumab by PD-L1, tumor infiltrating lymphocytes and residual cancer burden in high-risk </a:t>
            </a:r>
            <a:r>
              <a:rPr lang="en-US" sz="2700" dirty="0">
                <a:solidFill>
                  <a:srgbClr val="000000"/>
                </a:solidFill>
                <a:ea typeface="Aptos" panose="020B0004020202020204" pitchFamily="34" charset="0"/>
                <a:cs typeface="Aptos" panose="020B0004020202020204" pitchFamily="34" charset="0"/>
              </a:rPr>
              <a:t>TNBC</a:t>
            </a:r>
            <a:r>
              <a:rPr lang="en-US" sz="2700" dirty="0">
                <a:solidFill>
                  <a:srgbClr val="000000"/>
                </a:solidFill>
                <a:effectLst/>
                <a:ea typeface="Aptos" panose="020B0004020202020204" pitchFamily="34" charset="0"/>
                <a:cs typeface="Aptos" panose="020B0004020202020204" pitchFamily="34" charset="0"/>
              </a:rPr>
              <a:t>: secondary and exploratory endpoints of the phase III </a:t>
            </a:r>
            <a:r>
              <a:rPr lang="en-US" sz="2700" b="1" dirty="0">
                <a:solidFill>
                  <a:srgbClr val="000000"/>
                </a:solidFill>
                <a:effectLst/>
                <a:ea typeface="Aptos" panose="020B0004020202020204" pitchFamily="34" charset="0"/>
                <a:cs typeface="Aptos" panose="020B0004020202020204" pitchFamily="34" charset="0"/>
              </a:rPr>
              <a:t>A-BRAVE</a:t>
            </a:r>
            <a:r>
              <a:rPr lang="en-US" sz="2700" dirty="0">
                <a:solidFill>
                  <a:srgbClr val="000000"/>
                </a:solidFill>
                <a:effectLst/>
                <a:ea typeface="Aptos" panose="020B0004020202020204" pitchFamily="34" charset="0"/>
                <a:cs typeface="Aptos" panose="020B0004020202020204" pitchFamily="34" charset="0"/>
              </a:rPr>
              <a:t> trial</a:t>
            </a:r>
            <a:endParaRPr lang="en-US" sz="2700" dirty="0">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highlight>
                  <a:srgbClr val="FFFF00"/>
                </a:highlight>
                <a:ea typeface="Aptos" panose="020B0004020202020204" pitchFamily="34" charset="0"/>
                <a:cs typeface="Aptos" panose="020B0004020202020204" pitchFamily="34" charset="0"/>
              </a:rPr>
              <a:t>RF3-03</a:t>
            </a:r>
            <a:r>
              <a:rPr lang="en-US" sz="2700" dirty="0">
                <a:solidFill>
                  <a:srgbClr val="000000"/>
                </a:solidFill>
                <a:effectLst/>
                <a:highlight>
                  <a:srgbClr val="FFFF00"/>
                </a:highlight>
                <a:ea typeface="Aptos" panose="020B0004020202020204" pitchFamily="34" charset="0"/>
                <a:cs typeface="Aptos" panose="020B0004020202020204" pitchFamily="34" charset="0"/>
              </a:rPr>
              <a:t>: Nivolumab + Ipilimumab (NIVO+IPI) compared to capecitabine for </a:t>
            </a:r>
            <a:r>
              <a:rPr lang="en-US" sz="2700" dirty="0">
                <a:solidFill>
                  <a:srgbClr val="000000"/>
                </a:solidFill>
                <a:highlight>
                  <a:srgbClr val="FFFF00"/>
                </a:highlight>
                <a:ea typeface="Aptos" panose="020B0004020202020204" pitchFamily="34" charset="0"/>
                <a:cs typeface="Aptos" panose="020B0004020202020204" pitchFamily="34" charset="0"/>
              </a:rPr>
              <a:t>TNBC</a:t>
            </a:r>
            <a:r>
              <a:rPr lang="en-US" sz="2700" dirty="0">
                <a:solidFill>
                  <a:srgbClr val="000000"/>
                </a:solidFill>
                <a:effectLst/>
                <a:highlight>
                  <a:srgbClr val="FFFF00"/>
                </a:highlight>
                <a:ea typeface="Aptos" panose="020B0004020202020204" pitchFamily="34" charset="0"/>
                <a:cs typeface="Aptos" panose="020B0004020202020204" pitchFamily="34" charset="0"/>
              </a:rPr>
              <a:t> patients with residual disease after neoadjuvant chemotherapy – Final results of </a:t>
            </a:r>
            <a:r>
              <a:rPr lang="en-US" sz="2700" b="1" dirty="0">
                <a:solidFill>
                  <a:srgbClr val="000000"/>
                </a:solidFill>
                <a:effectLst/>
                <a:highlight>
                  <a:srgbClr val="FFFF00"/>
                </a:highlight>
                <a:ea typeface="Aptos" panose="020B0004020202020204" pitchFamily="34" charset="0"/>
                <a:cs typeface="Aptos" panose="020B0004020202020204" pitchFamily="34" charset="0"/>
              </a:rPr>
              <a:t>BreastImmune-03</a:t>
            </a:r>
            <a:r>
              <a:rPr lang="en-US" sz="2700" dirty="0">
                <a:solidFill>
                  <a:srgbClr val="000000"/>
                </a:solidFill>
                <a:effectLst/>
                <a:highlight>
                  <a:srgbClr val="FFFF00"/>
                </a:highlight>
                <a:ea typeface="Aptos" panose="020B0004020202020204" pitchFamily="34" charset="0"/>
                <a:cs typeface="Aptos" panose="020B0004020202020204" pitchFamily="34" charset="0"/>
              </a:rPr>
              <a:t>, a multicenter randomized open-label phase II trial</a:t>
            </a:r>
          </a:p>
          <a:p>
            <a:pPr marL="0" lvl="1" indent="0">
              <a:lnSpc>
                <a:spcPct val="120000"/>
              </a:lnSpc>
              <a:spcBef>
                <a:spcPts val="0"/>
              </a:spcBef>
              <a:spcAft>
                <a:spcPts val="600"/>
              </a:spcAft>
              <a:buNone/>
            </a:pPr>
            <a:endParaRPr lang="en-US" sz="2700" dirty="0">
              <a:solidFill>
                <a:srgbClr val="000000"/>
              </a:solidFill>
              <a:effectLst/>
              <a:ea typeface="Aptos" panose="020B0004020202020204" pitchFamily="34" charset="0"/>
              <a:cs typeface="Aptos" panose="020B0004020202020204" pitchFamily="34" charset="0"/>
            </a:endParaRPr>
          </a:p>
          <a:p>
            <a:endParaRPr lang="en-US" dirty="0"/>
          </a:p>
        </p:txBody>
      </p:sp>
      <p:sp>
        <p:nvSpPr>
          <p:cNvPr id="3" name="Title 2">
            <a:extLst>
              <a:ext uri="{FF2B5EF4-FFF2-40B4-BE49-F238E27FC236}">
                <a16:creationId xmlns:a16="http://schemas.microsoft.com/office/drawing/2014/main" id="{3444093B-3A39-E5E4-9EEB-F9C6E9EAF348}"/>
              </a:ext>
            </a:extLst>
          </p:cNvPr>
          <p:cNvSpPr>
            <a:spLocks noGrp="1"/>
          </p:cNvSpPr>
          <p:nvPr>
            <p:ph type="title"/>
          </p:nvPr>
        </p:nvSpPr>
        <p:spPr>
          <a:xfrm>
            <a:off x="436548" y="293933"/>
            <a:ext cx="10024622" cy="702300"/>
          </a:xfrm>
        </p:spPr>
        <p:txBody>
          <a:bodyPr/>
          <a:lstStyle/>
          <a:p>
            <a:r>
              <a:rPr lang="en-US" dirty="0"/>
              <a:t>Outline (1)</a:t>
            </a:r>
          </a:p>
        </p:txBody>
      </p:sp>
    </p:spTree>
    <p:extLst>
      <p:ext uri="{BB962C8B-B14F-4D97-AF65-F5344CB8AC3E}">
        <p14:creationId xmlns:p14="http://schemas.microsoft.com/office/powerpoint/2010/main" val="28633628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8466596-7480-2B4B-8FE1-4DEF74D9E377}"/>
              </a:ext>
            </a:extLst>
          </p:cNvPr>
          <p:cNvSpPr txBox="1">
            <a:spLocks/>
          </p:cNvSpPr>
          <p:nvPr/>
        </p:nvSpPr>
        <p:spPr>
          <a:xfrm>
            <a:off x="385763" y="1052005"/>
            <a:ext cx="11344276" cy="877784"/>
          </a:xfrm>
          <a:prstGeom prst="rect">
            <a:avLst/>
          </a:prstGeom>
        </p:spPr>
        <p:txBody>
          <a:bodyPr anchor="t" anchorCtr="0">
            <a:noAutofit/>
          </a:bodyPr>
          <a:lstStyle>
            <a:lvl1pPr algn="l" defTabSz="457200" rtl="0" eaLnBrk="1" latinLnBrk="0" hangingPunct="1">
              <a:spcBef>
                <a:spcPct val="0"/>
              </a:spcBef>
              <a:buNone/>
              <a:defRPr sz="20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Nivolumab + Ipilimumab (NIVO+IPI) compared to capecitabine for triple negative breast cancer (TNBC) patients (pts) with residual disease after neoadjuvant chemotherapy - </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Final results of BreastImmune-03,</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a multicenter randomized open-label phase II trial.</a:t>
            </a:r>
            <a:endParaRPr kumimoji="0" lang="fr-FR" sz="32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2" name="Rectangle 1">
            <a:extLst>
              <a:ext uri="{FF2B5EF4-FFF2-40B4-BE49-F238E27FC236}">
                <a16:creationId xmlns:a16="http://schemas.microsoft.com/office/drawing/2014/main" id="{7E11EFB0-F579-45CC-BD7E-B21DC0A7C47B}"/>
              </a:ext>
            </a:extLst>
          </p:cNvPr>
          <p:cNvSpPr/>
          <p:nvPr/>
        </p:nvSpPr>
        <p:spPr>
          <a:xfrm>
            <a:off x="840807" y="4140854"/>
            <a:ext cx="10617767" cy="1001108"/>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1067"/>
              </a:spcAft>
              <a:buClrTx/>
              <a:buSzTx/>
              <a:buFontTx/>
              <a:buNone/>
              <a:tabLst/>
              <a:defRPr/>
            </a:pPr>
            <a:r>
              <a:rPr kumimoji="0" lang="fr-FR" sz="1867" b="1" i="1"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Trédan O</a:t>
            </a:r>
            <a:r>
              <a:rPr kumimoji="0" lang="fr-FR" sz="1867"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Loirat D, Chabaud S, Petit T, Viret F, Levy C, Toussaint P, Robert A, Grenier J, Mansi L, </a:t>
            </a:r>
            <a:r>
              <a:rPr kumimoji="0" lang="fr-FR" sz="1867"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Spano</a:t>
            </a:r>
            <a:r>
              <a:rPr kumimoji="0" lang="fr-FR" sz="1867"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JP, </a:t>
            </a:r>
            <a:r>
              <a:rPr kumimoji="0" lang="fr-FR" sz="1867"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Patsouris</a:t>
            </a:r>
            <a:r>
              <a:rPr kumimoji="0" lang="fr-FR" sz="1867"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Derbel O, Jouannaud C, Ferrero JM, Frenel JS, </a:t>
            </a:r>
            <a:r>
              <a:rPr kumimoji="0" lang="fr-FR" sz="1867"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Molin</a:t>
            </a:r>
            <a:r>
              <a:rPr kumimoji="0" lang="fr-FR" sz="1867"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Y, Doublet L, </a:t>
            </a:r>
            <a:r>
              <a:rPr kumimoji="0" lang="fr-FR" sz="1867"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Heudel</a:t>
            </a:r>
            <a:r>
              <a:rPr kumimoji="0" lang="fr-FR" sz="1867"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PE, Bernardin M, Tatu D, Garin G, </a:t>
            </a:r>
            <a:r>
              <a:rPr kumimoji="0" lang="fr-FR" sz="1867"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Pérol</a:t>
            </a:r>
            <a:r>
              <a:rPr kumimoji="0" lang="fr-FR" sz="1867"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 Pierga JY and Bachelot T.</a:t>
            </a:r>
            <a:endParaRPr kumimoji="0" lang="fr-FR" sz="1867"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452954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à coins arrondis 23">
            <a:extLst>
              <a:ext uri="{FF2B5EF4-FFF2-40B4-BE49-F238E27FC236}">
                <a16:creationId xmlns:a16="http://schemas.microsoft.com/office/drawing/2014/main" id="{86B7F992-4038-460E-871B-40F9D9CBAB2C}"/>
              </a:ext>
            </a:extLst>
          </p:cNvPr>
          <p:cNvSpPr/>
          <p:nvPr/>
        </p:nvSpPr>
        <p:spPr>
          <a:xfrm>
            <a:off x="313671" y="2213611"/>
            <a:ext cx="3496237" cy="3293856"/>
          </a:xfrm>
          <a:prstGeom prst="roundRect">
            <a:avLst>
              <a:gd name="adj" fmla="val 449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48" marR="0" lvl="0" indent="-107948" algn="l" defTabSz="914400" rtl="0" eaLnBrk="1" fontAlgn="auto" latinLnBrk="0" hangingPunct="1">
              <a:lnSpc>
                <a:spcPct val="100000"/>
              </a:lnSpc>
              <a:spcBef>
                <a:spcPts val="0"/>
              </a:spcBef>
              <a:spcAft>
                <a:spcPts val="900"/>
              </a:spcAft>
              <a:buClr>
                <a:srgbClr val="00B05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Patients with early TNBC </a:t>
            </a:r>
          </a:p>
          <a:p>
            <a:pPr marL="107948" marR="0" lvl="0" indent="-107948" algn="l" defTabSz="914400" rtl="0" eaLnBrk="1" fontAlgn="auto" latinLnBrk="0" hangingPunct="1">
              <a:lnSpc>
                <a:spcPct val="100000"/>
              </a:lnSpc>
              <a:spcBef>
                <a:spcPts val="0"/>
              </a:spcBef>
              <a:spcAft>
                <a:spcPts val="900"/>
              </a:spcAft>
              <a:buClr>
                <a:srgbClr val="00B05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Previously treated with neoadjuvant chemotherapy followed by breast/node surgery </a:t>
            </a:r>
          </a:p>
          <a:p>
            <a:pPr marL="107948" marR="0" lvl="0" indent="-107948" algn="l" defTabSz="914400" rtl="0" eaLnBrk="1" fontAlgn="auto" latinLnBrk="0" hangingPunct="1">
              <a:lnSpc>
                <a:spcPct val="100000"/>
              </a:lnSpc>
              <a:spcBef>
                <a:spcPts val="0"/>
              </a:spcBef>
              <a:spcAft>
                <a:spcPts val="900"/>
              </a:spcAft>
              <a:buClr>
                <a:srgbClr val="00B05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Who did not receive any immune checkpoint inhibitor </a:t>
            </a:r>
          </a:p>
          <a:p>
            <a:pPr marL="107948" marR="0" lvl="0" indent="-107948" algn="l" defTabSz="914400" rtl="0" eaLnBrk="1" fontAlgn="auto" latinLnBrk="0" hangingPunct="1">
              <a:lnSpc>
                <a:spcPct val="100000"/>
              </a:lnSpc>
              <a:spcBef>
                <a:spcPts val="0"/>
              </a:spcBef>
              <a:spcAft>
                <a:spcPts val="900"/>
              </a:spcAft>
              <a:buClr>
                <a:srgbClr val="00B05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RCB-II or RCB-III</a:t>
            </a:r>
          </a:p>
          <a:p>
            <a:pPr marL="107948" marR="0" lvl="0" indent="-107948" algn="l" defTabSz="914400" rtl="0" eaLnBrk="1" fontAlgn="auto" latinLnBrk="0" hangingPunct="1">
              <a:lnSpc>
                <a:spcPct val="100000"/>
              </a:lnSpc>
              <a:spcBef>
                <a:spcPts val="0"/>
              </a:spcBef>
              <a:spcAft>
                <a:spcPts val="900"/>
              </a:spcAft>
              <a:buClr>
                <a:srgbClr val="00B050"/>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PS ECOG 0-1</a:t>
            </a:r>
          </a:p>
        </p:txBody>
      </p:sp>
      <p:sp>
        <p:nvSpPr>
          <p:cNvPr id="9" name="Rectangle à coins arrondis 24">
            <a:extLst>
              <a:ext uri="{FF2B5EF4-FFF2-40B4-BE49-F238E27FC236}">
                <a16:creationId xmlns:a16="http://schemas.microsoft.com/office/drawing/2014/main" id="{23323B34-4A26-403E-A2DF-1362F992695F}"/>
              </a:ext>
            </a:extLst>
          </p:cNvPr>
          <p:cNvSpPr/>
          <p:nvPr/>
        </p:nvSpPr>
        <p:spPr>
          <a:xfrm>
            <a:off x="7988301" y="2297542"/>
            <a:ext cx="4045641" cy="3209924"/>
          </a:xfrm>
          <a:prstGeom prst="roundRect">
            <a:avLst>
              <a:gd name="adj" fmla="val 1849"/>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fr-FR"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Primary endpoint</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Invasive Disease Free Survival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iDFS</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fr-FR"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Secondary endpoints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Overall Survival,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Local/regional Recurrence (LR) rate,  Distant Recurrence-(DR) free survival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Safety according to CTCAE 5.0 </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HR-QoL (</a:t>
            </a:r>
            <a:r>
              <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QLQ C30, BR-23, FA-12)</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Translational research</a:t>
            </a:r>
            <a:endPar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Rectangle : coins arrondis 9">
            <a:extLst>
              <a:ext uri="{FF2B5EF4-FFF2-40B4-BE49-F238E27FC236}">
                <a16:creationId xmlns:a16="http://schemas.microsoft.com/office/drawing/2014/main" id="{FB89C984-EB87-49B1-8FB7-138A560776BC}"/>
              </a:ext>
            </a:extLst>
          </p:cNvPr>
          <p:cNvSpPr/>
          <p:nvPr/>
        </p:nvSpPr>
        <p:spPr>
          <a:xfrm>
            <a:off x="291441" y="1705063"/>
            <a:ext cx="3533708" cy="625067"/>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133"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POPULATION</a:t>
            </a:r>
          </a:p>
        </p:txBody>
      </p:sp>
      <p:sp>
        <p:nvSpPr>
          <p:cNvPr id="11" name="Rectangle : coins arrondis 10">
            <a:extLst>
              <a:ext uri="{FF2B5EF4-FFF2-40B4-BE49-F238E27FC236}">
                <a16:creationId xmlns:a16="http://schemas.microsoft.com/office/drawing/2014/main" id="{D988D0D2-2A93-493D-952C-26E3363E4194}"/>
              </a:ext>
            </a:extLst>
          </p:cNvPr>
          <p:cNvSpPr/>
          <p:nvPr/>
        </p:nvSpPr>
        <p:spPr>
          <a:xfrm>
            <a:off x="7952023" y="1672476"/>
            <a:ext cx="4094619" cy="625067"/>
          </a:xfrm>
          <a:prstGeom prst="round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133"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ENDPOINTS</a:t>
            </a:r>
          </a:p>
        </p:txBody>
      </p:sp>
      <p:sp>
        <p:nvSpPr>
          <p:cNvPr id="12" name="Rectangle : coins arrondis 11">
            <a:extLst>
              <a:ext uri="{FF2B5EF4-FFF2-40B4-BE49-F238E27FC236}">
                <a16:creationId xmlns:a16="http://schemas.microsoft.com/office/drawing/2014/main" id="{682089A6-49CD-42CE-A75C-D2F497394C1A}"/>
              </a:ext>
            </a:extLst>
          </p:cNvPr>
          <p:cNvSpPr/>
          <p:nvPr/>
        </p:nvSpPr>
        <p:spPr>
          <a:xfrm>
            <a:off x="4973041" y="1797008"/>
            <a:ext cx="2735860" cy="1695747"/>
          </a:xfrm>
          <a:prstGeom prst="round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67"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NIVOLUMAB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360mg IV q3w, 8 cycles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fr-FR" sz="1867"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IPILIMUMAB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1mg/kg IV q6w, 4 cycles</a:t>
            </a:r>
          </a:p>
        </p:txBody>
      </p:sp>
      <p:sp>
        <p:nvSpPr>
          <p:cNvPr id="13" name="Rectangle : coins arrondis 12">
            <a:extLst>
              <a:ext uri="{FF2B5EF4-FFF2-40B4-BE49-F238E27FC236}">
                <a16:creationId xmlns:a16="http://schemas.microsoft.com/office/drawing/2014/main" id="{2C89BF59-CD0A-4A82-AB96-297377EF1D5C}"/>
              </a:ext>
            </a:extLst>
          </p:cNvPr>
          <p:cNvSpPr/>
          <p:nvPr/>
        </p:nvSpPr>
        <p:spPr>
          <a:xfrm>
            <a:off x="5011652" y="4138384"/>
            <a:ext cx="2697248" cy="1314243"/>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67"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CAPECITABINE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1000mg/m</a:t>
            </a:r>
            <a:r>
              <a:rPr kumimoji="0" lang="fr-FR" sz="1600" b="0"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2</a:t>
            </a:r>
            <a:r>
              <a:rPr kumimoji="0" lang="fr-FR"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BID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d1-d14, q3w, 8 cycles</a:t>
            </a:r>
          </a:p>
        </p:txBody>
      </p:sp>
      <p:sp>
        <p:nvSpPr>
          <p:cNvPr id="17" name="Ellipse 16">
            <a:extLst>
              <a:ext uri="{FF2B5EF4-FFF2-40B4-BE49-F238E27FC236}">
                <a16:creationId xmlns:a16="http://schemas.microsoft.com/office/drawing/2014/main" id="{35CA9C2F-B77A-45AD-BB87-43457F7FA4AD}"/>
              </a:ext>
            </a:extLst>
          </p:cNvPr>
          <p:cNvSpPr/>
          <p:nvPr/>
        </p:nvSpPr>
        <p:spPr>
          <a:xfrm>
            <a:off x="4042949" y="3257526"/>
            <a:ext cx="765363" cy="8147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
            </a:r>
          </a:p>
        </p:txBody>
      </p:sp>
      <p:sp>
        <p:nvSpPr>
          <p:cNvPr id="18" name="Rectangle 17">
            <a:extLst>
              <a:ext uri="{FF2B5EF4-FFF2-40B4-BE49-F238E27FC236}">
                <a16:creationId xmlns:a16="http://schemas.microsoft.com/office/drawing/2014/main" id="{264BE53C-C215-4D97-8F19-8312CAD848B5}"/>
              </a:ext>
            </a:extLst>
          </p:cNvPr>
          <p:cNvSpPr/>
          <p:nvPr/>
        </p:nvSpPr>
        <p:spPr>
          <a:xfrm>
            <a:off x="481723" y="5628975"/>
            <a:ext cx="11552219" cy="5438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Stratification </a:t>
            </a:r>
            <a:r>
              <a:rPr kumimoji="0" lang="fr-FR" sz="1467"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factors</a:t>
            </a:r>
            <a:r>
              <a:rPr kumimoji="0" lang="fr-FR" sz="14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PS ECOG, centers and RCB score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4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114 pts to detect an improvement of the 2-year </a:t>
            </a:r>
            <a:r>
              <a:rPr kumimoji="0" lang="en-US" sz="1467"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iDFS</a:t>
            </a:r>
            <a:r>
              <a:rPr kumimoji="0" lang="en-US" sz="14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rate from 60 to 80% (HR: 0.54; 80% power, </a:t>
            </a:r>
            <a:r>
              <a:rPr kumimoji="0" lang="el-GR" sz="14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α</a:t>
            </a:r>
            <a:r>
              <a:rPr kumimoji="0" lang="en-US" sz="14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a:t>
            </a:r>
            <a:endParaRPr kumimoji="0" lang="fr-FR" sz="14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9" name="Connecteur : en angle 18">
            <a:extLst>
              <a:ext uri="{FF2B5EF4-FFF2-40B4-BE49-F238E27FC236}">
                <a16:creationId xmlns:a16="http://schemas.microsoft.com/office/drawing/2014/main" id="{216F9116-BE63-44C9-BD0A-62A1398F89CA}"/>
              </a:ext>
            </a:extLst>
          </p:cNvPr>
          <p:cNvCxnSpPr>
            <a:cxnSpLocks/>
            <a:stCxn id="17" idx="0"/>
            <a:endCxn id="12" idx="1"/>
          </p:cNvCxnSpPr>
          <p:nvPr/>
        </p:nvCxnSpPr>
        <p:spPr>
          <a:xfrm rot="5400000" flipH="1" flipV="1">
            <a:off x="4393014" y="2677501"/>
            <a:ext cx="612644" cy="547409"/>
          </a:xfrm>
          <a:prstGeom prst="bentConnector2">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 en angle 19">
            <a:extLst>
              <a:ext uri="{FF2B5EF4-FFF2-40B4-BE49-F238E27FC236}">
                <a16:creationId xmlns:a16="http://schemas.microsoft.com/office/drawing/2014/main" id="{D458D831-5821-4BF8-9462-4781DF915CD8}"/>
              </a:ext>
            </a:extLst>
          </p:cNvPr>
          <p:cNvCxnSpPr>
            <a:cxnSpLocks/>
            <a:stCxn id="17" idx="4"/>
            <a:endCxn id="13" idx="1"/>
          </p:cNvCxnSpPr>
          <p:nvPr/>
        </p:nvCxnSpPr>
        <p:spPr>
          <a:xfrm rot="16200000" flipH="1">
            <a:off x="4357011" y="4140863"/>
            <a:ext cx="723263" cy="586021"/>
          </a:xfrm>
          <a:prstGeom prst="bentConnector2">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2097F7D-2AC0-4022-A29B-8B870AA3A9BD}"/>
              </a:ext>
            </a:extLst>
          </p:cNvPr>
          <p:cNvSpPr/>
          <p:nvPr/>
        </p:nvSpPr>
        <p:spPr>
          <a:xfrm>
            <a:off x="4896979" y="3638159"/>
            <a:ext cx="1049801" cy="338554"/>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 114</a:t>
            </a:r>
          </a:p>
        </p:txBody>
      </p:sp>
      <p:sp>
        <p:nvSpPr>
          <p:cNvPr id="2" name="Rectangle 1">
            <a:extLst>
              <a:ext uri="{FF2B5EF4-FFF2-40B4-BE49-F238E27FC236}">
                <a16:creationId xmlns:a16="http://schemas.microsoft.com/office/drawing/2014/main" id="{FAECE225-3411-BE26-3548-075F76678968}"/>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2AFC8A1D-00DE-A13A-9E53-96C265EF8DF3}"/>
              </a:ext>
            </a:extLst>
          </p:cNvPr>
          <p:cNvSpPr/>
          <p:nvPr/>
        </p:nvSpPr>
        <p:spPr>
          <a:xfrm>
            <a:off x="0" y="6653121"/>
            <a:ext cx="12192000" cy="2048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2">
            <a:extLst>
              <a:ext uri="{FF2B5EF4-FFF2-40B4-BE49-F238E27FC236}">
                <a16:creationId xmlns:a16="http://schemas.microsoft.com/office/drawing/2014/main" id="{6A74C7FC-9D29-C417-83FF-DD1075630090}"/>
              </a:ext>
            </a:extLst>
          </p:cNvPr>
          <p:cNvSpPr txBox="1">
            <a:spLocks/>
          </p:cNvSpPr>
          <p:nvPr/>
        </p:nvSpPr>
        <p:spPr>
          <a:xfrm>
            <a:off x="436548" y="293933"/>
            <a:ext cx="10024622" cy="702300"/>
          </a:xfrm>
          <a:prstGeom prst="rect">
            <a:avLst/>
          </a:prstGeom>
        </p:spPr>
        <p:txBody>
          <a:bodyPr anchor="b"/>
          <a:lstStyle>
            <a:lvl1pPr algn="l" defTabSz="914400" rtl="0" eaLnBrk="1" latinLnBrk="0" hangingPunct="1">
              <a:lnSpc>
                <a:spcPct val="90000"/>
              </a:lnSpc>
              <a:spcBef>
                <a:spcPct val="0"/>
              </a:spcBef>
              <a:buNone/>
              <a:defRPr sz="3200" b="1" kern="1200">
                <a:solidFill>
                  <a:schemeClr val="tx1">
                    <a:lumMod val="75000"/>
                    <a:lumOff val="25000"/>
                  </a:schemeClr>
                </a:solidFill>
                <a:latin typeface="Montserrat" panose="00000500000000000000"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00">
                    <a:lumMod val="75000"/>
                    <a:lumOff val="25000"/>
                  </a:srgbClr>
                </a:solidFill>
                <a:effectLst/>
                <a:uLnTx/>
                <a:uFillTx/>
                <a:latin typeface="Montserrat" panose="00000500000000000000" pitchFamily="2" charset="0"/>
                <a:ea typeface="+mj-ea"/>
                <a:cs typeface="Arial" panose="020B0604020202020204" pitchFamily="34" charset="0"/>
              </a:rPr>
              <a:t>BreastImmune-03: Study Design </a:t>
            </a:r>
          </a:p>
        </p:txBody>
      </p:sp>
      <p:sp>
        <p:nvSpPr>
          <p:cNvPr id="5" name="TextBox 4">
            <a:extLst>
              <a:ext uri="{FF2B5EF4-FFF2-40B4-BE49-F238E27FC236}">
                <a16:creationId xmlns:a16="http://schemas.microsoft.com/office/drawing/2014/main" id="{7E0A42EB-26B8-751B-300C-6B90F1724BA5}"/>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Tredan</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O. SABCS 2024</a:t>
            </a:r>
          </a:p>
        </p:txBody>
      </p:sp>
    </p:spTree>
    <p:extLst>
      <p:ext uri="{BB962C8B-B14F-4D97-AF65-F5344CB8AC3E}">
        <p14:creationId xmlns:p14="http://schemas.microsoft.com/office/powerpoint/2010/main" val="1950626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E7051E6-9360-4B2F-8C83-183BD91BE4FB}"/>
              </a:ext>
            </a:extLst>
          </p:cNvPr>
          <p:cNvSpPr txBox="1"/>
          <p:nvPr/>
        </p:nvSpPr>
        <p:spPr>
          <a:xfrm>
            <a:off x="2251072" y="1571571"/>
            <a:ext cx="8001000" cy="502766"/>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67" b="1" i="0" u="none" strike="noStrike" kern="1200" cap="none" spc="0" normalizeH="0" baseline="0" noProof="0" dirty="0">
                <a:ln>
                  <a:noFill/>
                </a:ln>
                <a:solidFill>
                  <a:srgbClr val="000000"/>
                </a:solidFill>
                <a:effectLst/>
                <a:uLnTx/>
                <a:uFillTx/>
                <a:latin typeface="Arial" panose="020B0604020202020204"/>
                <a:ea typeface="+mn-ea"/>
                <a:cs typeface="+mn-cs"/>
              </a:rPr>
              <a:t>SCREENED  N= 123</a:t>
            </a:r>
          </a:p>
        </p:txBody>
      </p:sp>
      <p:sp>
        <p:nvSpPr>
          <p:cNvPr id="7" name="ZoneTexte 6">
            <a:extLst>
              <a:ext uri="{FF2B5EF4-FFF2-40B4-BE49-F238E27FC236}">
                <a16:creationId xmlns:a16="http://schemas.microsoft.com/office/drawing/2014/main" id="{1F46B797-38B9-4632-80FB-3E4F78982AF0}"/>
              </a:ext>
            </a:extLst>
          </p:cNvPr>
          <p:cNvSpPr txBox="1"/>
          <p:nvPr/>
        </p:nvSpPr>
        <p:spPr>
          <a:xfrm>
            <a:off x="2251073" y="2772365"/>
            <a:ext cx="8001000" cy="913199"/>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0000"/>
                </a:solidFill>
                <a:effectLst/>
                <a:uLnTx/>
                <a:uFillTx/>
                <a:latin typeface="Arial" panose="020B0604020202020204"/>
                <a:ea typeface="+mn-ea"/>
                <a:cs typeface="+mn-cs"/>
              </a:rPr>
              <a:t>RANDOMIZED</a:t>
            </a:r>
            <a:r>
              <a:rPr kumimoji="0" lang="fr-FR" sz="2667" b="1" i="0" u="none" strike="noStrike" kern="1200" cap="none" spc="0" normalizeH="0" baseline="0" noProof="0" dirty="0">
                <a:ln>
                  <a:noFill/>
                </a:ln>
                <a:solidFill>
                  <a:srgbClr val="000000"/>
                </a:solidFill>
                <a:effectLst/>
                <a:uLnTx/>
                <a:uFillTx/>
                <a:latin typeface="Arial" panose="020B0604020202020204"/>
                <a:ea typeface="+mn-ea"/>
                <a:cs typeface="+mn-cs"/>
              </a:rPr>
              <a:t>  N= 95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67" b="0"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fr-FR" sz="2667" b="0" i="0" u="none" strike="noStrike" kern="1200" cap="none" spc="0" normalizeH="0" baseline="0" noProof="0" dirty="0" err="1">
                <a:ln>
                  <a:noFill/>
                </a:ln>
                <a:solidFill>
                  <a:srgbClr val="000000"/>
                </a:solidFill>
                <a:effectLst/>
                <a:uLnTx/>
                <a:uFillTx/>
                <a:latin typeface="Arial" panose="020B0604020202020204"/>
                <a:ea typeface="+mn-ea"/>
                <a:cs typeface="+mn-cs"/>
              </a:rPr>
              <a:t>from</a:t>
            </a:r>
            <a:r>
              <a:rPr kumimoji="0" lang="fr-FR" sz="2667"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fr-FR" sz="2667" b="0" i="0" u="none" strike="noStrike" kern="1200" cap="none" spc="0" normalizeH="0" baseline="0" noProof="0" dirty="0" err="1">
                <a:ln>
                  <a:noFill/>
                </a:ln>
                <a:solidFill>
                  <a:srgbClr val="000000"/>
                </a:solidFill>
                <a:effectLst/>
                <a:uLnTx/>
                <a:uFillTx/>
                <a:latin typeface="Arial" panose="020B0604020202020204"/>
                <a:ea typeface="+mn-ea"/>
                <a:cs typeface="+mn-cs"/>
              </a:rPr>
              <a:t>Jul</a:t>
            </a:r>
            <a:r>
              <a:rPr kumimoji="0" lang="fr-FR" sz="2667" b="0" i="0" u="none" strike="noStrike" kern="1200" cap="none" spc="0" normalizeH="0" baseline="0" noProof="0" dirty="0">
                <a:ln>
                  <a:noFill/>
                </a:ln>
                <a:solidFill>
                  <a:srgbClr val="000000"/>
                </a:solidFill>
                <a:effectLst/>
                <a:uLnTx/>
                <a:uFillTx/>
                <a:latin typeface="Arial" panose="020B0604020202020204"/>
                <a:ea typeface="+mn-ea"/>
                <a:cs typeface="+mn-cs"/>
              </a:rPr>
              <a:t>. 2019 to Oct. 2021)</a:t>
            </a:r>
          </a:p>
        </p:txBody>
      </p:sp>
      <p:sp>
        <p:nvSpPr>
          <p:cNvPr id="8" name="ZoneTexte 7">
            <a:extLst>
              <a:ext uri="{FF2B5EF4-FFF2-40B4-BE49-F238E27FC236}">
                <a16:creationId xmlns:a16="http://schemas.microsoft.com/office/drawing/2014/main" id="{192D1C2D-EADA-4421-A028-23380F791303}"/>
              </a:ext>
            </a:extLst>
          </p:cNvPr>
          <p:cNvSpPr txBox="1"/>
          <p:nvPr/>
        </p:nvSpPr>
        <p:spPr>
          <a:xfrm>
            <a:off x="2251073" y="4057090"/>
            <a:ext cx="2679700" cy="913199"/>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67" b="1" i="0" u="none" strike="noStrike" kern="1200" cap="none" spc="0" normalizeH="0" baseline="0" noProof="0" dirty="0">
                <a:ln>
                  <a:noFill/>
                </a:ln>
                <a:solidFill>
                  <a:srgbClr val="FFFFFF"/>
                </a:solidFill>
                <a:effectLst/>
                <a:uLnTx/>
                <a:uFillTx/>
                <a:latin typeface="Arial" panose="020B0604020202020204"/>
                <a:ea typeface="+mn-ea"/>
                <a:cs typeface="+mn-cs"/>
              </a:rPr>
              <a:t>NIVO+IPI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67" b="0" i="0" u="none" strike="noStrike" kern="1200" cap="none" spc="0" normalizeH="0" baseline="0" noProof="0" dirty="0">
                <a:ln>
                  <a:noFill/>
                </a:ln>
                <a:solidFill>
                  <a:srgbClr val="FFFFFF"/>
                </a:solidFill>
                <a:effectLst/>
                <a:uLnTx/>
                <a:uFillTx/>
                <a:latin typeface="Arial" panose="020B0604020202020204"/>
                <a:ea typeface="+mn-ea"/>
                <a:cs typeface="+mn-cs"/>
              </a:rPr>
              <a:t>N= 45</a:t>
            </a:r>
          </a:p>
        </p:txBody>
      </p:sp>
      <p:sp>
        <p:nvSpPr>
          <p:cNvPr id="9" name="ZoneTexte 8">
            <a:extLst>
              <a:ext uri="{FF2B5EF4-FFF2-40B4-BE49-F238E27FC236}">
                <a16:creationId xmlns:a16="http://schemas.microsoft.com/office/drawing/2014/main" id="{F7C0CB47-975E-4B5F-857F-BC907FF4B4B0}"/>
              </a:ext>
            </a:extLst>
          </p:cNvPr>
          <p:cNvSpPr txBox="1"/>
          <p:nvPr/>
        </p:nvSpPr>
        <p:spPr>
          <a:xfrm>
            <a:off x="7261229" y="4057089"/>
            <a:ext cx="2990844" cy="913199"/>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67" b="1" i="0" u="none" strike="noStrike" kern="1200" cap="none" spc="0" normalizeH="0" baseline="0" noProof="0" dirty="0">
                <a:ln>
                  <a:noFill/>
                </a:ln>
                <a:solidFill>
                  <a:srgbClr val="FFFFFF"/>
                </a:solidFill>
                <a:effectLst/>
                <a:uLnTx/>
                <a:uFillTx/>
                <a:latin typeface="Arial" panose="020B0604020202020204"/>
                <a:ea typeface="+mn-ea"/>
                <a:cs typeface="+mn-cs"/>
              </a:rPr>
              <a:t>CAPECITABINE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67" b="0" i="0" u="none" strike="noStrike" kern="1200" cap="none" spc="0" normalizeH="0" baseline="0" noProof="0" dirty="0">
                <a:ln>
                  <a:noFill/>
                </a:ln>
                <a:solidFill>
                  <a:srgbClr val="FFFFFF"/>
                </a:solidFill>
                <a:effectLst/>
                <a:uLnTx/>
                <a:uFillTx/>
                <a:latin typeface="Arial" panose="020B0604020202020204"/>
                <a:ea typeface="+mn-ea"/>
                <a:cs typeface="+mn-cs"/>
              </a:rPr>
              <a:t>N= 50</a:t>
            </a:r>
          </a:p>
        </p:txBody>
      </p:sp>
      <p:cxnSp>
        <p:nvCxnSpPr>
          <p:cNvPr id="14" name="Connecteur droit avec flèche 13">
            <a:extLst>
              <a:ext uri="{FF2B5EF4-FFF2-40B4-BE49-F238E27FC236}">
                <a16:creationId xmlns:a16="http://schemas.microsoft.com/office/drawing/2014/main" id="{2F1393A1-83F3-4FA2-91E0-600BB1B47474}"/>
              </a:ext>
            </a:extLst>
          </p:cNvPr>
          <p:cNvCxnSpPr>
            <a:cxnSpLocks/>
            <a:stCxn id="6" idx="2"/>
            <a:endCxn id="7" idx="0"/>
          </p:cNvCxnSpPr>
          <p:nvPr/>
        </p:nvCxnSpPr>
        <p:spPr>
          <a:xfrm>
            <a:off x="6251572" y="2074337"/>
            <a:ext cx="1" cy="69802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necteur : en angle 15">
            <a:extLst>
              <a:ext uri="{FF2B5EF4-FFF2-40B4-BE49-F238E27FC236}">
                <a16:creationId xmlns:a16="http://schemas.microsoft.com/office/drawing/2014/main" id="{766F9D94-EF5F-491A-B969-6571914182CB}"/>
              </a:ext>
            </a:extLst>
          </p:cNvPr>
          <p:cNvCxnSpPr>
            <a:cxnSpLocks/>
            <a:stCxn id="7" idx="2"/>
            <a:endCxn id="8" idx="0"/>
          </p:cNvCxnSpPr>
          <p:nvPr/>
        </p:nvCxnSpPr>
        <p:spPr>
          <a:xfrm rot="5400000">
            <a:off x="4735485" y="2541002"/>
            <a:ext cx="371526" cy="2660650"/>
          </a:xfrm>
          <a:prstGeom prst="bent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Connecteur : en angle 17">
            <a:extLst>
              <a:ext uri="{FF2B5EF4-FFF2-40B4-BE49-F238E27FC236}">
                <a16:creationId xmlns:a16="http://schemas.microsoft.com/office/drawing/2014/main" id="{DD7B46EF-7DAC-4028-86D7-2DE31B376004}"/>
              </a:ext>
            </a:extLst>
          </p:cNvPr>
          <p:cNvCxnSpPr>
            <a:cxnSpLocks/>
            <a:stCxn id="7" idx="2"/>
            <a:endCxn id="9" idx="0"/>
          </p:cNvCxnSpPr>
          <p:nvPr/>
        </p:nvCxnSpPr>
        <p:spPr>
          <a:xfrm rot="16200000" flipH="1">
            <a:off x="7318350" y="2618787"/>
            <a:ext cx="371525" cy="2505078"/>
          </a:xfrm>
          <a:prstGeom prst="bent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ZoneTexte 18">
            <a:extLst>
              <a:ext uri="{FF2B5EF4-FFF2-40B4-BE49-F238E27FC236}">
                <a16:creationId xmlns:a16="http://schemas.microsoft.com/office/drawing/2014/main" id="{931B27C8-A44B-4A11-AE04-76B1DBF3321C}"/>
              </a:ext>
            </a:extLst>
          </p:cNvPr>
          <p:cNvSpPr txBox="1"/>
          <p:nvPr/>
        </p:nvSpPr>
        <p:spPr>
          <a:xfrm>
            <a:off x="6550023" y="2220240"/>
            <a:ext cx="3403600" cy="338554"/>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000000"/>
                </a:solidFill>
                <a:effectLst/>
                <a:uLnTx/>
                <a:uFillTx/>
                <a:latin typeface="Arial" panose="020B0604020202020204"/>
                <a:ea typeface="+mn-ea"/>
                <a:cs typeface="+mn-cs"/>
              </a:rPr>
              <a:t>Screen</a:t>
            </a:r>
            <a:r>
              <a:rPr kumimoji="0" lang="fr-FR" sz="16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fr-FR" sz="1600" b="0" i="0" u="none" strike="noStrike" kern="1200" cap="none" spc="0" normalizeH="0" baseline="0" noProof="0" dirty="0" err="1">
                <a:ln>
                  <a:noFill/>
                </a:ln>
                <a:solidFill>
                  <a:srgbClr val="000000"/>
                </a:solidFill>
                <a:effectLst/>
                <a:uLnTx/>
                <a:uFillTx/>
                <a:latin typeface="Arial" panose="020B0604020202020204"/>
                <a:ea typeface="+mn-ea"/>
                <a:cs typeface="+mn-cs"/>
              </a:rPr>
              <a:t>failure</a:t>
            </a:r>
            <a:r>
              <a:rPr kumimoji="0" lang="fr-FR" sz="1600" b="0" i="0" u="none" strike="noStrike" kern="1200" cap="none" spc="0" normalizeH="0" baseline="0" noProof="0" dirty="0">
                <a:ln>
                  <a:noFill/>
                </a:ln>
                <a:solidFill>
                  <a:srgbClr val="000000"/>
                </a:solidFill>
                <a:effectLst/>
                <a:uLnTx/>
                <a:uFillTx/>
                <a:latin typeface="Arial" panose="020B0604020202020204"/>
                <a:ea typeface="+mn-ea"/>
                <a:cs typeface="+mn-cs"/>
              </a:rPr>
              <a:t>, n= 28</a:t>
            </a:r>
          </a:p>
        </p:txBody>
      </p:sp>
      <p:sp>
        <p:nvSpPr>
          <p:cNvPr id="31" name="Rectangle : coins arrondis 30">
            <a:extLst>
              <a:ext uri="{FF2B5EF4-FFF2-40B4-BE49-F238E27FC236}">
                <a16:creationId xmlns:a16="http://schemas.microsoft.com/office/drawing/2014/main" id="{642FC888-DF19-4101-AC71-2F7EF9218CCB}"/>
              </a:ext>
            </a:extLst>
          </p:cNvPr>
          <p:cNvSpPr/>
          <p:nvPr/>
        </p:nvSpPr>
        <p:spPr>
          <a:xfrm>
            <a:off x="1879596" y="5320388"/>
            <a:ext cx="8756656" cy="94384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Arial" panose="020B0604020202020204"/>
                <a:ea typeface="+mn-ea"/>
                <a:cs typeface="+mn-cs"/>
              </a:rPr>
              <a:t>Oct. 2021 (iDMC #4 - N= 95): PREMATURE END OF TRIAL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Arial" panose="020B0604020202020204"/>
                <a:ea typeface="+mn-ea"/>
                <a:cs typeface="+mn-cs"/>
              </a:rPr>
              <a:t>due to 4 </a:t>
            </a:r>
            <a:r>
              <a:rPr kumimoji="0" lang="en-US" sz="2400" b="1" i="0" u="none" strike="noStrike" kern="1200" cap="none" spc="0" normalizeH="0" baseline="0" noProof="0" dirty="0">
                <a:ln>
                  <a:noFill/>
                </a:ln>
                <a:solidFill>
                  <a:srgbClr val="C00000"/>
                </a:solidFill>
                <a:effectLst/>
                <a:uLnTx/>
                <a:uFillTx/>
                <a:latin typeface="Arial" panose="020B0604020202020204"/>
                <a:ea typeface="+mn-ea"/>
                <a:cs typeface="+mn-cs"/>
              </a:rPr>
              <a:t>non-symptomatic myocarditis </a:t>
            </a:r>
            <a:r>
              <a:rPr kumimoji="0" lang="fr-FR" sz="2400" b="1" i="0" u="none" strike="noStrike" kern="1200" cap="none" spc="0" normalizeH="0" baseline="0" noProof="0" dirty="0">
                <a:ln>
                  <a:noFill/>
                </a:ln>
                <a:solidFill>
                  <a:srgbClr val="C00000"/>
                </a:solidFill>
                <a:effectLst/>
                <a:uLnTx/>
                <a:uFillTx/>
                <a:latin typeface="Arial" panose="020B0604020202020204"/>
                <a:ea typeface="+mn-ea"/>
                <a:cs typeface="+mn-cs"/>
              </a:rPr>
              <a:t>in NIVO + IPI arm.</a:t>
            </a:r>
          </a:p>
        </p:txBody>
      </p:sp>
      <p:cxnSp>
        <p:nvCxnSpPr>
          <p:cNvPr id="3" name="Connecteur droit avec flèche 2">
            <a:extLst>
              <a:ext uri="{FF2B5EF4-FFF2-40B4-BE49-F238E27FC236}">
                <a16:creationId xmlns:a16="http://schemas.microsoft.com/office/drawing/2014/main" id="{C39600C5-9109-4E42-BBD1-B90280111C63}"/>
              </a:ext>
            </a:extLst>
          </p:cNvPr>
          <p:cNvCxnSpPr/>
          <p:nvPr/>
        </p:nvCxnSpPr>
        <p:spPr>
          <a:xfrm>
            <a:off x="6251572" y="2400221"/>
            <a:ext cx="298451" cy="0"/>
          </a:xfrm>
          <a:prstGeom prst="straightConnector1">
            <a:avLst/>
          </a:prstGeom>
          <a:ln>
            <a:solidFill>
              <a:schemeClr val="tx1"/>
            </a:solidFill>
            <a:tailEnd type="triangle"/>
          </a:ln>
        </p:spPr>
        <p:style>
          <a:lnRef idx="2">
            <a:schemeClr val="accent2"/>
          </a:lnRef>
          <a:fillRef idx="0">
            <a:schemeClr val="accent2"/>
          </a:fillRef>
          <a:effectRef idx="1">
            <a:schemeClr val="accent2"/>
          </a:effectRef>
          <a:fontRef idx="minor">
            <a:schemeClr val="tx1"/>
          </a:fontRef>
        </p:style>
      </p:cxnSp>
      <p:sp>
        <p:nvSpPr>
          <p:cNvPr id="2" name="Rectangle 1">
            <a:extLst>
              <a:ext uri="{FF2B5EF4-FFF2-40B4-BE49-F238E27FC236}">
                <a16:creationId xmlns:a16="http://schemas.microsoft.com/office/drawing/2014/main" id="{5B59D22B-4559-523F-1B8A-FF3836AD035E}"/>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2687C7B5-F10C-D7A6-5CC4-EDEC43322620}"/>
              </a:ext>
            </a:extLst>
          </p:cNvPr>
          <p:cNvSpPr/>
          <p:nvPr/>
        </p:nvSpPr>
        <p:spPr>
          <a:xfrm>
            <a:off x="0" y="6653121"/>
            <a:ext cx="12192000" cy="2048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2">
            <a:extLst>
              <a:ext uri="{FF2B5EF4-FFF2-40B4-BE49-F238E27FC236}">
                <a16:creationId xmlns:a16="http://schemas.microsoft.com/office/drawing/2014/main" id="{AF82DDE4-7ED7-11C4-D088-4F99F98F8EC9}"/>
              </a:ext>
            </a:extLst>
          </p:cNvPr>
          <p:cNvSpPr txBox="1">
            <a:spLocks/>
          </p:cNvSpPr>
          <p:nvPr/>
        </p:nvSpPr>
        <p:spPr>
          <a:xfrm>
            <a:off x="436548" y="293933"/>
            <a:ext cx="10024622" cy="702300"/>
          </a:xfrm>
          <a:prstGeom prst="rect">
            <a:avLst/>
          </a:prstGeom>
        </p:spPr>
        <p:txBody>
          <a:bodyPr anchor="b"/>
          <a:lstStyle>
            <a:lvl1pPr algn="l" defTabSz="914400" rtl="0" eaLnBrk="1" latinLnBrk="0" hangingPunct="1">
              <a:lnSpc>
                <a:spcPct val="90000"/>
              </a:lnSpc>
              <a:spcBef>
                <a:spcPct val="0"/>
              </a:spcBef>
              <a:buNone/>
              <a:defRPr sz="3200" b="1" kern="1200">
                <a:solidFill>
                  <a:schemeClr val="tx1">
                    <a:lumMod val="75000"/>
                    <a:lumOff val="25000"/>
                  </a:schemeClr>
                </a:solidFill>
                <a:latin typeface="Montserrat" panose="00000500000000000000"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00">
                    <a:lumMod val="75000"/>
                    <a:lumOff val="25000"/>
                  </a:srgbClr>
                </a:solidFill>
                <a:effectLst/>
                <a:uLnTx/>
                <a:uFillTx/>
                <a:latin typeface="Montserrat" panose="00000500000000000000" pitchFamily="2" charset="0"/>
                <a:ea typeface="+mj-ea"/>
                <a:cs typeface="Arial" panose="020B0604020202020204" pitchFamily="34" charset="0"/>
              </a:rPr>
              <a:t>Consort Diagram </a:t>
            </a:r>
          </a:p>
        </p:txBody>
      </p:sp>
      <p:sp>
        <p:nvSpPr>
          <p:cNvPr id="11" name="TextBox 10">
            <a:extLst>
              <a:ext uri="{FF2B5EF4-FFF2-40B4-BE49-F238E27FC236}">
                <a16:creationId xmlns:a16="http://schemas.microsoft.com/office/drawing/2014/main" id="{FA19FED8-2391-38DD-BEFD-683FA4D9A876}"/>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Tredan</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O. SABCS 2024</a:t>
            </a:r>
          </a:p>
        </p:txBody>
      </p:sp>
    </p:spTree>
    <p:extLst>
      <p:ext uri="{BB962C8B-B14F-4D97-AF65-F5344CB8AC3E}">
        <p14:creationId xmlns:p14="http://schemas.microsoft.com/office/powerpoint/2010/main" val="1886902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a:extLst>
              <a:ext uri="{FF2B5EF4-FFF2-40B4-BE49-F238E27FC236}">
                <a16:creationId xmlns:a16="http://schemas.microsoft.com/office/drawing/2014/main" id="{B3C897D5-1F7B-4DBC-8D92-C8402F3D9F01}"/>
              </a:ext>
            </a:extLst>
          </p:cNvPr>
          <p:cNvGraphicFramePr>
            <a:graphicFrameLocks noGrp="1"/>
          </p:cNvGraphicFramePr>
          <p:nvPr/>
        </p:nvGraphicFramePr>
        <p:xfrm>
          <a:off x="6464300" y="2227222"/>
          <a:ext cx="5588001" cy="3989313"/>
        </p:xfrm>
        <a:graphic>
          <a:graphicData uri="http://schemas.openxmlformats.org/drawingml/2006/table">
            <a:tbl>
              <a:tblPr firstRow="1" bandRow="1">
                <a:tableStyleId>{2D5ABB26-0587-4C30-8999-92F81FD0307C}</a:tableStyleId>
              </a:tblPr>
              <a:tblGrid>
                <a:gridCol w="2218416">
                  <a:extLst>
                    <a:ext uri="{9D8B030D-6E8A-4147-A177-3AD203B41FA5}">
                      <a16:colId xmlns:a16="http://schemas.microsoft.com/office/drawing/2014/main" val="427947741"/>
                    </a:ext>
                  </a:extLst>
                </a:gridCol>
                <a:gridCol w="1530340">
                  <a:extLst>
                    <a:ext uri="{9D8B030D-6E8A-4147-A177-3AD203B41FA5}">
                      <a16:colId xmlns:a16="http://schemas.microsoft.com/office/drawing/2014/main" val="3657206341"/>
                    </a:ext>
                  </a:extLst>
                </a:gridCol>
                <a:gridCol w="1839245">
                  <a:extLst>
                    <a:ext uri="{9D8B030D-6E8A-4147-A177-3AD203B41FA5}">
                      <a16:colId xmlns:a16="http://schemas.microsoft.com/office/drawing/2014/main" val="4097268599"/>
                    </a:ext>
                  </a:extLst>
                </a:gridCol>
              </a:tblGrid>
              <a:tr h="716280">
                <a:tc>
                  <a:txBody>
                    <a:bodyPr/>
                    <a:lstStyle/>
                    <a:p>
                      <a:pPr algn="ctr">
                        <a:spcAft>
                          <a:spcPts val="1200"/>
                        </a:spcAft>
                      </a:pPr>
                      <a:r>
                        <a:rPr lang="fr-FR" sz="1600" b="1" dirty="0">
                          <a:latin typeface="Arial" panose="020B0604020202020204" pitchFamily="34" charset="0"/>
                          <a:cs typeface="Arial" panose="020B0604020202020204" pitchFamily="34" charset="0"/>
                        </a:rPr>
                        <a:t>Endpoints</a:t>
                      </a:r>
                    </a:p>
                    <a:p>
                      <a:pPr marL="0" marR="0" lvl="0" indent="0" algn="ctr" defTabSz="457200" rtl="0" eaLnBrk="1" fontAlgn="auto" latinLnBrk="0" hangingPunct="1">
                        <a:lnSpc>
                          <a:spcPct val="100000"/>
                        </a:lnSpc>
                        <a:spcBef>
                          <a:spcPts val="0"/>
                        </a:spcBef>
                        <a:spcAft>
                          <a:spcPts val="1200"/>
                        </a:spcAft>
                        <a:buClrTx/>
                        <a:buSzTx/>
                        <a:buFontTx/>
                        <a:buNone/>
                        <a:tabLst/>
                        <a:defRPr/>
                      </a:pPr>
                      <a:r>
                        <a:rPr lang="fr-FR" sz="1500" dirty="0">
                          <a:latin typeface="Arial" panose="020B0604020202020204" pitchFamily="34" charset="0"/>
                          <a:cs typeface="Arial" panose="020B0604020202020204" pitchFamily="34" charset="0"/>
                        </a:rPr>
                        <a:t>95% IC</a:t>
                      </a:r>
                    </a:p>
                  </a:txBody>
                  <a:tcPr marL="45720" marR="45720" marT="22860" marB="22860">
                    <a:lnB w="12700" cap="flat" cmpd="sng" algn="ctr">
                      <a:solidFill>
                        <a:schemeClr val="tx1"/>
                      </a:solidFill>
                      <a:prstDash val="solid"/>
                      <a:round/>
                      <a:headEnd type="none" w="med" len="med"/>
                      <a:tailEnd type="none" w="med" len="med"/>
                    </a:lnB>
                  </a:tcPr>
                </a:tc>
                <a:tc>
                  <a:txBody>
                    <a:bodyPr/>
                    <a:lstStyle/>
                    <a:p>
                      <a:pPr algn="ctr">
                        <a:spcAft>
                          <a:spcPts val="1200"/>
                        </a:spcAft>
                      </a:pPr>
                      <a:r>
                        <a:rPr lang="fr-FR" sz="1600" b="1" dirty="0">
                          <a:solidFill>
                            <a:schemeClr val="bg1"/>
                          </a:solidFill>
                          <a:latin typeface="Arial" panose="020B0604020202020204" pitchFamily="34" charset="0"/>
                          <a:cs typeface="Arial" panose="020B0604020202020204" pitchFamily="34" charset="0"/>
                        </a:rPr>
                        <a:t>NIVO+IPI </a:t>
                      </a:r>
                    </a:p>
                    <a:p>
                      <a:pPr algn="ctr">
                        <a:spcAft>
                          <a:spcPts val="1200"/>
                        </a:spcAft>
                      </a:pPr>
                      <a:r>
                        <a:rPr lang="fr-FR" sz="1500" b="1" dirty="0">
                          <a:solidFill>
                            <a:schemeClr val="bg1"/>
                          </a:solidFill>
                          <a:latin typeface="Arial" panose="020B0604020202020204" pitchFamily="34" charset="0"/>
                          <a:cs typeface="Arial" panose="020B0604020202020204" pitchFamily="34" charset="0"/>
                        </a:rPr>
                        <a:t>N= 45</a:t>
                      </a:r>
                    </a:p>
                  </a:txBody>
                  <a:tcPr marL="45720" marR="45720" marT="22860" marB="22860" anchor="ctr">
                    <a:lnB w="12700" cap="flat" cmpd="sng" algn="ctr">
                      <a:solidFill>
                        <a:schemeClr val="tx1"/>
                      </a:solidFill>
                      <a:prstDash val="solid"/>
                      <a:round/>
                      <a:headEnd type="none" w="med" len="med"/>
                      <a:tailEnd type="none" w="med" len="med"/>
                    </a:lnB>
                    <a:solidFill>
                      <a:srgbClr val="0070C0"/>
                    </a:solidFill>
                  </a:tcPr>
                </a:tc>
                <a:tc>
                  <a:txBody>
                    <a:bodyPr/>
                    <a:lstStyle/>
                    <a:p>
                      <a:pPr algn="ctr">
                        <a:spcAft>
                          <a:spcPts val="1200"/>
                        </a:spcAft>
                      </a:pPr>
                      <a:r>
                        <a:rPr lang="fr-FR" sz="1600" b="1" dirty="0">
                          <a:solidFill>
                            <a:schemeClr val="bg1">
                              <a:lumMod val="95000"/>
                            </a:schemeClr>
                          </a:solidFill>
                          <a:latin typeface="Arial" panose="020B0604020202020204" pitchFamily="34" charset="0"/>
                          <a:cs typeface="Arial" panose="020B0604020202020204" pitchFamily="34" charset="0"/>
                        </a:rPr>
                        <a:t>CAPECITABINE</a:t>
                      </a:r>
                    </a:p>
                    <a:p>
                      <a:pPr algn="ctr">
                        <a:spcAft>
                          <a:spcPts val="1200"/>
                        </a:spcAft>
                      </a:pPr>
                      <a:r>
                        <a:rPr lang="fr-FR" sz="1500" b="1" dirty="0">
                          <a:solidFill>
                            <a:schemeClr val="bg1">
                              <a:lumMod val="95000"/>
                            </a:schemeClr>
                          </a:solidFill>
                          <a:latin typeface="Arial" panose="020B0604020202020204" pitchFamily="34" charset="0"/>
                          <a:cs typeface="Arial" panose="020B0604020202020204" pitchFamily="34" charset="0"/>
                        </a:rPr>
                        <a:t>N= 50</a:t>
                      </a:r>
                    </a:p>
                  </a:txBody>
                  <a:tcPr marL="45720" marR="45720" marT="22860" marB="22860" anchor="ctr">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1328482352"/>
                  </a:ext>
                </a:extLst>
              </a:tr>
              <a:tr h="407913">
                <a:tc>
                  <a:txBody>
                    <a:bodyPr/>
                    <a:lstStyle/>
                    <a:p>
                      <a:pPr>
                        <a:spcAft>
                          <a:spcPts val="1200"/>
                        </a:spcAft>
                      </a:pPr>
                      <a:r>
                        <a:rPr lang="fr-FR" sz="1600" b="1" dirty="0">
                          <a:latin typeface="Arial" panose="020B0604020202020204" pitchFamily="34" charset="0"/>
                          <a:cs typeface="Arial" panose="020B0604020202020204" pitchFamily="34" charset="0"/>
                        </a:rPr>
                        <a:t>Nb relapse </a:t>
                      </a:r>
                      <a:r>
                        <a:rPr lang="fr-FR" sz="1600" b="0" dirty="0">
                          <a:latin typeface="Arial" panose="020B0604020202020204" pitchFamily="34" charset="0"/>
                          <a:cs typeface="Arial" panose="020B0604020202020204" pitchFamily="34" charset="0"/>
                        </a:rPr>
                        <a:t>(%)</a:t>
                      </a:r>
                    </a:p>
                  </a:txBody>
                  <a:tcPr marL="45720" marR="45720" marT="22860" marB="2286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1200"/>
                        </a:spcAft>
                      </a:pPr>
                      <a:r>
                        <a:rPr lang="fr-FR" sz="1600" b="0" dirty="0">
                          <a:latin typeface="Arial" panose="020B0604020202020204" pitchFamily="34" charset="0"/>
                          <a:cs typeface="Arial" panose="020B0604020202020204" pitchFamily="34" charset="0"/>
                        </a:rPr>
                        <a:t>17 (38)</a:t>
                      </a:r>
                    </a:p>
                  </a:txBody>
                  <a:tcPr marL="45720" marR="45720" marT="22860" marB="2286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1200"/>
                        </a:spcAft>
                      </a:pPr>
                      <a:r>
                        <a:rPr lang="fr-FR" sz="1600" b="0" dirty="0">
                          <a:latin typeface="Arial" panose="020B0604020202020204" pitchFamily="34" charset="0"/>
                          <a:cs typeface="Arial" panose="020B0604020202020204" pitchFamily="34" charset="0"/>
                        </a:rPr>
                        <a:t>22 (44)</a:t>
                      </a:r>
                    </a:p>
                  </a:txBody>
                  <a:tcPr marL="12700" marR="635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2945356"/>
                  </a:ext>
                </a:extLst>
              </a:tr>
              <a:tr h="716280">
                <a:tc>
                  <a:txBody>
                    <a:bodyPr/>
                    <a:lstStyle/>
                    <a:p>
                      <a:pPr>
                        <a:spcAft>
                          <a:spcPts val="1200"/>
                        </a:spcAft>
                      </a:pPr>
                      <a:r>
                        <a:rPr lang="fr-FR" sz="1600" b="1" dirty="0" err="1">
                          <a:latin typeface="Arial" panose="020B0604020202020204" pitchFamily="34" charset="0"/>
                          <a:cs typeface="Arial" panose="020B0604020202020204" pitchFamily="34" charset="0"/>
                        </a:rPr>
                        <a:t>iDFS</a:t>
                      </a:r>
                      <a:r>
                        <a:rPr lang="fr-FR" sz="1600" b="1" dirty="0">
                          <a:latin typeface="Arial" panose="020B0604020202020204" pitchFamily="34" charset="0"/>
                          <a:cs typeface="Arial" panose="020B0604020202020204" pitchFamily="34" charset="0"/>
                        </a:rPr>
                        <a:t> - 3y</a:t>
                      </a:r>
                    </a:p>
                  </a:txBody>
                  <a:tcPr marL="45720" marR="45720" marT="22860" marB="2286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1200"/>
                        </a:spcAft>
                      </a:pPr>
                      <a:r>
                        <a:rPr lang="fr-FR" sz="1600" b="0" dirty="0">
                          <a:latin typeface="Arial" panose="020B0604020202020204" pitchFamily="34" charset="0"/>
                          <a:cs typeface="Arial" panose="020B0604020202020204" pitchFamily="34" charset="0"/>
                        </a:rPr>
                        <a:t>62%</a:t>
                      </a:r>
                    </a:p>
                    <a:p>
                      <a:pPr marL="0" algn="ctr" defTabSz="457200" rtl="0" eaLnBrk="1" latinLnBrk="0" hangingPunct="1">
                        <a:spcAft>
                          <a:spcPts val="1200"/>
                        </a:spcAft>
                      </a:pPr>
                      <a:r>
                        <a:rPr lang="fr-FR" sz="1500" b="0" kern="1200" dirty="0">
                          <a:solidFill>
                            <a:schemeClr val="tx1"/>
                          </a:solidFill>
                          <a:latin typeface="Arial" panose="020B0604020202020204" pitchFamily="34" charset="0"/>
                          <a:ea typeface="+mn-ea"/>
                          <a:cs typeface="Arial" panose="020B0604020202020204" pitchFamily="34" charset="0"/>
                        </a:rPr>
                        <a:t>0.46 – 0.75</a:t>
                      </a:r>
                    </a:p>
                  </a:txBody>
                  <a:tcPr marL="45720" marR="45720" marT="22860" marB="2286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1200"/>
                        </a:spcAft>
                      </a:pPr>
                      <a:r>
                        <a:rPr lang="fr-FR" sz="1600" b="0" dirty="0">
                          <a:latin typeface="Arial" panose="020B0604020202020204" pitchFamily="34" charset="0"/>
                          <a:cs typeface="Arial" panose="020B0604020202020204" pitchFamily="34" charset="0"/>
                        </a:rPr>
                        <a:t>60%</a:t>
                      </a:r>
                    </a:p>
                    <a:p>
                      <a:pPr algn="ctr">
                        <a:spcAft>
                          <a:spcPts val="1200"/>
                        </a:spcAft>
                      </a:pPr>
                      <a:r>
                        <a:rPr lang="fr-FR" sz="1500" b="0" dirty="0">
                          <a:latin typeface="Arial" panose="020B0604020202020204" pitchFamily="34" charset="0"/>
                          <a:cs typeface="Arial" panose="020B0604020202020204" pitchFamily="34" charset="0"/>
                        </a:rPr>
                        <a:t>0.45 </a:t>
                      </a:r>
                      <a:r>
                        <a:rPr lang="fr-FR" sz="1500" b="0" kern="1200" dirty="0">
                          <a:solidFill>
                            <a:schemeClr val="tx1"/>
                          </a:solidFill>
                          <a:latin typeface="Arial" panose="020B0604020202020204" pitchFamily="34" charset="0"/>
                          <a:ea typeface="+mn-ea"/>
                          <a:cs typeface="Arial" panose="020B0604020202020204" pitchFamily="34" charset="0"/>
                        </a:rPr>
                        <a:t>–</a:t>
                      </a:r>
                      <a:r>
                        <a:rPr lang="fr-FR" sz="1500" b="0" dirty="0">
                          <a:latin typeface="Arial" panose="020B0604020202020204" pitchFamily="34" charset="0"/>
                          <a:cs typeface="Arial" panose="020B0604020202020204" pitchFamily="34" charset="0"/>
                        </a:rPr>
                        <a:t> 0.72</a:t>
                      </a:r>
                    </a:p>
                  </a:txBody>
                  <a:tcPr marL="12700" marR="635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4186164"/>
                  </a:ext>
                </a:extLst>
              </a:tr>
              <a:tr h="716280">
                <a:tc>
                  <a:txBody>
                    <a:bodyPr/>
                    <a:lstStyle/>
                    <a:p>
                      <a:pPr>
                        <a:spcAft>
                          <a:spcPts val="1200"/>
                        </a:spcAft>
                      </a:pPr>
                      <a:r>
                        <a:rPr lang="fr-FR" sz="1600" b="1" dirty="0">
                          <a:latin typeface="Arial" panose="020B0604020202020204" pitchFamily="34" charset="0"/>
                          <a:cs typeface="Arial" panose="020B0604020202020204" pitchFamily="34" charset="0"/>
                        </a:rPr>
                        <a:t>OS - 3y</a:t>
                      </a:r>
                    </a:p>
                  </a:txBody>
                  <a:tcPr marL="45720" marR="45720" marT="22860" marB="2286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1200"/>
                        </a:spcAft>
                      </a:pPr>
                      <a:r>
                        <a:rPr lang="fr-FR" sz="1600" b="0" dirty="0">
                          <a:latin typeface="Arial" panose="020B0604020202020204" pitchFamily="34" charset="0"/>
                          <a:cs typeface="Arial" panose="020B0604020202020204" pitchFamily="34" charset="0"/>
                        </a:rPr>
                        <a:t>75%</a:t>
                      </a:r>
                    </a:p>
                    <a:p>
                      <a:pPr algn="ctr">
                        <a:spcAft>
                          <a:spcPts val="1200"/>
                        </a:spcAft>
                      </a:pPr>
                      <a:r>
                        <a:rPr lang="fr-FR" sz="1500" b="0" dirty="0">
                          <a:latin typeface="Arial" panose="020B0604020202020204" pitchFamily="34" charset="0"/>
                          <a:cs typeface="Arial" panose="020B0604020202020204" pitchFamily="34" charset="0"/>
                        </a:rPr>
                        <a:t>0.59 </a:t>
                      </a:r>
                      <a:r>
                        <a:rPr lang="fr-FR" sz="1500" b="0" kern="1200" dirty="0">
                          <a:solidFill>
                            <a:schemeClr val="tx1"/>
                          </a:solidFill>
                          <a:latin typeface="Arial" panose="020B0604020202020204" pitchFamily="34" charset="0"/>
                          <a:ea typeface="+mn-ea"/>
                          <a:cs typeface="Arial" panose="020B0604020202020204" pitchFamily="34" charset="0"/>
                        </a:rPr>
                        <a:t>–</a:t>
                      </a:r>
                      <a:r>
                        <a:rPr lang="fr-FR" sz="1500" b="0" dirty="0">
                          <a:latin typeface="Arial" panose="020B0604020202020204" pitchFamily="34" charset="0"/>
                          <a:cs typeface="Arial" panose="020B0604020202020204" pitchFamily="34" charset="0"/>
                        </a:rPr>
                        <a:t> 0.85</a:t>
                      </a:r>
                    </a:p>
                  </a:txBody>
                  <a:tcPr marL="45720" marR="45720" marT="22860" marB="2286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1200"/>
                        </a:spcAft>
                      </a:pPr>
                      <a:r>
                        <a:rPr lang="fr-FR" sz="1600" b="0" dirty="0">
                          <a:latin typeface="Arial" panose="020B0604020202020204" pitchFamily="34" charset="0"/>
                          <a:cs typeface="Arial" panose="020B0604020202020204" pitchFamily="34" charset="0"/>
                        </a:rPr>
                        <a:t>73%</a:t>
                      </a:r>
                    </a:p>
                    <a:p>
                      <a:pPr algn="ctr">
                        <a:spcAft>
                          <a:spcPts val="1200"/>
                        </a:spcAft>
                      </a:pPr>
                      <a:r>
                        <a:rPr lang="fr-FR" sz="1500" b="0" dirty="0">
                          <a:latin typeface="Arial" panose="020B0604020202020204" pitchFamily="34" charset="0"/>
                          <a:cs typeface="Arial" panose="020B0604020202020204" pitchFamily="34" charset="0"/>
                        </a:rPr>
                        <a:t>0.58 </a:t>
                      </a:r>
                      <a:r>
                        <a:rPr lang="fr-FR" sz="1500" b="0" kern="1200" dirty="0">
                          <a:solidFill>
                            <a:schemeClr val="tx1"/>
                          </a:solidFill>
                          <a:latin typeface="Arial" panose="020B0604020202020204" pitchFamily="34" charset="0"/>
                          <a:ea typeface="+mn-ea"/>
                          <a:cs typeface="Arial" panose="020B0604020202020204" pitchFamily="34" charset="0"/>
                        </a:rPr>
                        <a:t>–</a:t>
                      </a:r>
                      <a:r>
                        <a:rPr lang="fr-FR" sz="1500" b="0" dirty="0">
                          <a:latin typeface="Arial" panose="020B0604020202020204" pitchFamily="34" charset="0"/>
                          <a:cs typeface="Arial" panose="020B0604020202020204" pitchFamily="34" charset="0"/>
                        </a:rPr>
                        <a:t> 0.84</a:t>
                      </a:r>
                      <a:endParaRPr lang="fr-FR" sz="1600" b="0" dirty="0">
                        <a:latin typeface="Arial" panose="020B0604020202020204" pitchFamily="34" charset="0"/>
                        <a:cs typeface="Arial" panose="020B0604020202020204" pitchFamily="34" charset="0"/>
                      </a:endParaRPr>
                    </a:p>
                  </a:txBody>
                  <a:tcPr marL="12700" marR="635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1977968"/>
                  </a:ext>
                </a:extLst>
              </a:tr>
              <a:tr h="716280">
                <a:tc>
                  <a:txBody>
                    <a:bodyPr/>
                    <a:lstStyle/>
                    <a:p>
                      <a:pPr>
                        <a:spcAft>
                          <a:spcPts val="1200"/>
                        </a:spcAft>
                      </a:pPr>
                      <a:r>
                        <a:rPr lang="fr-FR" sz="1600" b="1" dirty="0">
                          <a:latin typeface="Arial" panose="020B0604020202020204" pitchFamily="34" charset="0"/>
                          <a:cs typeface="Arial" panose="020B0604020202020204" pitchFamily="34" charset="0"/>
                        </a:rPr>
                        <a:t>LR free </a:t>
                      </a:r>
                      <a:r>
                        <a:rPr lang="fr-FR" sz="1600" b="1" dirty="0" err="1">
                          <a:latin typeface="Arial" panose="020B0604020202020204" pitchFamily="34" charset="0"/>
                          <a:cs typeface="Arial" panose="020B0604020202020204" pitchFamily="34" charset="0"/>
                        </a:rPr>
                        <a:t>survival</a:t>
                      </a:r>
                      <a:r>
                        <a:rPr lang="fr-FR" sz="1600" b="1" dirty="0">
                          <a:latin typeface="Arial" panose="020B0604020202020204" pitchFamily="34" charset="0"/>
                          <a:cs typeface="Arial" panose="020B0604020202020204" pitchFamily="34" charset="0"/>
                        </a:rPr>
                        <a:t> - 3y</a:t>
                      </a:r>
                    </a:p>
                  </a:txBody>
                  <a:tcPr marL="45720" marR="45720" marT="22860" marB="2286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1200"/>
                        </a:spcAft>
                      </a:pPr>
                      <a:r>
                        <a:rPr lang="fr-FR" sz="1600" b="0" dirty="0">
                          <a:latin typeface="Arial" panose="020B0604020202020204" pitchFamily="34" charset="0"/>
                          <a:cs typeface="Arial" panose="020B0604020202020204" pitchFamily="34" charset="0"/>
                        </a:rPr>
                        <a:t>85%</a:t>
                      </a:r>
                    </a:p>
                    <a:p>
                      <a:pPr algn="ctr">
                        <a:spcAft>
                          <a:spcPts val="1200"/>
                        </a:spcAft>
                      </a:pPr>
                      <a:r>
                        <a:rPr lang="fr-FR" sz="1500" b="0" dirty="0">
                          <a:latin typeface="Arial" panose="020B0604020202020204" pitchFamily="34" charset="0"/>
                          <a:cs typeface="Arial" panose="020B0604020202020204" pitchFamily="34" charset="0"/>
                        </a:rPr>
                        <a:t>0.69 </a:t>
                      </a:r>
                      <a:r>
                        <a:rPr lang="fr-FR" sz="1500" b="0" kern="1200" dirty="0">
                          <a:solidFill>
                            <a:schemeClr val="tx1"/>
                          </a:solidFill>
                          <a:latin typeface="Arial" panose="020B0604020202020204" pitchFamily="34" charset="0"/>
                          <a:ea typeface="+mn-ea"/>
                          <a:cs typeface="Arial" panose="020B0604020202020204" pitchFamily="34" charset="0"/>
                        </a:rPr>
                        <a:t>–</a:t>
                      </a:r>
                      <a:r>
                        <a:rPr lang="fr-FR" sz="1500" b="0" dirty="0">
                          <a:latin typeface="Arial" panose="020B0604020202020204" pitchFamily="34" charset="0"/>
                          <a:cs typeface="Arial" panose="020B0604020202020204" pitchFamily="34" charset="0"/>
                        </a:rPr>
                        <a:t> 0.93</a:t>
                      </a:r>
                    </a:p>
                  </a:txBody>
                  <a:tcPr marL="45720" marR="45720" marT="22860" marB="228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1200"/>
                        </a:spcAft>
                      </a:pPr>
                      <a:r>
                        <a:rPr lang="fr-FR" sz="1600" b="0" dirty="0">
                          <a:latin typeface="Arial" panose="020B0604020202020204" pitchFamily="34" charset="0"/>
                          <a:cs typeface="Arial" panose="020B0604020202020204" pitchFamily="34" charset="0"/>
                        </a:rPr>
                        <a:t>88%</a:t>
                      </a:r>
                    </a:p>
                    <a:p>
                      <a:pPr algn="ctr">
                        <a:spcAft>
                          <a:spcPts val="1200"/>
                        </a:spcAft>
                      </a:pPr>
                      <a:r>
                        <a:rPr lang="fr-FR" sz="1500" b="0" dirty="0">
                          <a:latin typeface="Arial" panose="020B0604020202020204" pitchFamily="34" charset="0"/>
                          <a:cs typeface="Arial" panose="020B0604020202020204" pitchFamily="34" charset="0"/>
                        </a:rPr>
                        <a:t>0.74 </a:t>
                      </a:r>
                      <a:r>
                        <a:rPr lang="fr-FR" sz="1500" b="0" kern="1200" dirty="0">
                          <a:solidFill>
                            <a:schemeClr val="tx1"/>
                          </a:solidFill>
                          <a:latin typeface="Arial" panose="020B0604020202020204" pitchFamily="34" charset="0"/>
                          <a:ea typeface="+mn-ea"/>
                          <a:cs typeface="Arial" panose="020B0604020202020204" pitchFamily="34" charset="0"/>
                        </a:rPr>
                        <a:t>–</a:t>
                      </a:r>
                      <a:r>
                        <a:rPr lang="fr-FR" sz="1500" b="0" dirty="0">
                          <a:latin typeface="Arial" panose="020B0604020202020204" pitchFamily="34" charset="0"/>
                          <a:cs typeface="Arial" panose="020B0604020202020204" pitchFamily="34" charset="0"/>
                        </a:rPr>
                        <a:t> 0.95</a:t>
                      </a:r>
                    </a:p>
                  </a:txBody>
                  <a:tcPr marL="45720" marR="45720" marT="22860" marB="228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4720469"/>
                  </a:ext>
                </a:extLst>
              </a:tr>
              <a:tr h="716280">
                <a:tc>
                  <a:txBody>
                    <a:bodyPr/>
                    <a:lstStyle/>
                    <a:p>
                      <a:pPr algn="l">
                        <a:spcAft>
                          <a:spcPts val="1200"/>
                        </a:spcAft>
                      </a:pPr>
                      <a:r>
                        <a:rPr lang="fr-FR" sz="1600" b="1" dirty="0">
                          <a:latin typeface="Arial" panose="020B0604020202020204" pitchFamily="34" charset="0"/>
                          <a:cs typeface="Arial" panose="020B0604020202020204" pitchFamily="34" charset="0"/>
                        </a:rPr>
                        <a:t>DR free </a:t>
                      </a:r>
                      <a:r>
                        <a:rPr lang="fr-FR" sz="1600" b="1" dirty="0" err="1">
                          <a:latin typeface="Arial" panose="020B0604020202020204" pitchFamily="34" charset="0"/>
                          <a:cs typeface="Arial" panose="020B0604020202020204" pitchFamily="34" charset="0"/>
                        </a:rPr>
                        <a:t>survival</a:t>
                      </a:r>
                      <a:r>
                        <a:rPr lang="fr-FR" sz="1600" b="1" dirty="0">
                          <a:latin typeface="Arial" panose="020B0604020202020204" pitchFamily="34" charset="0"/>
                          <a:cs typeface="Arial" panose="020B0604020202020204" pitchFamily="34" charset="0"/>
                        </a:rPr>
                        <a:t> - 3y</a:t>
                      </a:r>
                    </a:p>
                  </a:txBody>
                  <a:tcPr marL="45720" marR="45720" marT="22860" marB="2286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1200"/>
                        </a:spcAft>
                      </a:pPr>
                      <a:r>
                        <a:rPr lang="fr-FR" sz="1600" b="0" dirty="0">
                          <a:latin typeface="Arial" panose="020B0604020202020204" pitchFamily="34" charset="0"/>
                          <a:cs typeface="Arial" panose="020B0604020202020204" pitchFamily="34" charset="0"/>
                        </a:rPr>
                        <a:t>71%</a:t>
                      </a:r>
                    </a:p>
                    <a:p>
                      <a:pPr algn="ctr">
                        <a:spcAft>
                          <a:spcPts val="1200"/>
                        </a:spcAft>
                      </a:pPr>
                      <a:r>
                        <a:rPr lang="fr-FR" sz="1500" b="0" dirty="0">
                          <a:latin typeface="Arial" panose="020B0604020202020204" pitchFamily="34" charset="0"/>
                          <a:cs typeface="Arial" panose="020B0604020202020204" pitchFamily="34" charset="0"/>
                        </a:rPr>
                        <a:t>0.55 </a:t>
                      </a:r>
                      <a:r>
                        <a:rPr lang="fr-FR" sz="1500" b="0" kern="1200" dirty="0">
                          <a:solidFill>
                            <a:schemeClr val="tx1"/>
                          </a:solidFill>
                          <a:latin typeface="Arial" panose="020B0604020202020204" pitchFamily="34" charset="0"/>
                          <a:ea typeface="+mn-ea"/>
                          <a:cs typeface="Arial" panose="020B0604020202020204" pitchFamily="34" charset="0"/>
                        </a:rPr>
                        <a:t>–</a:t>
                      </a:r>
                      <a:r>
                        <a:rPr lang="fr-FR" sz="1500" b="0" dirty="0">
                          <a:latin typeface="Arial" panose="020B0604020202020204" pitchFamily="34" charset="0"/>
                          <a:cs typeface="Arial" panose="020B0604020202020204" pitchFamily="34" charset="0"/>
                        </a:rPr>
                        <a:t> 0.82</a:t>
                      </a:r>
                    </a:p>
                  </a:txBody>
                  <a:tcPr marL="45720" marR="45720" marT="22860" marB="228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1200"/>
                        </a:spcAft>
                      </a:pPr>
                      <a:r>
                        <a:rPr lang="fr-FR" sz="1600" b="0" dirty="0">
                          <a:latin typeface="Arial" panose="020B0604020202020204" pitchFamily="34" charset="0"/>
                          <a:cs typeface="Arial" panose="020B0604020202020204" pitchFamily="34" charset="0"/>
                        </a:rPr>
                        <a:t>68%</a:t>
                      </a:r>
                    </a:p>
                    <a:p>
                      <a:pPr algn="ctr">
                        <a:spcAft>
                          <a:spcPts val="1200"/>
                        </a:spcAft>
                      </a:pPr>
                      <a:r>
                        <a:rPr lang="fr-FR" sz="1500" b="0" dirty="0">
                          <a:latin typeface="Arial" panose="020B0604020202020204" pitchFamily="34" charset="0"/>
                          <a:cs typeface="Arial" panose="020B0604020202020204" pitchFamily="34" charset="0"/>
                        </a:rPr>
                        <a:t>0.53 </a:t>
                      </a:r>
                      <a:r>
                        <a:rPr lang="fr-FR" sz="1500" b="0" kern="1200" dirty="0">
                          <a:solidFill>
                            <a:schemeClr val="tx1"/>
                          </a:solidFill>
                          <a:latin typeface="Arial" panose="020B0604020202020204" pitchFamily="34" charset="0"/>
                          <a:ea typeface="+mn-ea"/>
                          <a:cs typeface="Arial" panose="020B0604020202020204" pitchFamily="34" charset="0"/>
                        </a:rPr>
                        <a:t>–</a:t>
                      </a:r>
                      <a:r>
                        <a:rPr lang="fr-FR" sz="1500" b="0" dirty="0">
                          <a:latin typeface="Arial" panose="020B0604020202020204" pitchFamily="34" charset="0"/>
                          <a:cs typeface="Arial" panose="020B0604020202020204" pitchFamily="34" charset="0"/>
                        </a:rPr>
                        <a:t> 0.79</a:t>
                      </a:r>
                    </a:p>
                  </a:txBody>
                  <a:tcPr marL="45720" marR="45720" marT="22860" marB="228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3795771"/>
                  </a:ext>
                </a:extLst>
              </a:tr>
            </a:tbl>
          </a:graphicData>
        </a:graphic>
      </p:graphicFrame>
      <p:sp>
        <p:nvSpPr>
          <p:cNvPr id="7" name="Rectangle 6">
            <a:extLst>
              <a:ext uri="{FF2B5EF4-FFF2-40B4-BE49-F238E27FC236}">
                <a16:creationId xmlns:a16="http://schemas.microsoft.com/office/drawing/2014/main" id="{14B71ADA-4E1B-41B9-B911-636E2D1F7907}"/>
              </a:ext>
            </a:extLst>
          </p:cNvPr>
          <p:cNvSpPr/>
          <p:nvPr/>
        </p:nvSpPr>
        <p:spPr>
          <a:xfrm>
            <a:off x="180159" y="1521724"/>
            <a:ext cx="11641668" cy="420564"/>
          </a:xfrm>
          <a:prstGeom prst="rect">
            <a:avLst/>
          </a:prstGeom>
        </p:spPr>
        <p:txBody>
          <a:bodyPr wrap="square">
            <a:spAutoFit/>
          </a:bodyPr>
          <a:lstStyle/>
          <a:p>
            <a:pPr marL="228594" marR="0" lvl="0" indent="-228594" algn="l" defTabSz="914400" rtl="0" eaLnBrk="1" fontAlgn="auto" latinLnBrk="0" hangingPunct="1">
              <a:lnSpc>
                <a:spcPct val="100000"/>
              </a:lnSpc>
              <a:spcBef>
                <a:spcPts val="0"/>
              </a:spcBef>
              <a:spcAft>
                <a:spcPts val="0"/>
              </a:spcAft>
              <a:buClr>
                <a:srgbClr val="00B050"/>
              </a:buClr>
              <a:buSzTx/>
              <a:buFont typeface="Wingdings" panose="05000000000000000000" pitchFamily="2" charset="2"/>
              <a:buChar char="§"/>
              <a:tabLst/>
              <a:defRPr/>
            </a:pPr>
            <a:r>
              <a:rPr kumimoji="0" lang="en-US" sz="21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With a median follow-up of 34.3 months: n</a:t>
            </a:r>
            <a:r>
              <a:rPr kumimoji="0" lang="en-US" sz="2133"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 significant difference for </a:t>
            </a:r>
            <a:r>
              <a:rPr kumimoji="0" lang="en-US" sz="2133"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iDFS</a:t>
            </a:r>
            <a:endParaRPr kumimoji="0" lang="fr-FR" sz="21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 name="Image 2">
            <a:extLst>
              <a:ext uri="{FF2B5EF4-FFF2-40B4-BE49-F238E27FC236}">
                <a16:creationId xmlns:a16="http://schemas.microsoft.com/office/drawing/2014/main" id="{84A3A9FE-C10C-4165-B527-E0A013B880CB}"/>
              </a:ext>
            </a:extLst>
          </p:cNvPr>
          <p:cNvPicPr>
            <a:picLocks noChangeAspect="1"/>
          </p:cNvPicPr>
          <p:nvPr/>
        </p:nvPicPr>
        <p:blipFill>
          <a:blip r:embed="rId2"/>
          <a:stretch>
            <a:fillRect/>
          </a:stretch>
        </p:blipFill>
        <p:spPr>
          <a:xfrm>
            <a:off x="180160" y="2227222"/>
            <a:ext cx="6106009" cy="3989313"/>
          </a:xfrm>
          <a:prstGeom prst="rect">
            <a:avLst/>
          </a:prstGeom>
        </p:spPr>
      </p:pic>
      <p:sp>
        <p:nvSpPr>
          <p:cNvPr id="2" name="Rectangle 1">
            <a:extLst>
              <a:ext uri="{FF2B5EF4-FFF2-40B4-BE49-F238E27FC236}">
                <a16:creationId xmlns:a16="http://schemas.microsoft.com/office/drawing/2014/main" id="{B3242585-6733-4F8A-2889-F32F38342998}"/>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458CD9FD-7372-8318-8F77-FDFAC1F3716F}"/>
              </a:ext>
            </a:extLst>
          </p:cNvPr>
          <p:cNvSpPr/>
          <p:nvPr/>
        </p:nvSpPr>
        <p:spPr>
          <a:xfrm>
            <a:off x="0" y="6653121"/>
            <a:ext cx="12192000" cy="2048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2">
            <a:extLst>
              <a:ext uri="{FF2B5EF4-FFF2-40B4-BE49-F238E27FC236}">
                <a16:creationId xmlns:a16="http://schemas.microsoft.com/office/drawing/2014/main" id="{4BF0F60F-1815-7918-F399-F95C9BFF413B}"/>
              </a:ext>
            </a:extLst>
          </p:cNvPr>
          <p:cNvSpPr txBox="1">
            <a:spLocks/>
          </p:cNvSpPr>
          <p:nvPr/>
        </p:nvSpPr>
        <p:spPr>
          <a:xfrm>
            <a:off x="436548" y="293933"/>
            <a:ext cx="10024622" cy="702300"/>
          </a:xfrm>
          <a:prstGeom prst="rect">
            <a:avLst/>
          </a:prstGeom>
        </p:spPr>
        <p:txBody>
          <a:bodyPr anchor="b"/>
          <a:lstStyle>
            <a:lvl1pPr algn="l" defTabSz="914400" rtl="0" eaLnBrk="1" latinLnBrk="0" hangingPunct="1">
              <a:lnSpc>
                <a:spcPct val="90000"/>
              </a:lnSpc>
              <a:spcBef>
                <a:spcPct val="0"/>
              </a:spcBef>
              <a:buNone/>
              <a:defRPr sz="3200" b="1" kern="1200">
                <a:solidFill>
                  <a:schemeClr val="tx1">
                    <a:lumMod val="75000"/>
                    <a:lumOff val="25000"/>
                  </a:schemeClr>
                </a:solidFill>
                <a:latin typeface="Montserrat" panose="00000500000000000000"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00">
                    <a:lumMod val="75000"/>
                    <a:lumOff val="25000"/>
                  </a:srgbClr>
                </a:solidFill>
                <a:effectLst/>
                <a:uLnTx/>
                <a:uFillTx/>
                <a:latin typeface="Montserrat" panose="00000500000000000000" pitchFamily="2" charset="0"/>
                <a:ea typeface="+mj-ea"/>
                <a:cs typeface="Arial" panose="020B0604020202020204" pitchFamily="34" charset="0"/>
              </a:rPr>
              <a:t>Results  </a:t>
            </a:r>
          </a:p>
        </p:txBody>
      </p:sp>
      <p:sp>
        <p:nvSpPr>
          <p:cNvPr id="9" name="TextBox 8">
            <a:extLst>
              <a:ext uri="{FF2B5EF4-FFF2-40B4-BE49-F238E27FC236}">
                <a16:creationId xmlns:a16="http://schemas.microsoft.com/office/drawing/2014/main" id="{03940156-4161-83A1-63E7-63600ED3B176}"/>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Tredan</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O. SABCS 2024</a:t>
            </a:r>
          </a:p>
        </p:txBody>
      </p:sp>
    </p:spTree>
    <p:extLst>
      <p:ext uri="{BB962C8B-B14F-4D97-AF65-F5344CB8AC3E}">
        <p14:creationId xmlns:p14="http://schemas.microsoft.com/office/powerpoint/2010/main" val="1615912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24A931-24DB-D79F-CA31-10857F2ACEE6}"/>
              </a:ext>
            </a:extLst>
          </p:cNvPr>
          <p:cNvSpPr>
            <a:spLocks noGrp="1"/>
          </p:cNvSpPr>
          <p:nvPr>
            <p:ph type="body" sz="quarter" idx="11"/>
          </p:nvPr>
        </p:nvSpPr>
        <p:spPr>
          <a:xfrm>
            <a:off x="304679" y="953956"/>
            <a:ext cx="11668368" cy="5576113"/>
          </a:xfrm>
        </p:spPr>
        <p:txBody>
          <a:bodyPr>
            <a:normAutofit fontScale="70000" lnSpcReduction="20000"/>
          </a:bodyPr>
          <a:lstStyle/>
          <a:p>
            <a:pPr marL="0" marR="0" indent="0">
              <a:lnSpc>
                <a:spcPct val="120000"/>
              </a:lnSpc>
              <a:spcBef>
                <a:spcPts val="0"/>
              </a:spcBef>
              <a:buNone/>
            </a:pPr>
            <a:endParaRPr lang="en-US" sz="2700" b="1" dirty="0">
              <a:solidFill>
                <a:srgbClr val="000000"/>
              </a:solidFill>
              <a:effectLst/>
              <a:ea typeface="Aptos" panose="020B0004020202020204" pitchFamily="34" charset="0"/>
              <a:cs typeface="Aptos" panose="020B0004020202020204" pitchFamily="34" charset="0"/>
            </a:endParaRPr>
          </a:p>
          <a:p>
            <a:pPr marL="457200" lvl="1" indent="-457200">
              <a:lnSpc>
                <a:spcPct val="120000"/>
              </a:lnSpc>
              <a:spcBef>
                <a:spcPts val="0"/>
              </a:spcBef>
              <a:spcAft>
                <a:spcPts val="600"/>
              </a:spcAft>
            </a:pPr>
            <a:r>
              <a:rPr lang="en-US" sz="2900" b="1" u="sng" dirty="0">
                <a:solidFill>
                  <a:srgbClr val="000000"/>
                </a:solidFill>
                <a:effectLst/>
                <a:ea typeface="Aptos" panose="020B0004020202020204" pitchFamily="34" charset="0"/>
                <a:cs typeface="Aptos" panose="020B0004020202020204" pitchFamily="34" charset="0"/>
              </a:rPr>
              <a:t>TNBC Early Stage</a:t>
            </a:r>
          </a:p>
          <a:p>
            <a:pPr marL="0" lvl="1" indent="0">
              <a:lnSpc>
                <a:spcPct val="120000"/>
              </a:lnSpc>
              <a:spcBef>
                <a:spcPts val="0"/>
              </a:spcBef>
              <a:spcAft>
                <a:spcPts val="600"/>
              </a:spcAft>
              <a:buNone/>
            </a:pPr>
            <a:endParaRPr lang="en-US" sz="1400" b="1" u="sng" dirty="0">
              <a:solidFill>
                <a:srgbClr val="000000"/>
              </a:solidFill>
              <a:effectLs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ea typeface="Aptos" panose="020B0004020202020204" pitchFamily="34" charset="0"/>
                <a:cs typeface="Aptos" panose="020B0004020202020204" pitchFamily="34" charset="0"/>
              </a:rPr>
              <a:t>PS12-09:</a:t>
            </a:r>
            <a:r>
              <a:rPr lang="en-US" sz="2700" dirty="0">
                <a:solidFill>
                  <a:srgbClr val="000000"/>
                </a:solidFill>
                <a:effectLst/>
                <a:ea typeface="Aptos" panose="020B0004020202020204" pitchFamily="34" charset="0"/>
                <a:cs typeface="Aptos" panose="020B0004020202020204" pitchFamily="34" charset="0"/>
              </a:rPr>
              <a:t> Neoadjuvant pembrolizumab or placebo plus chemotherapy followed by adjuvant pembrolizumab or placebo for high-risk, early-stage </a:t>
            </a:r>
            <a:r>
              <a:rPr lang="en-US" sz="2700" dirty="0">
                <a:solidFill>
                  <a:srgbClr val="000000"/>
                </a:solidFill>
                <a:ea typeface="Aptos" panose="020B0004020202020204" pitchFamily="34" charset="0"/>
                <a:cs typeface="Aptos" panose="020B0004020202020204" pitchFamily="34" charset="0"/>
              </a:rPr>
              <a:t>TNBC</a:t>
            </a:r>
            <a:r>
              <a:rPr lang="en-US" sz="2700" dirty="0">
                <a:solidFill>
                  <a:srgbClr val="000000"/>
                </a:solidFill>
                <a:effectLst/>
                <a:ea typeface="Aptos" panose="020B0004020202020204" pitchFamily="34" charset="0"/>
                <a:cs typeface="Aptos" panose="020B0004020202020204" pitchFamily="34" charset="0"/>
              </a:rPr>
              <a:t>: Overall survival and subgroup results from the phase 3 </a:t>
            </a:r>
            <a:r>
              <a:rPr lang="en-US" sz="2700" b="1" dirty="0">
                <a:solidFill>
                  <a:srgbClr val="000000"/>
                </a:solidFill>
                <a:effectLst/>
                <a:ea typeface="Aptos" panose="020B0004020202020204" pitchFamily="34" charset="0"/>
                <a:cs typeface="Aptos" panose="020B0004020202020204" pitchFamily="34" charset="0"/>
              </a:rPr>
              <a:t>KEYNOTE-522 </a:t>
            </a:r>
            <a:r>
              <a:rPr lang="en-US" sz="2700" dirty="0">
                <a:solidFill>
                  <a:srgbClr val="000000"/>
                </a:solidFill>
                <a:effectLst/>
                <a:ea typeface="Aptos" panose="020B0004020202020204" pitchFamily="34" charset="0"/>
                <a:cs typeface="Aptos" panose="020B0004020202020204" pitchFamily="34" charset="0"/>
              </a:rPr>
              <a:t>study</a:t>
            </a:r>
            <a:endParaRPr lang="en-US" sz="2700" dirty="0">
              <a:effectLs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ea typeface="Aptos" panose="020B0004020202020204" pitchFamily="34" charset="0"/>
                <a:cs typeface="Aptos" panose="020B0004020202020204" pitchFamily="34" charset="0"/>
              </a:rPr>
              <a:t>GS3-05:</a:t>
            </a:r>
            <a:r>
              <a:rPr lang="en-US" sz="2700" dirty="0">
                <a:solidFill>
                  <a:srgbClr val="000000"/>
                </a:solidFill>
                <a:effectLst/>
                <a:ea typeface="Aptos" panose="020B0004020202020204" pitchFamily="34" charset="0"/>
                <a:cs typeface="Aptos" panose="020B0004020202020204" pitchFamily="34" charset="0"/>
              </a:rPr>
              <a:t> </a:t>
            </a:r>
            <a:r>
              <a:rPr lang="en-US" sz="2700" b="1" dirty="0">
                <a:solidFill>
                  <a:srgbClr val="000000"/>
                </a:solidFill>
                <a:effectLst/>
                <a:ea typeface="Aptos" panose="020B0004020202020204" pitchFamily="34" charset="0"/>
                <a:cs typeface="Aptos" panose="020B0004020202020204" pitchFamily="34" charset="0"/>
              </a:rPr>
              <a:t>NSABP B-59/GBG-96-GeparDouze</a:t>
            </a:r>
            <a:r>
              <a:rPr lang="en-US" sz="2700" dirty="0">
                <a:solidFill>
                  <a:srgbClr val="000000"/>
                </a:solidFill>
                <a:effectLst/>
                <a:ea typeface="Aptos" panose="020B0004020202020204" pitchFamily="34" charset="0"/>
                <a:cs typeface="Aptos" panose="020B0004020202020204" pitchFamily="34" charset="0"/>
              </a:rPr>
              <a:t>: A randomized double-blind phase III clinical trial of neoadjuvant chemotherapy with atezolizumab or placebo followed by adjuvant atezolizumab or placebo in patients with Stage II and III </a:t>
            </a:r>
            <a:r>
              <a:rPr lang="en-US" sz="2700" dirty="0">
                <a:solidFill>
                  <a:srgbClr val="000000"/>
                </a:solidFill>
                <a:ea typeface="Aptos" panose="020B0004020202020204" pitchFamily="34" charset="0"/>
                <a:cs typeface="Aptos" panose="020B0004020202020204" pitchFamily="34" charset="0"/>
              </a:rPr>
              <a:t>TNBC</a:t>
            </a:r>
            <a:endParaRPr lang="en-US" sz="2700" dirty="0">
              <a:effectLs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ea typeface="Aptos" panose="020B0004020202020204" pitchFamily="34" charset="0"/>
                <a:cs typeface="Aptos" panose="020B0004020202020204" pitchFamily="34" charset="0"/>
              </a:rPr>
              <a:t>GS3-06</a:t>
            </a:r>
            <a:r>
              <a:rPr lang="en-US" sz="2700" dirty="0">
                <a:solidFill>
                  <a:srgbClr val="000000"/>
                </a:solidFill>
                <a:effectLst/>
                <a:ea typeface="Aptos" panose="020B0004020202020204" pitchFamily="34" charset="0"/>
                <a:cs typeface="Aptos" panose="020B0004020202020204" pitchFamily="34" charset="0"/>
              </a:rPr>
              <a:t>: Neoadjuvant </a:t>
            </a:r>
            <a:r>
              <a:rPr lang="en-US" sz="2700" dirty="0" err="1">
                <a:solidFill>
                  <a:srgbClr val="000000"/>
                </a:solidFill>
                <a:effectLst/>
                <a:ea typeface="Aptos" panose="020B0004020202020204" pitchFamily="34" charset="0"/>
                <a:cs typeface="Aptos" panose="020B0004020202020204" pitchFamily="34" charset="0"/>
              </a:rPr>
              <a:t>camrelizumab</a:t>
            </a:r>
            <a:r>
              <a:rPr lang="en-US" sz="2700" dirty="0">
                <a:solidFill>
                  <a:srgbClr val="000000"/>
                </a:solidFill>
                <a:effectLst/>
                <a:ea typeface="Aptos" panose="020B0004020202020204" pitchFamily="34" charset="0"/>
                <a:cs typeface="Aptos" panose="020B0004020202020204" pitchFamily="34" charset="0"/>
              </a:rPr>
              <a:t> plus chemotherapy (chemo) for early or locally advanced TNBC: a randomized, double-blind, phase 3 trial</a:t>
            </a:r>
            <a:endParaRPr lang="en-US" sz="2700" dirty="0">
              <a:effectLs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ea typeface="Aptos" panose="020B0004020202020204" pitchFamily="34" charset="0"/>
                <a:cs typeface="Aptos" panose="020B0004020202020204" pitchFamily="34" charset="0"/>
              </a:rPr>
              <a:t>RF3-02</a:t>
            </a:r>
            <a:r>
              <a:rPr lang="en-US" sz="2700" dirty="0">
                <a:solidFill>
                  <a:srgbClr val="000000"/>
                </a:solidFill>
                <a:effectLst/>
                <a:ea typeface="Aptos" panose="020B0004020202020204" pitchFamily="34" charset="0"/>
                <a:cs typeface="Aptos" panose="020B0004020202020204" pitchFamily="34" charset="0"/>
              </a:rPr>
              <a:t>: Efficacy of adjuvant avelumab by PD-L1, tumor infiltrating lymphocytes and residual cancer burden in high-risk </a:t>
            </a:r>
            <a:r>
              <a:rPr lang="en-US" sz="2700" dirty="0">
                <a:solidFill>
                  <a:srgbClr val="000000"/>
                </a:solidFill>
                <a:ea typeface="Aptos" panose="020B0004020202020204" pitchFamily="34" charset="0"/>
                <a:cs typeface="Aptos" panose="020B0004020202020204" pitchFamily="34" charset="0"/>
              </a:rPr>
              <a:t>TNBC</a:t>
            </a:r>
            <a:r>
              <a:rPr lang="en-US" sz="2700" dirty="0">
                <a:solidFill>
                  <a:srgbClr val="000000"/>
                </a:solidFill>
                <a:effectLst/>
                <a:ea typeface="Aptos" panose="020B0004020202020204" pitchFamily="34" charset="0"/>
                <a:cs typeface="Aptos" panose="020B0004020202020204" pitchFamily="34" charset="0"/>
              </a:rPr>
              <a:t>: secondary and exploratory endpoints of the phase III </a:t>
            </a:r>
            <a:r>
              <a:rPr lang="en-US" sz="2700" b="1" dirty="0">
                <a:solidFill>
                  <a:srgbClr val="000000"/>
                </a:solidFill>
                <a:effectLst/>
                <a:ea typeface="Aptos" panose="020B0004020202020204" pitchFamily="34" charset="0"/>
                <a:cs typeface="Aptos" panose="020B0004020202020204" pitchFamily="34" charset="0"/>
              </a:rPr>
              <a:t>A-BRAVE</a:t>
            </a:r>
            <a:r>
              <a:rPr lang="en-US" sz="2700" dirty="0">
                <a:solidFill>
                  <a:srgbClr val="000000"/>
                </a:solidFill>
                <a:effectLst/>
                <a:ea typeface="Aptos" panose="020B0004020202020204" pitchFamily="34" charset="0"/>
                <a:cs typeface="Aptos" panose="020B0004020202020204" pitchFamily="34" charset="0"/>
              </a:rPr>
              <a:t> trial</a:t>
            </a:r>
            <a:endParaRPr lang="en-US" sz="2700" dirty="0">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ea typeface="Aptos" panose="020B0004020202020204" pitchFamily="34" charset="0"/>
                <a:cs typeface="Aptos" panose="020B0004020202020204" pitchFamily="34" charset="0"/>
              </a:rPr>
              <a:t>RF3-03</a:t>
            </a:r>
            <a:r>
              <a:rPr lang="en-US" sz="2700" dirty="0">
                <a:solidFill>
                  <a:srgbClr val="000000"/>
                </a:solidFill>
                <a:effectLst/>
                <a:ea typeface="Aptos" panose="020B0004020202020204" pitchFamily="34" charset="0"/>
                <a:cs typeface="Aptos" panose="020B0004020202020204" pitchFamily="34" charset="0"/>
              </a:rPr>
              <a:t>: Nivolumab + Ipilimumab (NIVO+IPI) compared to capecitabine for </a:t>
            </a:r>
            <a:r>
              <a:rPr lang="en-US" sz="2700" dirty="0">
                <a:solidFill>
                  <a:srgbClr val="000000"/>
                </a:solidFill>
                <a:ea typeface="Aptos" panose="020B0004020202020204" pitchFamily="34" charset="0"/>
                <a:cs typeface="Aptos" panose="020B0004020202020204" pitchFamily="34" charset="0"/>
              </a:rPr>
              <a:t>TNBC</a:t>
            </a:r>
            <a:r>
              <a:rPr lang="en-US" sz="2700" dirty="0">
                <a:solidFill>
                  <a:srgbClr val="000000"/>
                </a:solidFill>
                <a:effectLst/>
                <a:ea typeface="Aptos" panose="020B0004020202020204" pitchFamily="34" charset="0"/>
                <a:cs typeface="Aptos" panose="020B0004020202020204" pitchFamily="34" charset="0"/>
              </a:rPr>
              <a:t> patients with residual disease after neoadjuvant chemotherapy – Final results of </a:t>
            </a:r>
            <a:r>
              <a:rPr lang="en-US" sz="2700" b="1" dirty="0">
                <a:solidFill>
                  <a:srgbClr val="000000"/>
                </a:solidFill>
                <a:effectLst/>
                <a:ea typeface="Aptos" panose="020B0004020202020204" pitchFamily="34" charset="0"/>
                <a:cs typeface="Aptos" panose="020B0004020202020204" pitchFamily="34" charset="0"/>
              </a:rPr>
              <a:t>BreastImmune-03</a:t>
            </a:r>
            <a:r>
              <a:rPr lang="en-US" sz="2700" dirty="0">
                <a:solidFill>
                  <a:srgbClr val="000000"/>
                </a:solidFill>
                <a:effectLst/>
                <a:ea typeface="Aptos" panose="020B0004020202020204" pitchFamily="34" charset="0"/>
                <a:cs typeface="Aptos" panose="020B0004020202020204" pitchFamily="34" charset="0"/>
              </a:rPr>
              <a:t>, a multicenter randomized open-label phase II trial</a:t>
            </a:r>
          </a:p>
          <a:p>
            <a:pPr marL="0" lvl="1" indent="0">
              <a:lnSpc>
                <a:spcPct val="120000"/>
              </a:lnSpc>
              <a:spcBef>
                <a:spcPts val="0"/>
              </a:spcBef>
              <a:spcAft>
                <a:spcPts val="600"/>
              </a:spcAft>
              <a:buNone/>
            </a:pPr>
            <a:endParaRPr lang="en-US" sz="2700" dirty="0">
              <a:solidFill>
                <a:srgbClr val="000000"/>
              </a:solidFill>
              <a:effectLst/>
              <a:ea typeface="Aptos" panose="020B0004020202020204" pitchFamily="34" charset="0"/>
              <a:cs typeface="Aptos" panose="020B0004020202020204" pitchFamily="34" charset="0"/>
            </a:endParaRPr>
          </a:p>
          <a:p>
            <a:endParaRPr lang="en-US" dirty="0"/>
          </a:p>
        </p:txBody>
      </p:sp>
      <p:sp>
        <p:nvSpPr>
          <p:cNvPr id="3" name="Title 2">
            <a:extLst>
              <a:ext uri="{FF2B5EF4-FFF2-40B4-BE49-F238E27FC236}">
                <a16:creationId xmlns:a16="http://schemas.microsoft.com/office/drawing/2014/main" id="{1E0169ED-1C41-19C8-2FCD-F2D7BA4D4AF9}"/>
              </a:ext>
            </a:extLst>
          </p:cNvPr>
          <p:cNvSpPr>
            <a:spLocks noGrp="1"/>
          </p:cNvSpPr>
          <p:nvPr>
            <p:ph type="title"/>
          </p:nvPr>
        </p:nvSpPr>
        <p:spPr>
          <a:xfrm>
            <a:off x="436548" y="293933"/>
            <a:ext cx="10024622" cy="702300"/>
          </a:xfrm>
        </p:spPr>
        <p:txBody>
          <a:bodyPr/>
          <a:lstStyle/>
          <a:p>
            <a:r>
              <a:rPr lang="en-US" dirty="0"/>
              <a:t>Outline (1)</a:t>
            </a:r>
          </a:p>
        </p:txBody>
      </p:sp>
    </p:spTree>
    <p:extLst>
      <p:ext uri="{BB962C8B-B14F-4D97-AF65-F5344CB8AC3E}">
        <p14:creationId xmlns:p14="http://schemas.microsoft.com/office/powerpoint/2010/main" val="565063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C7EB8CDC-C3CF-423C-9166-2AD824718F91}"/>
              </a:ext>
            </a:extLst>
          </p:cNvPr>
          <p:cNvGraphicFramePr>
            <a:graphicFrameLocks noGrp="1"/>
          </p:cNvGraphicFramePr>
          <p:nvPr/>
        </p:nvGraphicFramePr>
        <p:xfrm>
          <a:off x="323848" y="2053683"/>
          <a:ext cx="5723469" cy="3926255"/>
        </p:xfrm>
        <a:graphic>
          <a:graphicData uri="http://schemas.openxmlformats.org/drawingml/2006/table">
            <a:tbl>
              <a:tblPr firstRow="1" firstCol="1" bandRow="1">
                <a:tableStyleId>{2D5ABB26-0587-4C30-8999-92F81FD0307C}</a:tableStyleId>
              </a:tblPr>
              <a:tblGrid>
                <a:gridCol w="2791281">
                  <a:extLst>
                    <a:ext uri="{9D8B030D-6E8A-4147-A177-3AD203B41FA5}">
                      <a16:colId xmlns:a16="http://schemas.microsoft.com/office/drawing/2014/main" val="2204920547"/>
                    </a:ext>
                  </a:extLst>
                </a:gridCol>
                <a:gridCol w="1275395">
                  <a:extLst>
                    <a:ext uri="{9D8B030D-6E8A-4147-A177-3AD203B41FA5}">
                      <a16:colId xmlns:a16="http://schemas.microsoft.com/office/drawing/2014/main" val="3099173585"/>
                    </a:ext>
                  </a:extLst>
                </a:gridCol>
                <a:gridCol w="1656793">
                  <a:extLst>
                    <a:ext uri="{9D8B030D-6E8A-4147-A177-3AD203B41FA5}">
                      <a16:colId xmlns:a16="http://schemas.microsoft.com/office/drawing/2014/main" val="2052252481"/>
                    </a:ext>
                  </a:extLst>
                </a:gridCol>
              </a:tblGrid>
              <a:tr h="862967">
                <a:tc>
                  <a:txBody>
                    <a:bodyPr/>
                    <a:lstStyle/>
                    <a:p>
                      <a:pPr algn="l">
                        <a:spcAft>
                          <a:spcPts val="0"/>
                        </a:spcAft>
                      </a:pPr>
                      <a:r>
                        <a:rPr lang="fr-FR" sz="1600" b="1" dirty="0">
                          <a:effectLst/>
                          <a:latin typeface="Arial" panose="020B0604020202020204" pitchFamily="34" charset="0"/>
                          <a:cs typeface="Arial" panose="020B0604020202020204" pitchFamily="34" charset="0"/>
                        </a:rPr>
                        <a:t>Number of pts </a:t>
                      </a:r>
                      <a:r>
                        <a:rPr lang="fr-FR" sz="1600" b="1" dirty="0" err="1">
                          <a:effectLst/>
                          <a:latin typeface="Arial" panose="020B0604020202020204" pitchFamily="34" charset="0"/>
                          <a:cs typeface="Arial" panose="020B0604020202020204" pitchFamily="34" charset="0"/>
                        </a:rPr>
                        <a:t>with</a:t>
                      </a:r>
                      <a:r>
                        <a:rPr lang="fr-FR" sz="1600" b="1" dirty="0">
                          <a:effectLst/>
                          <a:latin typeface="Arial" panose="020B0604020202020204" pitchFamily="34" charset="0"/>
                          <a:cs typeface="Arial" panose="020B0604020202020204" pitchFamily="34" charset="0"/>
                        </a:rPr>
                        <a:t> ≥1</a:t>
                      </a:r>
                    </a:p>
                    <a:p>
                      <a:pPr algn="l">
                        <a:spcAft>
                          <a:spcPts val="0"/>
                        </a:spcAft>
                      </a:pPr>
                      <a:r>
                        <a:rPr lang="fr-FR" sz="1600" b="0" dirty="0">
                          <a:effectLst/>
                          <a:latin typeface="Arial" panose="020B0604020202020204" pitchFamily="34" charset="0"/>
                          <a:cs typeface="Arial" panose="020B0604020202020204" pitchFamily="34" charset="0"/>
                        </a:rPr>
                        <a:t>N (%)</a:t>
                      </a:r>
                    </a:p>
                    <a:p>
                      <a:pPr algn="l">
                        <a:spcAft>
                          <a:spcPts val="0"/>
                        </a:spcAft>
                      </a:pPr>
                      <a:endParaRPr lang="fr-FR" sz="1600" dirty="0">
                        <a:effectLst/>
                        <a:latin typeface="Arial" panose="020B0604020202020204" pitchFamily="34" charset="0"/>
                        <a:ea typeface="Times New Roman" panose="02020603050405020304" pitchFamily="18" charset="0"/>
                        <a:cs typeface="Arial" panose="020B0604020202020204" pitchFamily="34" charset="0"/>
                      </a:endParaRPr>
                    </a:p>
                  </a:txBody>
                  <a:tcPr marL="12700" marR="6351" marT="0" marB="0" anchor="ctr">
                    <a:lnB w="12700" cap="flat" cmpd="sng" algn="ctr">
                      <a:solidFill>
                        <a:schemeClr val="tx1"/>
                      </a:solidFill>
                      <a:prstDash val="solid"/>
                      <a:round/>
                      <a:headEnd type="none" w="med" len="med"/>
                      <a:tailEnd type="none" w="med" len="med"/>
                    </a:lnB>
                  </a:tcPr>
                </a:tc>
                <a:tc>
                  <a:txBody>
                    <a:bodyPr/>
                    <a:lstStyle/>
                    <a:p>
                      <a:pPr algn="ctr">
                        <a:spcAft>
                          <a:spcPts val="0"/>
                        </a:spcAft>
                      </a:pPr>
                      <a:r>
                        <a:rPr lang="fr-FR" sz="1600" b="1" dirty="0">
                          <a:solidFill>
                            <a:schemeClr val="bg1"/>
                          </a:solidFill>
                          <a:effectLst/>
                          <a:latin typeface="Arial" panose="020B0604020202020204" pitchFamily="34" charset="0"/>
                          <a:cs typeface="Arial" panose="020B0604020202020204" pitchFamily="34" charset="0"/>
                        </a:rPr>
                        <a:t>NIVO+IPI</a:t>
                      </a:r>
                    </a:p>
                    <a:p>
                      <a:pPr algn="ctr">
                        <a:spcAft>
                          <a:spcPts val="0"/>
                        </a:spcAft>
                      </a:pPr>
                      <a:r>
                        <a:rPr lang="fr-FR" sz="1600" b="1" dirty="0">
                          <a:solidFill>
                            <a:schemeClr val="bg1"/>
                          </a:solidFill>
                          <a:effectLst/>
                          <a:latin typeface="Arial" panose="020B0604020202020204" pitchFamily="34" charset="0"/>
                          <a:cs typeface="Arial" panose="020B0604020202020204" pitchFamily="34" charset="0"/>
                        </a:rPr>
                        <a:t>N=45</a:t>
                      </a:r>
                      <a:endParaRPr lang="fr-FR"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12700" marR="6351" marT="0" marB="0" anchor="ctr">
                    <a:lnB w="12700" cap="flat" cmpd="sng" algn="ctr">
                      <a:solidFill>
                        <a:schemeClr val="tx1"/>
                      </a:solidFill>
                      <a:prstDash val="solid"/>
                      <a:round/>
                      <a:headEnd type="none" w="med" len="med"/>
                      <a:tailEnd type="none" w="med" len="med"/>
                    </a:lnB>
                    <a:solidFill>
                      <a:srgbClr val="0070C0"/>
                    </a:solidFill>
                  </a:tcPr>
                </a:tc>
                <a:tc>
                  <a:txBody>
                    <a:bodyPr/>
                    <a:lstStyle/>
                    <a:p>
                      <a:pPr algn="ctr"/>
                      <a:r>
                        <a:rPr lang="fr-FR" sz="1600" b="1" dirty="0">
                          <a:solidFill>
                            <a:schemeClr val="bg1"/>
                          </a:solidFill>
                          <a:effectLst/>
                          <a:latin typeface="Arial" panose="020B0604020202020204" pitchFamily="34" charset="0"/>
                          <a:cs typeface="Arial" panose="020B0604020202020204" pitchFamily="34" charset="0"/>
                        </a:rPr>
                        <a:t> CAPECITABINE</a:t>
                      </a:r>
                      <a:endParaRPr lang="fr-FR" sz="1600" b="1" dirty="0">
                        <a:solidFill>
                          <a:schemeClr val="bg1"/>
                        </a:solidFill>
                        <a:latin typeface="Arial" panose="020B0604020202020204" pitchFamily="34" charset="0"/>
                        <a:cs typeface="Arial" panose="020B0604020202020204" pitchFamily="34" charset="0"/>
                      </a:endParaRPr>
                    </a:p>
                    <a:p>
                      <a:pPr algn="ctr"/>
                      <a:r>
                        <a:rPr lang="fr-FR" sz="1600" b="1" dirty="0">
                          <a:solidFill>
                            <a:schemeClr val="bg1"/>
                          </a:solidFill>
                          <a:effectLst/>
                          <a:latin typeface="Arial" panose="020B0604020202020204" pitchFamily="34" charset="0"/>
                          <a:cs typeface="Arial" panose="020B0604020202020204" pitchFamily="34" charset="0"/>
                        </a:rPr>
                        <a:t>N=50</a:t>
                      </a:r>
                      <a:endParaRPr lang="fr-FR" sz="1600" b="1" dirty="0">
                        <a:solidFill>
                          <a:schemeClr val="bg1"/>
                        </a:solidFill>
                        <a:latin typeface="Arial" panose="020B0604020202020204" pitchFamily="34" charset="0"/>
                        <a:cs typeface="Arial" panose="020B0604020202020204" pitchFamily="34" charset="0"/>
                      </a:endParaRPr>
                    </a:p>
                  </a:txBody>
                  <a:tcPr marL="12700" marR="6351" marT="0" marB="0" anchor="ctr">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1562650978"/>
                  </a:ext>
                </a:extLst>
              </a:tr>
              <a:tr h="653349">
                <a:tc>
                  <a:txBody>
                    <a:bodyPr/>
                    <a:lstStyle/>
                    <a:p>
                      <a:pPr>
                        <a:spcAft>
                          <a:spcPts val="0"/>
                        </a:spcAft>
                      </a:pPr>
                      <a:r>
                        <a:rPr lang="en-US" sz="1600" dirty="0">
                          <a:effectLst/>
                          <a:latin typeface="Arial" panose="020B0604020202020204" pitchFamily="34" charset="0"/>
                          <a:cs typeface="Arial" panose="020B0604020202020204" pitchFamily="34" charset="0"/>
                        </a:rPr>
                        <a:t>Related AE</a:t>
                      </a:r>
                      <a:endParaRPr lang="fr-FR" sz="1600" dirty="0">
                        <a:effectLst/>
                        <a:latin typeface="Arial" panose="020B0604020202020204" pitchFamily="34" charset="0"/>
                        <a:ea typeface="Times New Roman" panose="02020603050405020304" pitchFamily="18" charset="0"/>
                        <a:cs typeface="Arial" panose="020B0604020202020204" pitchFamily="34" charset="0"/>
                      </a:endParaRPr>
                    </a:p>
                  </a:txBody>
                  <a:tcPr marL="12700" marR="635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fr-FR" sz="1600" dirty="0">
                          <a:effectLst/>
                          <a:latin typeface="Arial" panose="020B0604020202020204" pitchFamily="34" charset="0"/>
                          <a:cs typeface="Arial" panose="020B0604020202020204" pitchFamily="34" charset="0"/>
                        </a:rPr>
                        <a:t>43 (96)</a:t>
                      </a:r>
                      <a:endParaRPr lang="fr-FR" sz="1600" dirty="0">
                        <a:effectLst/>
                        <a:latin typeface="Arial" panose="020B0604020202020204" pitchFamily="34" charset="0"/>
                        <a:ea typeface="Times New Roman" panose="02020603050405020304" pitchFamily="18" charset="0"/>
                        <a:cs typeface="Arial" panose="020B0604020202020204" pitchFamily="34" charset="0"/>
                      </a:endParaRPr>
                    </a:p>
                  </a:txBody>
                  <a:tcPr marL="12700" marR="635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dirty="0">
                          <a:effectLst/>
                          <a:latin typeface="Arial" panose="020B0604020202020204" pitchFamily="34" charset="0"/>
                          <a:cs typeface="Arial" panose="020B0604020202020204" pitchFamily="34" charset="0"/>
                        </a:rPr>
                        <a:t>48 (96)</a:t>
                      </a:r>
                      <a:endParaRPr lang="fr-FR" sz="1600" dirty="0">
                        <a:effectLst/>
                        <a:latin typeface="Arial" panose="020B0604020202020204" pitchFamily="34" charset="0"/>
                        <a:ea typeface="Times New Roman" panose="02020603050405020304" pitchFamily="18" charset="0"/>
                        <a:cs typeface="Arial" panose="020B0604020202020204" pitchFamily="34" charset="0"/>
                      </a:endParaRPr>
                    </a:p>
                  </a:txBody>
                  <a:tcPr marL="12700" marR="635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4997715"/>
                  </a:ext>
                </a:extLst>
              </a:tr>
              <a:tr h="518087">
                <a:tc>
                  <a:txBody>
                    <a:bodyPr/>
                    <a:lstStyle/>
                    <a:p>
                      <a:pPr>
                        <a:spcAft>
                          <a:spcPts val="0"/>
                        </a:spcAft>
                      </a:pPr>
                      <a:r>
                        <a:rPr lang="en-US" sz="1600" b="0" dirty="0">
                          <a:effectLst/>
                          <a:latin typeface="Arial" panose="020B0604020202020204" pitchFamily="34" charset="0"/>
                          <a:cs typeface="Arial" panose="020B0604020202020204" pitchFamily="34" charset="0"/>
                        </a:rPr>
                        <a:t>Related Gr. ≥2 AE</a:t>
                      </a:r>
                      <a:endParaRPr lang="fr-FR" sz="1600" b="0" dirty="0">
                        <a:effectLst/>
                        <a:latin typeface="Arial" panose="020B0604020202020204" pitchFamily="34" charset="0"/>
                        <a:ea typeface="Times New Roman" panose="02020603050405020304" pitchFamily="18" charset="0"/>
                        <a:cs typeface="Arial" panose="020B0604020202020204" pitchFamily="34" charset="0"/>
                      </a:endParaRPr>
                    </a:p>
                  </a:txBody>
                  <a:tcPr marL="12700" marR="635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fr-FR" sz="1600" b="0" dirty="0">
                          <a:effectLst/>
                          <a:latin typeface="Arial" panose="020B0604020202020204" pitchFamily="34" charset="0"/>
                          <a:cs typeface="Arial" panose="020B0604020202020204" pitchFamily="34" charset="0"/>
                        </a:rPr>
                        <a:t>39 (87)</a:t>
                      </a:r>
                      <a:endParaRPr lang="fr-FR" sz="1600" b="0" dirty="0">
                        <a:effectLst/>
                        <a:latin typeface="Arial" panose="020B0604020202020204" pitchFamily="34" charset="0"/>
                        <a:ea typeface="Times New Roman" panose="02020603050405020304" pitchFamily="18" charset="0"/>
                        <a:cs typeface="Arial" panose="020B0604020202020204" pitchFamily="34" charset="0"/>
                      </a:endParaRPr>
                    </a:p>
                  </a:txBody>
                  <a:tcPr marL="12700" marR="635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0" dirty="0">
                          <a:effectLst/>
                          <a:latin typeface="Arial" panose="020B0604020202020204" pitchFamily="34" charset="0"/>
                          <a:cs typeface="Arial" panose="020B0604020202020204" pitchFamily="34" charset="0"/>
                        </a:rPr>
                        <a:t>32 (64)</a:t>
                      </a:r>
                      <a:endParaRPr lang="fr-FR" sz="1600" b="0" dirty="0">
                        <a:effectLst/>
                        <a:latin typeface="Arial" panose="020B0604020202020204" pitchFamily="34" charset="0"/>
                        <a:ea typeface="Times New Roman" panose="02020603050405020304" pitchFamily="18" charset="0"/>
                        <a:cs typeface="Arial" panose="020B0604020202020204" pitchFamily="34" charset="0"/>
                      </a:endParaRPr>
                    </a:p>
                  </a:txBody>
                  <a:tcPr marL="12700" marR="635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4160655"/>
                  </a:ext>
                </a:extLst>
              </a:tr>
              <a:tr h="505725">
                <a:tc>
                  <a:txBody>
                    <a:bodyPr/>
                    <a:lstStyle/>
                    <a:p>
                      <a:pPr>
                        <a:spcAft>
                          <a:spcPts val="0"/>
                        </a:spcAft>
                      </a:pPr>
                      <a:r>
                        <a:rPr lang="en-US" sz="1600" b="1" dirty="0">
                          <a:effectLst/>
                          <a:latin typeface="Arial" panose="020B0604020202020204" pitchFamily="34" charset="0"/>
                          <a:cs typeface="Arial" panose="020B0604020202020204" pitchFamily="34" charset="0"/>
                        </a:rPr>
                        <a:t>Related Gr. ≥3 AE</a:t>
                      </a:r>
                      <a:endParaRPr lang="fr-FR" sz="1600" b="1" dirty="0">
                        <a:effectLst/>
                        <a:latin typeface="Arial" panose="020B0604020202020204" pitchFamily="34" charset="0"/>
                        <a:ea typeface="Times New Roman" panose="02020603050405020304" pitchFamily="18" charset="0"/>
                        <a:cs typeface="Arial" panose="020B0604020202020204" pitchFamily="34" charset="0"/>
                      </a:endParaRPr>
                    </a:p>
                  </a:txBody>
                  <a:tcPr marL="12700" marR="635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fr-FR" sz="1600" b="1" dirty="0">
                          <a:effectLst/>
                          <a:latin typeface="Arial" panose="020B0604020202020204" pitchFamily="34" charset="0"/>
                          <a:cs typeface="Arial" panose="020B0604020202020204" pitchFamily="34" charset="0"/>
                        </a:rPr>
                        <a:t>22 (49)</a:t>
                      </a:r>
                      <a:endParaRPr lang="fr-FR" sz="1600" b="1" dirty="0">
                        <a:effectLst/>
                        <a:latin typeface="Arial" panose="020B0604020202020204" pitchFamily="34" charset="0"/>
                        <a:ea typeface="Times New Roman" panose="02020603050405020304" pitchFamily="18" charset="0"/>
                        <a:cs typeface="Arial" panose="020B0604020202020204" pitchFamily="34" charset="0"/>
                      </a:endParaRPr>
                    </a:p>
                  </a:txBody>
                  <a:tcPr marL="12700" marR="635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a:effectLst/>
                          <a:latin typeface="Arial" panose="020B0604020202020204" pitchFamily="34" charset="0"/>
                          <a:cs typeface="Arial" panose="020B0604020202020204" pitchFamily="34" charset="0"/>
                        </a:rPr>
                        <a:t>22 (44)</a:t>
                      </a:r>
                      <a:endParaRPr lang="fr-FR" sz="1600" b="1" dirty="0">
                        <a:effectLst/>
                        <a:latin typeface="Arial" panose="020B0604020202020204" pitchFamily="34" charset="0"/>
                        <a:ea typeface="Times New Roman" panose="02020603050405020304" pitchFamily="18" charset="0"/>
                        <a:cs typeface="Arial" panose="020B0604020202020204" pitchFamily="34" charset="0"/>
                      </a:endParaRPr>
                    </a:p>
                  </a:txBody>
                  <a:tcPr marL="12700" marR="635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4735634"/>
                  </a:ext>
                </a:extLst>
              </a:tr>
              <a:tr h="654607">
                <a:tc>
                  <a:txBody>
                    <a:bodyPr/>
                    <a:lstStyle/>
                    <a:p>
                      <a:pPr>
                        <a:spcAft>
                          <a:spcPts val="0"/>
                        </a:spcAft>
                      </a:pPr>
                      <a:r>
                        <a:rPr lang="en-US" sz="1600" b="1" dirty="0">
                          <a:effectLst/>
                          <a:latin typeface="Arial" panose="020B0604020202020204" pitchFamily="34" charset="0"/>
                          <a:cs typeface="Arial" panose="020B0604020202020204" pitchFamily="34" charset="0"/>
                        </a:rPr>
                        <a:t>AE leading to treat. discontinuation</a:t>
                      </a:r>
                      <a:endParaRPr lang="fr-FR" sz="1600" b="1" dirty="0">
                        <a:effectLst/>
                        <a:latin typeface="Arial" panose="020B0604020202020204" pitchFamily="34" charset="0"/>
                        <a:ea typeface="Times New Roman" panose="02020603050405020304" pitchFamily="18" charset="0"/>
                        <a:cs typeface="Arial" panose="020B0604020202020204" pitchFamily="34" charset="0"/>
                      </a:endParaRPr>
                    </a:p>
                  </a:txBody>
                  <a:tcPr marL="12700" marR="635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fr-FR" sz="1600" b="1" dirty="0">
                          <a:effectLst/>
                          <a:latin typeface="Arial" panose="020B0604020202020204" pitchFamily="34" charset="0"/>
                          <a:cs typeface="Arial" panose="020B0604020202020204" pitchFamily="34" charset="0"/>
                        </a:rPr>
                        <a:t>17 (38)</a:t>
                      </a:r>
                      <a:endParaRPr lang="fr-FR" sz="1600" b="1" dirty="0">
                        <a:effectLst/>
                        <a:latin typeface="Arial" panose="020B0604020202020204" pitchFamily="34" charset="0"/>
                        <a:ea typeface="Times New Roman" panose="02020603050405020304" pitchFamily="18" charset="0"/>
                        <a:cs typeface="Arial" panose="020B0604020202020204" pitchFamily="34" charset="0"/>
                      </a:endParaRPr>
                    </a:p>
                  </a:txBody>
                  <a:tcPr marL="12700" marR="635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b="1" dirty="0">
                          <a:effectLst/>
                          <a:latin typeface="Arial" panose="020B0604020202020204" pitchFamily="34" charset="0"/>
                          <a:cs typeface="Arial" panose="020B0604020202020204" pitchFamily="34" charset="0"/>
                        </a:rPr>
                        <a:t>7 (14)</a:t>
                      </a:r>
                      <a:endParaRPr lang="fr-FR" sz="1600" b="1" dirty="0">
                        <a:effectLst/>
                        <a:latin typeface="Arial" panose="020B0604020202020204" pitchFamily="34" charset="0"/>
                        <a:ea typeface="Times New Roman" panose="02020603050405020304" pitchFamily="18" charset="0"/>
                        <a:cs typeface="Arial" panose="020B0604020202020204" pitchFamily="34" charset="0"/>
                      </a:endParaRPr>
                    </a:p>
                  </a:txBody>
                  <a:tcPr marL="12700" marR="635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2128325"/>
                  </a:ext>
                </a:extLst>
              </a:tr>
              <a:tr h="731520">
                <a:tc>
                  <a:txBody>
                    <a:bodyPr/>
                    <a:lstStyle/>
                    <a:p>
                      <a:pPr>
                        <a:spcAft>
                          <a:spcPts val="0"/>
                        </a:spcAft>
                      </a:pPr>
                      <a:endParaRPr lang="en-US" sz="1600" dirty="0">
                        <a:effectLst/>
                        <a:latin typeface="Arial" panose="020B0604020202020204" pitchFamily="34" charset="0"/>
                        <a:cs typeface="Arial" panose="020B0604020202020204" pitchFamily="34" charset="0"/>
                      </a:endParaRPr>
                    </a:p>
                    <a:p>
                      <a:pPr>
                        <a:spcAft>
                          <a:spcPts val="0"/>
                        </a:spcAft>
                      </a:pPr>
                      <a:r>
                        <a:rPr lang="en-US" sz="1600" dirty="0">
                          <a:effectLst/>
                          <a:latin typeface="Arial" panose="020B0604020202020204" pitchFamily="34" charset="0"/>
                          <a:cs typeface="Arial" panose="020B0604020202020204" pitchFamily="34" charset="0"/>
                        </a:rPr>
                        <a:t>Related SAE</a:t>
                      </a:r>
                    </a:p>
                    <a:p>
                      <a:pPr>
                        <a:spcAft>
                          <a:spcPts val="0"/>
                        </a:spcAft>
                      </a:pPr>
                      <a:endParaRPr lang="fr-FR" sz="1600" dirty="0">
                        <a:effectLst/>
                        <a:latin typeface="Arial" panose="020B0604020202020204" pitchFamily="34" charset="0"/>
                        <a:ea typeface="Times New Roman" panose="02020603050405020304" pitchFamily="18" charset="0"/>
                        <a:cs typeface="Arial" panose="020B0604020202020204" pitchFamily="34" charset="0"/>
                      </a:endParaRPr>
                    </a:p>
                  </a:txBody>
                  <a:tcPr marL="12700" marR="6351" marT="0" marB="0" anchor="ctr">
                    <a:lnT w="12700" cap="flat" cmpd="sng" algn="ctr">
                      <a:solidFill>
                        <a:schemeClr val="tx1"/>
                      </a:solidFill>
                      <a:prstDash val="solid"/>
                      <a:round/>
                      <a:headEnd type="none" w="med" len="med"/>
                      <a:tailEnd type="none" w="med" len="med"/>
                    </a:lnT>
                  </a:tcPr>
                </a:tc>
                <a:tc>
                  <a:txBody>
                    <a:bodyPr/>
                    <a:lstStyle/>
                    <a:p>
                      <a:pPr algn="ctr">
                        <a:spcAft>
                          <a:spcPts val="0"/>
                        </a:spcAft>
                      </a:pPr>
                      <a:r>
                        <a:rPr lang="fr-FR" sz="1600" dirty="0">
                          <a:effectLst/>
                          <a:latin typeface="Arial" panose="020B0604020202020204" pitchFamily="34" charset="0"/>
                          <a:cs typeface="Arial" panose="020B0604020202020204" pitchFamily="34" charset="0"/>
                        </a:rPr>
                        <a:t>11 (24)</a:t>
                      </a:r>
                      <a:endParaRPr lang="fr-FR" sz="1600" dirty="0">
                        <a:effectLst/>
                        <a:latin typeface="Arial" panose="020B0604020202020204" pitchFamily="34" charset="0"/>
                        <a:ea typeface="Times New Roman" panose="02020603050405020304" pitchFamily="18" charset="0"/>
                        <a:cs typeface="Arial" panose="020B0604020202020204" pitchFamily="34" charset="0"/>
                      </a:endParaRPr>
                    </a:p>
                  </a:txBody>
                  <a:tcPr marL="12700" marR="6351" marT="0" marB="0" anchor="ctr">
                    <a:lnT w="12700" cap="flat" cmpd="sng" algn="ctr">
                      <a:solidFill>
                        <a:schemeClr val="tx1"/>
                      </a:solidFill>
                      <a:prstDash val="solid"/>
                      <a:round/>
                      <a:headEnd type="none" w="med" len="med"/>
                      <a:tailEnd type="none" w="med" len="med"/>
                    </a:lnT>
                  </a:tcPr>
                </a:tc>
                <a:tc>
                  <a:txBody>
                    <a:bodyPr/>
                    <a:lstStyle/>
                    <a:p>
                      <a:pPr algn="ctr"/>
                      <a:r>
                        <a:rPr lang="fr-FR" sz="1600" dirty="0">
                          <a:effectLst/>
                          <a:latin typeface="Arial" panose="020B0604020202020204" pitchFamily="34" charset="0"/>
                          <a:cs typeface="Arial" panose="020B0604020202020204" pitchFamily="34" charset="0"/>
                        </a:rPr>
                        <a:t>3 (6)</a:t>
                      </a:r>
                      <a:endParaRPr lang="fr-FR" sz="1600" dirty="0">
                        <a:effectLst/>
                        <a:latin typeface="Arial" panose="020B0604020202020204" pitchFamily="34" charset="0"/>
                        <a:ea typeface="Times New Roman" panose="02020603050405020304" pitchFamily="18" charset="0"/>
                        <a:cs typeface="Arial" panose="020B0604020202020204" pitchFamily="34" charset="0"/>
                      </a:endParaRPr>
                    </a:p>
                  </a:txBody>
                  <a:tcPr marL="12700" marR="6351"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43738210"/>
                  </a:ext>
                </a:extLst>
              </a:tr>
            </a:tbl>
          </a:graphicData>
        </a:graphic>
      </p:graphicFrame>
      <p:sp>
        <p:nvSpPr>
          <p:cNvPr id="10" name="Rectangle 9">
            <a:extLst>
              <a:ext uri="{FF2B5EF4-FFF2-40B4-BE49-F238E27FC236}">
                <a16:creationId xmlns:a16="http://schemas.microsoft.com/office/drawing/2014/main" id="{A0E69B0E-0F2B-4267-A3A7-58724552E61B}"/>
              </a:ext>
            </a:extLst>
          </p:cNvPr>
          <p:cNvSpPr/>
          <p:nvPr/>
        </p:nvSpPr>
        <p:spPr>
          <a:xfrm>
            <a:off x="323849" y="1432954"/>
            <a:ext cx="6056975" cy="418000"/>
          </a:xfrm>
          <a:prstGeom prst="rect">
            <a:avLst/>
          </a:prstGeom>
        </p:spPr>
        <p:txBody>
          <a:bodyPr wrap="square">
            <a:spAutoFit/>
          </a:bodyPr>
          <a:lstStyle/>
          <a:p>
            <a:pPr marL="228594" marR="0" lvl="0" indent="-182558" algn="just" defTabSz="914400" rtl="0" eaLnBrk="1" fontAlgn="auto" latinLnBrk="0" hangingPunct="1">
              <a:lnSpc>
                <a:spcPct val="107000"/>
              </a:lnSpc>
              <a:spcBef>
                <a:spcPts val="0"/>
              </a:spcBef>
              <a:spcAft>
                <a:spcPts val="400"/>
              </a:spcAft>
              <a:buClr>
                <a:srgbClr val="00B050"/>
              </a:buClr>
              <a:buSzTx/>
              <a:buFont typeface="Wingdings" panose="05000000000000000000" pitchFamily="2" charset="2"/>
              <a:buChar char="§"/>
              <a:tabLst/>
              <a:defRPr/>
            </a:pPr>
            <a:r>
              <a:rPr kumimoji="0" lang="en-US" sz="2133"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Overview</a:t>
            </a:r>
            <a:endParaRPr kumimoji="0" lang="fr-FR" sz="2133"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351C269-D9F1-413D-90B4-837B58348183}"/>
              </a:ext>
            </a:extLst>
          </p:cNvPr>
          <p:cNvSpPr/>
          <p:nvPr/>
        </p:nvSpPr>
        <p:spPr>
          <a:xfrm>
            <a:off x="6326717" y="1402182"/>
            <a:ext cx="5816600" cy="418000"/>
          </a:xfrm>
          <a:prstGeom prst="rect">
            <a:avLst/>
          </a:prstGeom>
        </p:spPr>
        <p:txBody>
          <a:bodyPr wrap="square">
            <a:spAutoFit/>
          </a:bodyPr>
          <a:lstStyle/>
          <a:p>
            <a:pPr marL="228594" marR="0" lvl="0" indent="-182558" algn="just" defTabSz="914400" rtl="0" eaLnBrk="1" fontAlgn="auto" latinLnBrk="0" hangingPunct="1">
              <a:lnSpc>
                <a:spcPct val="107000"/>
              </a:lnSpc>
              <a:spcBef>
                <a:spcPts val="0"/>
              </a:spcBef>
              <a:spcAft>
                <a:spcPts val="400"/>
              </a:spcAft>
              <a:buClr>
                <a:srgbClr val="00B050"/>
              </a:buClr>
              <a:buSzTx/>
              <a:buFont typeface="Wingdings" panose="05000000000000000000" pitchFamily="2" charset="2"/>
              <a:buChar char="§"/>
              <a:tabLst/>
              <a:defRPr/>
            </a:pPr>
            <a:r>
              <a:rPr kumimoji="0" lang="en-US" sz="21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Most common (≥10%) related AE Gr. </a:t>
            </a:r>
            <a:r>
              <a:rPr kumimoji="0" lang="fr-FR" sz="21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sz="21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fr-FR" sz="21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17" name="Graphique 16">
            <a:extLst>
              <a:ext uri="{FF2B5EF4-FFF2-40B4-BE49-F238E27FC236}">
                <a16:creationId xmlns:a16="http://schemas.microsoft.com/office/drawing/2014/main" id="{7F3ABA3B-284A-4938-9C59-58F7C57E1A1E}"/>
              </a:ext>
            </a:extLst>
          </p:cNvPr>
          <p:cNvGraphicFramePr>
            <a:graphicFrameLocks/>
          </p:cNvGraphicFramePr>
          <p:nvPr/>
        </p:nvGraphicFramePr>
        <p:xfrm>
          <a:off x="6336879" y="1685822"/>
          <a:ext cx="6056973" cy="4691476"/>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53A14D42-10C5-9E81-A9C4-EF4788B00C28}"/>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7400E97B-51B9-7C28-1C07-782C187D3DD1}"/>
              </a:ext>
            </a:extLst>
          </p:cNvPr>
          <p:cNvSpPr/>
          <p:nvPr/>
        </p:nvSpPr>
        <p:spPr>
          <a:xfrm>
            <a:off x="0" y="6653121"/>
            <a:ext cx="12192000" cy="2048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FF9ADEEC-6123-7950-B6CA-4B10C789A4FB}"/>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Tredan</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O. SABCS 2024</a:t>
            </a:r>
          </a:p>
        </p:txBody>
      </p:sp>
      <p:sp>
        <p:nvSpPr>
          <p:cNvPr id="5" name="Title 2">
            <a:extLst>
              <a:ext uri="{FF2B5EF4-FFF2-40B4-BE49-F238E27FC236}">
                <a16:creationId xmlns:a16="http://schemas.microsoft.com/office/drawing/2014/main" id="{2BF65532-0D7E-A9CB-07D3-DEA16A75C817}"/>
              </a:ext>
            </a:extLst>
          </p:cNvPr>
          <p:cNvSpPr txBox="1">
            <a:spLocks/>
          </p:cNvSpPr>
          <p:nvPr/>
        </p:nvSpPr>
        <p:spPr>
          <a:xfrm>
            <a:off x="436548" y="293933"/>
            <a:ext cx="10024622" cy="702300"/>
          </a:xfrm>
          <a:prstGeom prst="rect">
            <a:avLst/>
          </a:prstGeom>
        </p:spPr>
        <p:txBody>
          <a:bodyPr anchor="b"/>
          <a:lstStyle>
            <a:lvl1pPr algn="l" defTabSz="914400" rtl="0" eaLnBrk="1" latinLnBrk="0" hangingPunct="1">
              <a:lnSpc>
                <a:spcPct val="90000"/>
              </a:lnSpc>
              <a:spcBef>
                <a:spcPct val="0"/>
              </a:spcBef>
              <a:buNone/>
              <a:defRPr sz="3200" b="1" kern="1200">
                <a:solidFill>
                  <a:schemeClr val="tx1">
                    <a:lumMod val="75000"/>
                    <a:lumOff val="25000"/>
                  </a:schemeClr>
                </a:solidFill>
                <a:latin typeface="Montserrat" panose="00000500000000000000"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00">
                    <a:lumMod val="75000"/>
                    <a:lumOff val="25000"/>
                  </a:srgbClr>
                </a:solidFill>
                <a:effectLst/>
                <a:uLnTx/>
                <a:uFillTx/>
                <a:latin typeface="Montserrat" panose="00000500000000000000" pitchFamily="2" charset="0"/>
                <a:ea typeface="+mj-ea"/>
                <a:cs typeface="Arial" panose="020B0604020202020204" pitchFamily="34" charset="0"/>
              </a:rPr>
              <a:t>Safety  </a:t>
            </a:r>
          </a:p>
        </p:txBody>
      </p:sp>
    </p:spTree>
    <p:extLst>
      <p:ext uri="{BB962C8B-B14F-4D97-AF65-F5344CB8AC3E}">
        <p14:creationId xmlns:p14="http://schemas.microsoft.com/office/powerpoint/2010/main" val="2905995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0F62E3E-D493-49CB-A7EA-072C113C53C6}"/>
              </a:ext>
            </a:extLst>
          </p:cNvPr>
          <p:cNvSpPr>
            <a:spLocks noGrp="1"/>
          </p:cNvSpPr>
          <p:nvPr>
            <p:ph idx="1"/>
          </p:nvPr>
        </p:nvSpPr>
        <p:spPr>
          <a:xfrm>
            <a:off x="717005" y="1550360"/>
            <a:ext cx="10972800" cy="4682565"/>
          </a:xfrm>
        </p:spPr>
        <p:txBody>
          <a:bodyPr/>
          <a:lstStyle/>
          <a:p>
            <a:pPr marL="228594" indent="-228594" algn="just">
              <a:spcBef>
                <a:spcPts val="0"/>
              </a:spcBef>
              <a:spcAft>
                <a:spcPts val="533"/>
              </a:spcAft>
            </a:pPr>
            <a:r>
              <a:rPr lang="en-US" sz="2133" dirty="0">
                <a:latin typeface="Helvetica" panose="020B0604020202020204" pitchFamily="34" charset="0"/>
                <a:ea typeface="Calibri" panose="020F0502020204030204" pitchFamily="34" charset="0"/>
                <a:cs typeface="Helvetica" panose="020B0604020202020204" pitchFamily="34" charset="0"/>
              </a:rPr>
              <a:t>There is no statistically difference in the clinical outcome for NIVO+IPI </a:t>
            </a:r>
            <a:r>
              <a:rPr lang="en-US" sz="2133" i="1" dirty="0">
                <a:latin typeface="Helvetica" panose="020B0604020202020204" pitchFamily="34" charset="0"/>
                <a:ea typeface="Calibri" panose="020F0502020204030204" pitchFamily="34" charset="0"/>
                <a:cs typeface="Helvetica" panose="020B0604020202020204" pitchFamily="34" charset="0"/>
              </a:rPr>
              <a:t>vs</a:t>
            </a:r>
            <a:r>
              <a:rPr lang="en-US" sz="2133" dirty="0">
                <a:latin typeface="Helvetica" panose="020B0604020202020204" pitchFamily="34" charset="0"/>
                <a:ea typeface="Calibri" panose="020F0502020204030204" pitchFamily="34" charset="0"/>
                <a:cs typeface="Helvetica" panose="020B0604020202020204" pitchFamily="34" charset="0"/>
              </a:rPr>
              <a:t> </a:t>
            </a:r>
            <a:r>
              <a:rPr lang="en-US" sz="2133" dirty="0" err="1">
                <a:latin typeface="Helvetica" panose="020B0604020202020204" pitchFamily="34" charset="0"/>
                <a:ea typeface="Calibri" panose="020F0502020204030204" pitchFamily="34" charset="0"/>
                <a:cs typeface="Helvetica" panose="020B0604020202020204" pitchFamily="34" charset="0"/>
              </a:rPr>
              <a:t>capecitabine</a:t>
            </a:r>
            <a:r>
              <a:rPr lang="en-US" sz="2133" dirty="0">
                <a:latin typeface="Helvetica" panose="020B0604020202020204" pitchFamily="34" charset="0"/>
                <a:ea typeface="Calibri" panose="020F0502020204030204" pitchFamily="34" charset="0"/>
                <a:cs typeface="Helvetica" panose="020B0604020202020204" pitchFamily="34" charset="0"/>
              </a:rPr>
              <a:t> in the postoperative setting after neoadjuvant chemotherapy for RCB-II or RCB-III pts.</a:t>
            </a:r>
          </a:p>
          <a:p>
            <a:pPr marL="0" indent="0" algn="just">
              <a:spcBef>
                <a:spcPts val="0"/>
              </a:spcBef>
              <a:spcAft>
                <a:spcPts val="533"/>
              </a:spcAft>
              <a:buNone/>
            </a:pPr>
            <a:r>
              <a:rPr lang="en-US" sz="2133" dirty="0">
                <a:latin typeface="Helvetica" panose="020B0604020202020204" pitchFamily="34" charset="0"/>
                <a:ea typeface="Calibri" panose="020F0502020204030204" pitchFamily="34" charset="0"/>
                <a:cs typeface="Helvetica" panose="020B0604020202020204" pitchFamily="34" charset="0"/>
              </a:rPr>
              <a:t> </a:t>
            </a:r>
            <a:endParaRPr lang="en-US" sz="1333" dirty="0">
              <a:latin typeface="Helvetica" panose="020B0604020202020204" pitchFamily="34" charset="0"/>
              <a:ea typeface="Calibri" panose="020F0502020204030204" pitchFamily="34" charset="0"/>
              <a:cs typeface="Helvetica" panose="020B0604020202020204" pitchFamily="34" charset="0"/>
            </a:endParaRPr>
          </a:p>
          <a:p>
            <a:pPr marL="228594" indent="-228594" algn="just">
              <a:spcBef>
                <a:spcPts val="0"/>
              </a:spcBef>
              <a:spcAft>
                <a:spcPts val="533"/>
              </a:spcAft>
            </a:pPr>
            <a:r>
              <a:rPr lang="en-US" sz="2133" dirty="0">
                <a:latin typeface="Helvetica" panose="020B0604020202020204" pitchFamily="34" charset="0"/>
                <a:ea typeface="Calibri" panose="020F0502020204030204" pitchFamily="34" charset="0"/>
                <a:cs typeface="Helvetica" panose="020B0604020202020204" pitchFamily="34" charset="0"/>
              </a:rPr>
              <a:t>Immune-mediated AE may limit the use of the NIVO+IPI combination in this setting.</a:t>
            </a:r>
          </a:p>
          <a:p>
            <a:pPr marL="0" indent="0" algn="just">
              <a:spcBef>
                <a:spcPts val="0"/>
              </a:spcBef>
              <a:spcAft>
                <a:spcPts val="533"/>
              </a:spcAft>
              <a:buNone/>
            </a:pPr>
            <a:r>
              <a:rPr lang="en-US" sz="2133" dirty="0">
                <a:latin typeface="Helvetica" panose="020B0604020202020204" pitchFamily="34" charset="0"/>
                <a:ea typeface="Calibri" panose="020F0502020204030204" pitchFamily="34" charset="0"/>
                <a:cs typeface="Helvetica" panose="020B0604020202020204" pitchFamily="34" charset="0"/>
              </a:rPr>
              <a:t> </a:t>
            </a:r>
            <a:endParaRPr lang="en-US" sz="1333" dirty="0">
              <a:latin typeface="Helvetica" panose="020B0604020202020204" pitchFamily="34" charset="0"/>
              <a:ea typeface="Calibri" panose="020F0502020204030204" pitchFamily="34" charset="0"/>
              <a:cs typeface="Helvetica" panose="020B0604020202020204" pitchFamily="34" charset="0"/>
            </a:endParaRPr>
          </a:p>
          <a:p>
            <a:pPr marL="228594" indent="-228594" algn="just">
              <a:spcBef>
                <a:spcPts val="0"/>
              </a:spcBef>
              <a:spcAft>
                <a:spcPts val="533"/>
              </a:spcAft>
            </a:pPr>
            <a:r>
              <a:rPr lang="en-US" sz="2133" dirty="0">
                <a:latin typeface="Helvetica" panose="020B0604020202020204" pitchFamily="34" charset="0"/>
                <a:ea typeface="Calibri" panose="020F0502020204030204" pitchFamily="34" charset="0"/>
                <a:cs typeface="Helvetica" panose="020B0604020202020204" pitchFamily="34" charset="0"/>
              </a:rPr>
              <a:t>The recent standard use of neoadjuvant pembrolizumab for stage II/III </a:t>
            </a:r>
            <a:r>
              <a:rPr lang="en-US" sz="2133" dirty="0" err="1">
                <a:latin typeface="Helvetica" panose="020B0604020202020204" pitchFamily="34" charset="0"/>
                <a:ea typeface="Calibri" panose="020F0502020204030204" pitchFamily="34" charset="0"/>
                <a:cs typeface="Helvetica" panose="020B0604020202020204" pitchFamily="34" charset="0"/>
              </a:rPr>
              <a:t>eTNBC</a:t>
            </a:r>
            <a:r>
              <a:rPr lang="en-US" sz="2133" dirty="0">
                <a:latin typeface="Helvetica" panose="020B0604020202020204" pitchFamily="34" charset="0"/>
                <a:ea typeface="Calibri" panose="020F0502020204030204" pitchFamily="34" charset="0"/>
                <a:cs typeface="Helvetica" panose="020B0604020202020204" pitchFamily="34" charset="0"/>
              </a:rPr>
              <a:t> further limits the interpretation of BreatImmune-03 data.</a:t>
            </a:r>
          </a:p>
          <a:p>
            <a:pPr marL="0" indent="0" algn="just">
              <a:spcBef>
                <a:spcPts val="0"/>
              </a:spcBef>
              <a:spcAft>
                <a:spcPts val="533"/>
              </a:spcAft>
              <a:buNone/>
            </a:pPr>
            <a:endParaRPr lang="en-US" sz="1333" dirty="0">
              <a:latin typeface="Helvetica" panose="020B0604020202020204" pitchFamily="34" charset="0"/>
              <a:ea typeface="Calibri" panose="020F0502020204030204" pitchFamily="34" charset="0"/>
              <a:cs typeface="Helvetica" panose="020B0604020202020204" pitchFamily="34" charset="0"/>
            </a:endParaRPr>
          </a:p>
          <a:p>
            <a:pPr marL="228594" indent="-228594" algn="just">
              <a:spcBef>
                <a:spcPts val="0"/>
              </a:spcBef>
              <a:spcAft>
                <a:spcPts val="533"/>
              </a:spcAft>
            </a:pPr>
            <a:r>
              <a:rPr lang="en-US" sz="2133" dirty="0">
                <a:latin typeface="Helvetica" panose="020B0604020202020204" pitchFamily="34" charset="0"/>
                <a:ea typeface="Calibri" panose="020F0502020204030204" pitchFamily="34" charset="0"/>
                <a:cs typeface="Helvetica" panose="020B0604020202020204" pitchFamily="34" charset="0"/>
              </a:rPr>
              <a:t>Translational studies are ongoing on initial tumor biopsies (from diagnosis), surgical specimen and relapse/metastatic tumor samples:</a:t>
            </a:r>
          </a:p>
          <a:p>
            <a:pPr marL="761981" lvl="1" indent="-228594" algn="just">
              <a:spcBef>
                <a:spcPts val="0"/>
              </a:spcBef>
              <a:spcAft>
                <a:spcPts val="800"/>
              </a:spcAft>
            </a:pPr>
            <a:r>
              <a:rPr lang="en-US" sz="1867" dirty="0">
                <a:latin typeface="Helvetica" panose="020B0604020202020204" pitchFamily="34" charset="0"/>
                <a:ea typeface="Calibri" panose="020F0502020204030204" pitchFamily="34" charset="0"/>
                <a:cs typeface="Helvetica" panose="020B0604020202020204" pitchFamily="34" charset="0"/>
              </a:rPr>
              <a:t>genomic and transcriptomic (WES &amp; </a:t>
            </a:r>
            <a:r>
              <a:rPr lang="en-US" sz="1867" dirty="0" err="1">
                <a:latin typeface="Helvetica" panose="020B0604020202020204" pitchFamily="34" charset="0"/>
                <a:ea typeface="Calibri" panose="020F0502020204030204" pitchFamily="34" charset="0"/>
                <a:cs typeface="Helvetica" panose="020B0604020202020204" pitchFamily="34" charset="0"/>
              </a:rPr>
              <a:t>RNAseq</a:t>
            </a:r>
            <a:r>
              <a:rPr lang="en-US" sz="1867" dirty="0">
                <a:latin typeface="Helvetica" panose="020B0604020202020204" pitchFamily="34" charset="0"/>
                <a:ea typeface="Calibri" panose="020F0502020204030204" pitchFamily="34" charset="0"/>
                <a:cs typeface="Helvetica" panose="020B0604020202020204" pitchFamily="34" charset="0"/>
              </a:rPr>
              <a:t>)</a:t>
            </a:r>
          </a:p>
          <a:p>
            <a:pPr marL="761981" lvl="1" indent="-228594" algn="just">
              <a:spcBef>
                <a:spcPts val="0"/>
              </a:spcBef>
              <a:spcAft>
                <a:spcPts val="800"/>
              </a:spcAft>
            </a:pPr>
            <a:r>
              <a:rPr lang="en-US" sz="1867" dirty="0">
                <a:latin typeface="Helvetica" panose="020B0604020202020204" pitchFamily="34" charset="0"/>
                <a:ea typeface="Calibri" panose="020F0502020204030204" pitchFamily="34" charset="0"/>
                <a:cs typeface="Helvetica" panose="020B0604020202020204" pitchFamily="34" charset="0"/>
              </a:rPr>
              <a:t>immune infiltration (Multiplex IF).</a:t>
            </a:r>
            <a:endParaRPr lang="fr-FR" sz="1867" dirty="0">
              <a:latin typeface="Helvetica" panose="020B0604020202020204" pitchFamily="34" charset="0"/>
              <a:ea typeface="Calibri" panose="020F0502020204030204" pitchFamily="34" charset="0"/>
              <a:cs typeface="Helvetica" panose="020B0604020202020204" pitchFamily="34" charset="0"/>
            </a:endParaRPr>
          </a:p>
        </p:txBody>
      </p:sp>
      <p:sp>
        <p:nvSpPr>
          <p:cNvPr id="3" name="Rectangle 2">
            <a:extLst>
              <a:ext uri="{FF2B5EF4-FFF2-40B4-BE49-F238E27FC236}">
                <a16:creationId xmlns:a16="http://schemas.microsoft.com/office/drawing/2014/main" id="{27CDBAD4-5883-4218-576E-2F92B8A178E6}"/>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59208ACC-D417-D647-7E32-0F315BD62B3F}"/>
              </a:ext>
            </a:extLst>
          </p:cNvPr>
          <p:cNvSpPr/>
          <p:nvPr/>
        </p:nvSpPr>
        <p:spPr>
          <a:xfrm>
            <a:off x="0" y="6653121"/>
            <a:ext cx="12192000" cy="2048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6DEE8AD6-B413-6C76-7A60-A2656C4D980D}"/>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Tredan</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O. SABCS 2024</a:t>
            </a:r>
          </a:p>
        </p:txBody>
      </p:sp>
      <p:sp>
        <p:nvSpPr>
          <p:cNvPr id="7" name="Title 2">
            <a:extLst>
              <a:ext uri="{FF2B5EF4-FFF2-40B4-BE49-F238E27FC236}">
                <a16:creationId xmlns:a16="http://schemas.microsoft.com/office/drawing/2014/main" id="{82A6F654-410A-825A-585A-844C61F2AC51}"/>
              </a:ext>
            </a:extLst>
          </p:cNvPr>
          <p:cNvSpPr txBox="1">
            <a:spLocks/>
          </p:cNvSpPr>
          <p:nvPr/>
        </p:nvSpPr>
        <p:spPr>
          <a:xfrm>
            <a:off x="436548" y="293933"/>
            <a:ext cx="10024622" cy="702300"/>
          </a:xfrm>
          <a:prstGeom prst="rect">
            <a:avLst/>
          </a:prstGeom>
        </p:spPr>
        <p:txBody>
          <a:bodyPr anchor="b"/>
          <a:lstStyle>
            <a:lvl1pPr algn="l" defTabSz="914400" rtl="0" eaLnBrk="1" latinLnBrk="0" hangingPunct="1">
              <a:lnSpc>
                <a:spcPct val="90000"/>
              </a:lnSpc>
              <a:spcBef>
                <a:spcPct val="0"/>
              </a:spcBef>
              <a:buNone/>
              <a:defRPr sz="3200" b="1" kern="1200">
                <a:solidFill>
                  <a:schemeClr val="tx1">
                    <a:lumMod val="75000"/>
                    <a:lumOff val="25000"/>
                  </a:schemeClr>
                </a:solidFill>
                <a:latin typeface="Montserrat" panose="00000500000000000000" pitchFamily="2"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00">
                    <a:lumMod val="75000"/>
                    <a:lumOff val="25000"/>
                  </a:srgbClr>
                </a:solidFill>
                <a:effectLst/>
                <a:uLnTx/>
                <a:uFillTx/>
                <a:latin typeface="Montserrat" panose="00000500000000000000" pitchFamily="2" charset="0"/>
                <a:ea typeface="+mj-ea"/>
                <a:cs typeface="Arial" panose="020B0604020202020204" pitchFamily="34" charset="0"/>
              </a:rPr>
              <a:t>Conclusions  </a:t>
            </a:r>
          </a:p>
        </p:txBody>
      </p:sp>
    </p:spTree>
    <p:extLst>
      <p:ext uri="{BB962C8B-B14F-4D97-AF65-F5344CB8AC3E}">
        <p14:creationId xmlns:p14="http://schemas.microsoft.com/office/powerpoint/2010/main" val="950235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08C80-02D0-2847-1566-3F1FA189CDD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D58206C-DF2D-99ED-8C66-CF90FCE2F8C1}"/>
              </a:ext>
            </a:extLst>
          </p:cNvPr>
          <p:cNvSpPr>
            <a:spLocks noGrp="1"/>
          </p:cNvSpPr>
          <p:nvPr>
            <p:ph type="body" sz="quarter" idx="11"/>
          </p:nvPr>
        </p:nvSpPr>
        <p:spPr>
          <a:xfrm>
            <a:off x="261816" y="868229"/>
            <a:ext cx="11239622" cy="4746759"/>
          </a:xfrm>
        </p:spPr>
        <p:txBody>
          <a:bodyPr>
            <a:normAutofit fontScale="85000" lnSpcReduction="20000"/>
          </a:bodyPr>
          <a:lstStyle/>
          <a:p>
            <a:pPr marL="0" lvl="1" indent="0">
              <a:lnSpc>
                <a:spcPct val="120000"/>
              </a:lnSpc>
              <a:spcBef>
                <a:spcPts val="0"/>
              </a:spcBef>
              <a:spcAft>
                <a:spcPts val="600"/>
              </a:spcAft>
              <a:buNone/>
            </a:pPr>
            <a:endParaRPr lang="en-US" sz="2700" dirty="0">
              <a:solidFill>
                <a:srgbClr val="000000"/>
              </a:solidFill>
              <a:effectLst/>
              <a:ea typeface="Aptos" panose="020B0004020202020204" pitchFamily="34" charset="0"/>
              <a:cs typeface="Aptos" panose="020B0004020202020204" pitchFamily="34" charset="0"/>
            </a:endParaRPr>
          </a:p>
          <a:p>
            <a:pPr marL="457200" lvl="1" indent="-457200">
              <a:lnSpc>
                <a:spcPct val="120000"/>
              </a:lnSpc>
              <a:spcBef>
                <a:spcPts val="0"/>
              </a:spcBef>
              <a:spcAft>
                <a:spcPts val="600"/>
              </a:spcAft>
            </a:pPr>
            <a:r>
              <a:rPr lang="en-US" b="1" u="sng" dirty="0" err="1">
                <a:solidFill>
                  <a:srgbClr val="000000"/>
                </a:solidFill>
                <a:effectLst/>
                <a:ea typeface="Aptos" panose="020B0004020202020204" pitchFamily="34" charset="0"/>
                <a:cs typeface="Aptos" panose="020B0004020202020204" pitchFamily="34" charset="0"/>
              </a:rPr>
              <a:t>ctDNA</a:t>
            </a:r>
            <a:r>
              <a:rPr lang="en-US" b="1" u="sng" dirty="0">
                <a:solidFill>
                  <a:srgbClr val="000000"/>
                </a:solidFill>
                <a:effectLst/>
                <a:ea typeface="Aptos" panose="020B0004020202020204" pitchFamily="34" charset="0"/>
                <a:cs typeface="Aptos" panose="020B0004020202020204" pitchFamily="34" charset="0"/>
              </a:rPr>
              <a:t> monitoring</a:t>
            </a:r>
          </a:p>
          <a:p>
            <a:pPr marL="457200" lvl="1" indent="-457200">
              <a:lnSpc>
                <a:spcPct val="120000"/>
              </a:lnSpc>
              <a:spcBef>
                <a:spcPts val="0"/>
              </a:spcBef>
              <a:spcAft>
                <a:spcPts val="600"/>
              </a:spcAft>
            </a:pPr>
            <a:endParaRPr lang="en-US" sz="1200" b="1" u="sng" dirty="0">
              <a:solidFill>
                <a:srgbClr val="000000"/>
              </a:solidFill>
              <a:effectLs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b="1" dirty="0">
                <a:solidFill>
                  <a:srgbClr val="000000"/>
                </a:solidFill>
                <a:effectLst/>
                <a:highlight>
                  <a:srgbClr val="FFFF00"/>
                </a:highlight>
                <a:ea typeface="Aptos" panose="020B0004020202020204" pitchFamily="34" charset="0"/>
                <a:cs typeface="Aptos" panose="020B0004020202020204" pitchFamily="34" charset="0"/>
              </a:rPr>
              <a:t>GS3-01: </a:t>
            </a:r>
            <a:r>
              <a:rPr lang="en-US" dirty="0">
                <a:solidFill>
                  <a:srgbClr val="000000"/>
                </a:solidFill>
                <a:effectLst/>
                <a:highlight>
                  <a:srgbClr val="FFFF00"/>
                </a:highlight>
                <a:ea typeface="Aptos" panose="020B0004020202020204" pitchFamily="34" charset="0"/>
                <a:cs typeface="Aptos" panose="020B0004020202020204" pitchFamily="34" charset="0"/>
              </a:rPr>
              <a:t>Circulating tumor DNA surveillance in </a:t>
            </a:r>
            <a:r>
              <a:rPr lang="en-US" b="1" dirty="0">
                <a:solidFill>
                  <a:srgbClr val="000000"/>
                </a:solidFill>
                <a:effectLst/>
                <a:highlight>
                  <a:srgbClr val="FFFF00"/>
                </a:highlight>
                <a:ea typeface="Aptos" panose="020B0004020202020204" pitchFamily="34" charset="0"/>
                <a:cs typeface="Aptos" panose="020B0004020202020204" pitchFamily="34" charset="0"/>
              </a:rPr>
              <a:t>ZEST</a:t>
            </a:r>
            <a:r>
              <a:rPr lang="en-US" dirty="0">
                <a:solidFill>
                  <a:srgbClr val="000000"/>
                </a:solidFill>
                <a:effectLst/>
                <a:highlight>
                  <a:srgbClr val="FFFF00"/>
                </a:highlight>
                <a:ea typeface="Aptos" panose="020B0004020202020204" pitchFamily="34" charset="0"/>
                <a:cs typeface="Aptos" panose="020B0004020202020204" pitchFamily="34" charset="0"/>
              </a:rPr>
              <a:t>, a randomized, phase 3, double-blind study of niraparib or placebo in patients w/ </a:t>
            </a:r>
            <a:r>
              <a:rPr lang="en-US" dirty="0">
                <a:solidFill>
                  <a:srgbClr val="000000"/>
                </a:solidFill>
                <a:highlight>
                  <a:srgbClr val="FFFF00"/>
                </a:highlight>
                <a:ea typeface="Aptos" panose="020B0004020202020204" pitchFamily="34" charset="0"/>
                <a:cs typeface="Aptos" panose="020B0004020202020204" pitchFamily="34" charset="0"/>
              </a:rPr>
              <a:t>TNBC</a:t>
            </a:r>
            <a:r>
              <a:rPr lang="en-US" dirty="0">
                <a:solidFill>
                  <a:srgbClr val="000000"/>
                </a:solidFill>
                <a:effectLst/>
                <a:highlight>
                  <a:srgbClr val="FFFF00"/>
                </a:highlight>
                <a:ea typeface="Aptos" panose="020B0004020202020204" pitchFamily="34" charset="0"/>
                <a:cs typeface="Aptos" panose="020B0004020202020204" pitchFamily="34" charset="0"/>
              </a:rPr>
              <a:t> or HER2+ BRCA-mutated breast cancer with molecular residual disease after definitive therapy</a:t>
            </a:r>
            <a:endParaRPr lang="en-US" dirty="0">
              <a:effectLst/>
              <a:highlight>
                <a:srgbClr val="FFFF00"/>
              </a:highlight>
              <a:ea typeface="Aptos" panose="020B0004020202020204" pitchFamily="34" charset="0"/>
              <a:cs typeface="Aptos" panose="020B0004020202020204" pitchFamily="34" charset="0"/>
            </a:endParaRPr>
          </a:p>
          <a:p>
            <a:pPr marL="0" marR="0" indent="0">
              <a:lnSpc>
                <a:spcPct val="120000"/>
              </a:lnSpc>
              <a:spcBef>
                <a:spcPts val="0"/>
              </a:spcBef>
              <a:buNone/>
            </a:pPr>
            <a:endParaRPr lang="en-US" sz="2400" dirty="0">
              <a:effectLst/>
              <a:ea typeface="Aptos" panose="020B0004020202020204" pitchFamily="34" charset="0"/>
              <a:cs typeface="Aptos" panose="020B0004020202020204" pitchFamily="34" charset="0"/>
            </a:endParaRPr>
          </a:p>
          <a:p>
            <a:pPr marL="0">
              <a:lnSpc>
                <a:spcPct val="120000"/>
              </a:lnSpc>
              <a:spcAft>
                <a:spcPts val="600"/>
              </a:spcAft>
            </a:pPr>
            <a:r>
              <a:rPr lang="en-US" sz="2400" b="1" u="sng" dirty="0">
                <a:solidFill>
                  <a:srgbClr val="000000"/>
                </a:solidFill>
                <a:effectLst/>
                <a:ea typeface="Aptos" panose="020B0004020202020204" pitchFamily="34" charset="0"/>
                <a:cs typeface="Aptos" panose="020B0004020202020204" pitchFamily="34" charset="0"/>
              </a:rPr>
              <a:t>BRCA related abstracts</a:t>
            </a:r>
          </a:p>
          <a:p>
            <a:pPr marL="0">
              <a:lnSpc>
                <a:spcPct val="120000"/>
              </a:lnSpc>
              <a:spcAft>
                <a:spcPts val="600"/>
              </a:spcAft>
            </a:pPr>
            <a:endParaRPr lang="en-US" sz="1200" b="1" u="sng" dirty="0">
              <a:solidFill>
                <a:srgbClr val="000000"/>
              </a:solidFill>
              <a:effectLst/>
              <a:ea typeface="Aptos" panose="020B0004020202020204" pitchFamily="34" charset="0"/>
              <a:cs typeface="Aptos" panose="020B0004020202020204" pitchFamily="34" charset="0"/>
            </a:endParaRPr>
          </a:p>
          <a:p>
            <a:pPr marL="0" indent="0">
              <a:lnSpc>
                <a:spcPct val="120000"/>
              </a:lnSpc>
              <a:spcAft>
                <a:spcPts val="600"/>
              </a:spcAft>
              <a:buNone/>
            </a:pPr>
            <a:r>
              <a:rPr lang="en-US" sz="2400" b="1" dirty="0">
                <a:solidFill>
                  <a:srgbClr val="000000"/>
                </a:solidFill>
                <a:effectLst/>
                <a:ea typeface="Aptos" panose="020B0004020202020204" pitchFamily="34" charset="0"/>
                <a:cs typeface="Aptos" panose="020B0004020202020204" pitchFamily="34" charset="0"/>
              </a:rPr>
              <a:t>GS1-08:</a:t>
            </a:r>
            <a:r>
              <a:rPr lang="en-US" sz="2400" dirty="0">
                <a:solidFill>
                  <a:srgbClr val="000000"/>
                </a:solidFill>
                <a:effectLst/>
                <a:ea typeface="Aptos" panose="020B0004020202020204" pitchFamily="34" charset="0"/>
                <a:cs typeface="Aptos" panose="020B0004020202020204" pitchFamily="34" charset="0"/>
              </a:rPr>
              <a:t> Association between risk-reducing surgeries and survival in young BRCA carriers with breast cancer: results from an international cohort study</a:t>
            </a:r>
          </a:p>
          <a:p>
            <a:pPr marL="0" marR="0" indent="0">
              <a:lnSpc>
                <a:spcPct val="120000"/>
              </a:lnSpc>
              <a:spcBef>
                <a:spcPts val="0"/>
              </a:spcBef>
              <a:spcAft>
                <a:spcPts val="600"/>
              </a:spcAft>
              <a:buNone/>
            </a:pPr>
            <a:r>
              <a:rPr lang="en-US" sz="2400" b="1" dirty="0">
                <a:solidFill>
                  <a:srgbClr val="000000"/>
                </a:solidFill>
                <a:effectLst/>
                <a:ea typeface="Aptos" panose="020B0004020202020204" pitchFamily="34" charset="0"/>
                <a:cs typeface="Aptos" panose="020B0004020202020204" pitchFamily="34" charset="0"/>
              </a:rPr>
              <a:t>GS1-09: </a:t>
            </a:r>
            <a:r>
              <a:rPr lang="en-US" sz="2400" b="1" dirty="0" err="1">
                <a:solidFill>
                  <a:srgbClr val="000000"/>
                </a:solidFill>
                <a:effectLst/>
                <a:ea typeface="Aptos" panose="020B0004020202020204" pitchFamily="34" charset="0"/>
                <a:cs typeface="Aptos" panose="020B0004020202020204" pitchFamily="34" charset="0"/>
              </a:rPr>
              <a:t>OlympiA</a:t>
            </a:r>
            <a:r>
              <a:rPr lang="en-US" sz="2400" dirty="0">
                <a:solidFill>
                  <a:srgbClr val="000000"/>
                </a:solidFill>
                <a:effectLst/>
                <a:ea typeface="Aptos" panose="020B0004020202020204" pitchFamily="34" charset="0"/>
                <a:cs typeface="Aptos" panose="020B0004020202020204" pitchFamily="34" charset="0"/>
              </a:rPr>
              <a:t>- Phase 3, multicenter, randomized, placebo-controlled trial of adjuvant olaparib after (neo)adjuvant chemotherapy in patients w/ germline BRCA1/BRCA2 pathogenic variants &amp; high risk HER2-negative primary breast cancer; longer term follow</a:t>
            </a:r>
            <a:endParaRPr lang="en-US" sz="2400" dirty="0">
              <a:effectLst/>
              <a:ea typeface="Aptos" panose="020B0004020202020204" pitchFamily="34" charset="0"/>
              <a:cs typeface="Aptos" panose="020B0004020202020204" pitchFamily="34" charset="0"/>
            </a:endParaRPr>
          </a:p>
          <a:p>
            <a:endParaRPr lang="en-US" dirty="0"/>
          </a:p>
        </p:txBody>
      </p:sp>
      <p:sp>
        <p:nvSpPr>
          <p:cNvPr id="3" name="Title 2">
            <a:extLst>
              <a:ext uri="{FF2B5EF4-FFF2-40B4-BE49-F238E27FC236}">
                <a16:creationId xmlns:a16="http://schemas.microsoft.com/office/drawing/2014/main" id="{12C26971-4672-466C-B148-F94556BD4D92}"/>
              </a:ext>
            </a:extLst>
          </p:cNvPr>
          <p:cNvSpPr>
            <a:spLocks noGrp="1"/>
          </p:cNvSpPr>
          <p:nvPr>
            <p:ph type="title"/>
          </p:nvPr>
        </p:nvSpPr>
        <p:spPr>
          <a:xfrm>
            <a:off x="436548" y="293933"/>
            <a:ext cx="10024622" cy="702300"/>
          </a:xfrm>
        </p:spPr>
        <p:txBody>
          <a:bodyPr/>
          <a:lstStyle/>
          <a:p>
            <a:r>
              <a:rPr lang="en-US" dirty="0"/>
              <a:t>Outline (2)</a:t>
            </a:r>
          </a:p>
        </p:txBody>
      </p:sp>
    </p:spTree>
    <p:extLst>
      <p:ext uri="{BB962C8B-B14F-4D97-AF65-F5344CB8AC3E}">
        <p14:creationId xmlns:p14="http://schemas.microsoft.com/office/powerpoint/2010/main" val="33852901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8466596-7480-2B4B-8FE1-4DEF74D9E377}"/>
              </a:ext>
            </a:extLst>
          </p:cNvPr>
          <p:cNvSpPr txBox="1">
            <a:spLocks/>
          </p:cNvSpPr>
          <p:nvPr/>
        </p:nvSpPr>
        <p:spPr>
          <a:xfrm>
            <a:off x="659605" y="1709229"/>
            <a:ext cx="10872789" cy="1135188"/>
          </a:xfrm>
          <a:prstGeom prst="rect">
            <a:avLst/>
          </a:prstGeom>
          <a:noFill/>
        </p:spPr>
        <p:txBody>
          <a:bodyPr anchor="t" anchorCtr="0">
            <a:noAutofit/>
          </a:bodyPr>
          <a:lstStyle>
            <a:lvl1pPr algn="l" defTabSz="457200" rtl="0" eaLnBrk="1" latinLnBrk="0" hangingPunct="1">
              <a:spcBef>
                <a:spcPct val="0"/>
              </a:spcBef>
              <a:buNone/>
              <a:defRPr sz="20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Circulating Tumor DNA Surveillance in ZEST, a Randomized, Phase 3, Double-Blind Study of Niraparib or Placebo in Patients with Triple Negative Breast Cancer or HER2−, </a:t>
            </a:r>
            <a:r>
              <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BRCA</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-Mutated Breast Cancer with Molecular Residual Disease After Definitive Therapy</a:t>
            </a:r>
          </a:p>
        </p:txBody>
      </p:sp>
      <p:sp>
        <p:nvSpPr>
          <p:cNvPr id="7" name="Body">
            <a:extLst>
              <a:ext uri="{FF2B5EF4-FFF2-40B4-BE49-F238E27FC236}">
                <a16:creationId xmlns:a16="http://schemas.microsoft.com/office/drawing/2014/main" id="{D224545E-AD4F-6F46-AD29-A4D8E6D781B3}"/>
              </a:ext>
            </a:extLst>
          </p:cNvPr>
          <p:cNvSpPr txBox="1">
            <a:spLocks/>
          </p:cNvSpPr>
          <p:nvPr/>
        </p:nvSpPr>
        <p:spPr>
          <a:xfrm>
            <a:off x="345675" y="3873118"/>
            <a:ext cx="11704320" cy="1108509"/>
          </a:xfrm>
          <a:prstGeom prst="rect">
            <a:avLst/>
          </a:prstGeom>
        </p:spPr>
        <p:txBody>
          <a:bodyPr>
            <a:spAutoFit/>
          </a:bodyPr>
          <a:lstStyle>
            <a:lvl1pPr marL="342900" indent="-342900" algn="l" defTabSz="457200" rtl="0" eaLnBrk="1" latinLnBrk="0" hangingPunct="1">
              <a:spcBef>
                <a:spcPct val="20000"/>
              </a:spcBef>
              <a:buClr>
                <a:schemeClr val="accent1"/>
              </a:buClr>
              <a:buSzPct val="100000"/>
              <a:buFont typeface="Wingdings" charset="2"/>
              <a:buChar char="§"/>
              <a:defRPr sz="20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SzPct val="100000"/>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SzPct val="10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SzPct val="150000"/>
              <a:buFont typeface="Wingdings" charset="2"/>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SzPct val="150000"/>
              <a:buFont typeface="Wingdings"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5000"/>
              </a:lnSpc>
              <a:spcBef>
                <a:spcPct val="20000"/>
              </a:spcBef>
              <a:spcAft>
                <a:spcPts val="0"/>
              </a:spcAft>
              <a:buClr>
                <a:srgbClr val="12689B"/>
              </a:buClr>
              <a:buSzPct val="100000"/>
              <a:buFont typeface="Wingdings" charset="2"/>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Nicholas Turner</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Isabel Pimentel,</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David W. Cescon,</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Hiroji Iwata,</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4</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Wolfgang Janni,</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5</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Aleksandra Lacko,</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6</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Sibylle</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Loibl,</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7</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b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Hope S. Rugo,</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8</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Gianfilippo</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Bertelli,</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Hiroshi Ishiguro,</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10</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Sumainizah</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Sukor,</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11</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Tytti</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Ahola,</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12</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Christian Kurzeder,</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Erin Hofstatter,</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Laura Austin,</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Fotini M. Kouri,</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Magdalena Zajac,</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17</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Cheynna Crowley,</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Yufei Wang,</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17</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Jon Chung,</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b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Angela Silvestro,</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Melinda L. Telli</a:t>
            </a:r>
            <a:r>
              <a:rPr kumimoji="0" lang="en-US" sz="1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18</a:t>
            </a:r>
          </a:p>
        </p:txBody>
      </p:sp>
    </p:spTree>
    <p:extLst>
      <p:ext uri="{BB962C8B-B14F-4D97-AF65-F5344CB8AC3E}">
        <p14:creationId xmlns:p14="http://schemas.microsoft.com/office/powerpoint/2010/main" val="4959690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4938ABCE-27B2-0E06-B655-2329E2DEB769}"/>
              </a:ext>
            </a:extLst>
          </p:cNvPr>
          <p:cNvSpPr>
            <a:spLocks noGrp="1"/>
          </p:cNvSpPr>
          <p:nvPr>
            <p:ph idx="1"/>
          </p:nvPr>
        </p:nvSpPr>
        <p:spPr>
          <a:xfrm>
            <a:off x="507021" y="5380638"/>
            <a:ext cx="11960625" cy="553999"/>
          </a:xfrm>
        </p:spPr>
        <p:txBody>
          <a:bodyPr/>
          <a:lstStyle/>
          <a:p>
            <a:pPr marL="0" indent="0">
              <a:spcBef>
                <a:spcPts val="200"/>
              </a:spcBef>
              <a:buClr>
                <a:schemeClr val="tx1">
                  <a:lumMod val="65000"/>
                  <a:lumOff val="35000"/>
                </a:schemeClr>
              </a:buClr>
              <a:buNone/>
            </a:pPr>
            <a:r>
              <a:rPr lang="en-US" sz="1867" dirty="0"/>
              <a:t>Initially, </a:t>
            </a:r>
            <a:r>
              <a:rPr lang="en-US" sz="1867" dirty="0" err="1"/>
              <a:t>DFS</a:t>
            </a:r>
            <a:r>
              <a:rPr lang="en-US" sz="1867" baseline="30000" dirty="0" err="1"/>
              <a:t>b</a:t>
            </a:r>
            <a:r>
              <a:rPr lang="en-US" sz="1867" dirty="0"/>
              <a:t> was the primary endpoint. This was changed to safety and tolerability of niraparib when enrollment stopped. Recurrence-free interval was also assessed </a:t>
            </a:r>
          </a:p>
        </p:txBody>
      </p:sp>
      <p:sp>
        <p:nvSpPr>
          <p:cNvPr id="3" name="Title 2">
            <a:extLst>
              <a:ext uri="{FF2B5EF4-FFF2-40B4-BE49-F238E27FC236}">
                <a16:creationId xmlns:a16="http://schemas.microsoft.com/office/drawing/2014/main" id="{404DBC7B-3410-C36B-F501-EC7C26DF19C1}"/>
              </a:ext>
            </a:extLst>
          </p:cNvPr>
          <p:cNvSpPr>
            <a:spLocks noGrp="1"/>
          </p:cNvSpPr>
          <p:nvPr>
            <p:ph type="title"/>
          </p:nvPr>
        </p:nvSpPr>
        <p:spPr/>
        <p:txBody>
          <a:bodyPr anchor="ctr"/>
          <a:lstStyle/>
          <a:p>
            <a:r>
              <a:rPr lang="en-US" b="1" dirty="0"/>
              <a:t>Trial design</a:t>
            </a:r>
          </a:p>
        </p:txBody>
      </p:sp>
      <p:sp>
        <p:nvSpPr>
          <p:cNvPr id="2" name="TextBox 1">
            <a:extLst>
              <a:ext uri="{FF2B5EF4-FFF2-40B4-BE49-F238E27FC236}">
                <a16:creationId xmlns:a16="http://schemas.microsoft.com/office/drawing/2014/main" id="{B1041D72-4299-F772-CD9E-DEC60FEF3DFB}"/>
              </a:ext>
            </a:extLst>
          </p:cNvPr>
          <p:cNvSpPr txBox="1"/>
          <p:nvPr/>
        </p:nvSpPr>
        <p:spPr>
          <a:xfrm>
            <a:off x="227651" y="6089582"/>
            <a:ext cx="11728704" cy="523028"/>
          </a:xfrm>
          <a:prstGeom prst="rect">
            <a:avLst/>
          </a:prstGeom>
          <a:noFill/>
        </p:spPr>
        <p:txBody>
          <a:bodyPr wrap="square" anchor="b">
            <a:spAutoFit/>
          </a:bodyPr>
          <a:lstStyle/>
          <a:p>
            <a:pPr marL="0" marR="0" lvl="0" indent="0" algn="l" defTabSz="1625519" rtl="0" eaLnBrk="1" fontAlgn="auto" latinLnBrk="0" hangingPunct="1">
              <a:lnSpc>
                <a:spcPct val="100000"/>
              </a:lnSpc>
              <a:spcBef>
                <a:spcPts val="400"/>
              </a:spcBef>
              <a:spcAft>
                <a:spcPts val="400"/>
              </a:spcAft>
              <a:buClr>
                <a:srgbClr val="000000"/>
              </a:buClr>
              <a:buSzPct val="110000"/>
              <a:buFontTx/>
              <a:buNone/>
              <a:tabLst/>
              <a:defRPr/>
            </a:pPr>
            <a:r>
              <a:rPr kumimoji="0" lang="en-US" sz="933"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933"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Patients</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received 200- or 300-mg/d of niraparib, depending on weight and platelet count. </a:t>
            </a:r>
            <a:r>
              <a:rPr kumimoji="0" lang="en-US" sz="933"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b</a:t>
            </a:r>
            <a:r>
              <a:rPr kumimoji="0" lang="en-US" sz="933"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DFS</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a:t>
            </a:r>
            <a:r>
              <a:rPr kumimoji="0" lang="en-GB"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disease-free survival defined as </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time from randomization to the earliest date of disease recurrence or death by any cause, per investigator-assessed RECIST v1.1. </a:t>
            </a:r>
            <a:r>
              <a:rPr kumimoji="0" lang="en-GB" sz="933"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ctDNA</a:t>
            </a:r>
            <a:r>
              <a:rPr kumimoji="0" lang="en-GB"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circulating tumor DNA detected; </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HER2−, HER2 negative; HR+, hormone receptor-positive; t</a:t>
            </a:r>
            <a:r>
              <a:rPr kumimoji="0" lang="en-GB" sz="933"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BRCA</a:t>
            </a:r>
            <a:r>
              <a:rPr kumimoji="0" lang="en-GB" sz="933"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a:t>
            </a:r>
            <a:r>
              <a:rPr kumimoji="0" lang="en-GB"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tumor </a:t>
            </a:r>
            <a:r>
              <a:rPr kumimoji="0" lang="en-GB" sz="933"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BRCA</a:t>
            </a:r>
            <a:r>
              <a:rPr kumimoji="0" lang="en-GB"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-mutated;</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a:t>
            </a:r>
            <a:r>
              <a:rPr kumimoji="0" lang="en-GB" sz="933"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BRCA</a:t>
            </a:r>
            <a:r>
              <a:rPr kumimoji="0" lang="en-GB"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GB" sz="933"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wt</a:t>
            </a:r>
            <a:r>
              <a:rPr kumimoji="0" lang="en-GB"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tumor </a:t>
            </a:r>
            <a:r>
              <a:rPr kumimoji="0" lang="en-GB" sz="933"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BRCA</a:t>
            </a:r>
            <a:r>
              <a:rPr kumimoji="0" lang="en-GB"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wild-type;</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TNBC, triple-negative breast cancer; </a:t>
            </a:r>
            <a:r>
              <a:rPr kumimoji="0" lang="en-US" sz="933"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HRd</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Homologous recombination deficiency assessed by Myriad </a:t>
            </a:r>
            <a:r>
              <a:rPr kumimoji="0" lang="en-US" sz="933"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myChoice</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HRD Plus CDX; A</a:t>
            </a:r>
            <a:r>
              <a:rPr kumimoji="0" lang="en-US" sz="933"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llowing</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933"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ctDNA</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surveillance during adjuvant pembrolizumab added in amendment 1</a:t>
            </a:r>
          </a:p>
        </p:txBody>
      </p:sp>
      <p:pic>
        <p:nvPicPr>
          <p:cNvPr id="5" name="Picture 4">
            <a:extLst>
              <a:ext uri="{FF2B5EF4-FFF2-40B4-BE49-F238E27FC236}">
                <a16:creationId xmlns:a16="http://schemas.microsoft.com/office/drawing/2014/main" id="{BA41672E-D9F5-824A-B07C-93D633C9F2F8}"/>
              </a:ext>
            </a:extLst>
          </p:cNvPr>
          <p:cNvPicPr>
            <a:picLocks noChangeAspect="1"/>
          </p:cNvPicPr>
          <p:nvPr/>
        </p:nvPicPr>
        <p:blipFill>
          <a:blip r:embed="rId3"/>
          <a:stretch>
            <a:fillRect/>
          </a:stretch>
        </p:blipFill>
        <p:spPr>
          <a:xfrm>
            <a:off x="133564" y="1380891"/>
            <a:ext cx="11958841" cy="3999747"/>
          </a:xfrm>
          <a:prstGeom prst="rect">
            <a:avLst/>
          </a:prstGeom>
        </p:spPr>
      </p:pic>
      <p:sp>
        <p:nvSpPr>
          <p:cNvPr id="4" name="Rectangle 3">
            <a:extLst>
              <a:ext uri="{FF2B5EF4-FFF2-40B4-BE49-F238E27FC236}">
                <a16:creationId xmlns:a16="http://schemas.microsoft.com/office/drawing/2014/main" id="{42C160F4-99D6-E45C-017A-B6F9ADFF3118}"/>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3E54D69A-62F5-E1B8-0994-0683AA2D2FC0}"/>
              </a:ext>
            </a:extLst>
          </p:cNvPr>
          <p:cNvSpPr/>
          <p:nvPr/>
        </p:nvSpPr>
        <p:spPr>
          <a:xfrm>
            <a:off x="0" y="6653121"/>
            <a:ext cx="12192000" cy="2048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E3160098-3A8D-9FD1-3B0B-4B76C6B33A84}"/>
              </a:ext>
            </a:extLst>
          </p:cNvPr>
          <p:cNvSpPr txBox="1"/>
          <p:nvPr/>
        </p:nvSpPr>
        <p:spPr>
          <a:xfrm>
            <a:off x="9448800" y="6519446"/>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Turner N. SABCS 2024</a:t>
            </a:r>
          </a:p>
        </p:txBody>
      </p:sp>
    </p:spTree>
    <p:extLst>
      <p:ext uri="{BB962C8B-B14F-4D97-AF65-F5344CB8AC3E}">
        <p14:creationId xmlns:p14="http://schemas.microsoft.com/office/powerpoint/2010/main" val="1288236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89C39-0317-048E-B9D3-EC1DE1D41514}"/>
            </a:ext>
          </a:extLst>
        </p:cNvPr>
        <p:cNvGrpSpPr/>
        <p:nvPr/>
      </p:nvGrpSpPr>
      <p:grpSpPr>
        <a:xfrm>
          <a:off x="0" y="0"/>
          <a:ext cx="0" cy="0"/>
          <a:chOff x="0" y="0"/>
          <a:chExt cx="0" cy="0"/>
        </a:xfrm>
      </p:grpSpPr>
      <p:sp>
        <p:nvSpPr>
          <p:cNvPr id="6" name="Content Placeholder 1">
            <a:extLst>
              <a:ext uri="{FF2B5EF4-FFF2-40B4-BE49-F238E27FC236}">
                <a16:creationId xmlns:a16="http://schemas.microsoft.com/office/drawing/2014/main" id="{C2E12C64-D735-FF92-D001-94B52E46AE34}"/>
              </a:ext>
            </a:extLst>
          </p:cNvPr>
          <p:cNvSpPr>
            <a:spLocks noGrp="1"/>
          </p:cNvSpPr>
          <p:nvPr>
            <p:ph idx="1"/>
          </p:nvPr>
        </p:nvSpPr>
        <p:spPr>
          <a:xfrm>
            <a:off x="231375" y="1454311"/>
            <a:ext cx="11724980" cy="4525963"/>
          </a:xfrm>
        </p:spPr>
        <p:txBody>
          <a:bodyPr/>
          <a:lstStyle/>
          <a:p>
            <a:pPr>
              <a:lnSpc>
                <a:spcPct val="105000"/>
              </a:lnSpc>
              <a:spcBef>
                <a:spcPts val="667"/>
              </a:spcBef>
              <a:spcAft>
                <a:spcPts val="667"/>
              </a:spcAft>
              <a:buClr>
                <a:schemeClr val="tx1">
                  <a:lumMod val="65000"/>
                  <a:lumOff val="35000"/>
                </a:schemeClr>
              </a:buClr>
            </a:pPr>
            <a:r>
              <a:rPr lang="en-US" sz="2000" dirty="0"/>
              <a:t>A personalized, tumor-informed ctDNA assay (</a:t>
            </a:r>
            <a:r>
              <a:rPr lang="en-US" sz="2000" dirty="0" err="1"/>
              <a:t>Signatera</a:t>
            </a:r>
            <a:r>
              <a:rPr lang="en-US" sz="2000" baseline="30000" dirty="0" err="1"/>
              <a:t>TM</a:t>
            </a:r>
            <a:r>
              <a:rPr lang="en-US" sz="2000" dirty="0"/>
              <a:t>) was designed based on whole-exome sequencing of tumor tissue and matched blood, </a:t>
            </a:r>
            <a:r>
              <a:rPr lang="en-US" sz="2000"/>
              <a:t>tracking 16 </a:t>
            </a:r>
            <a:r>
              <a:rPr lang="en-US" sz="2000" dirty="0"/>
              <a:t>mutations per patient</a:t>
            </a:r>
          </a:p>
          <a:p>
            <a:pPr>
              <a:lnSpc>
                <a:spcPct val="105000"/>
              </a:lnSpc>
              <a:spcBef>
                <a:spcPts val="667"/>
              </a:spcBef>
              <a:spcAft>
                <a:spcPts val="667"/>
              </a:spcAft>
              <a:buClr>
                <a:schemeClr val="tx1">
                  <a:lumMod val="65000"/>
                  <a:lumOff val="35000"/>
                </a:schemeClr>
              </a:buClr>
            </a:pPr>
            <a:r>
              <a:rPr lang="en-US" sz="2000" dirty="0"/>
              <a:t>ctDNA surveillance was conducted every 2–3 </a:t>
            </a:r>
            <a:r>
              <a:rPr lang="en-US" sz="2000" dirty="0" err="1"/>
              <a:t>months</a:t>
            </a:r>
            <a:r>
              <a:rPr lang="en-US" sz="2000" baseline="30000" dirty="0" err="1"/>
              <a:t>a</a:t>
            </a:r>
            <a:endParaRPr lang="en-US" sz="2000" baseline="30000" dirty="0"/>
          </a:p>
          <a:p>
            <a:pPr>
              <a:lnSpc>
                <a:spcPct val="105000"/>
              </a:lnSpc>
              <a:spcBef>
                <a:spcPts val="667"/>
              </a:spcBef>
              <a:spcAft>
                <a:spcPts val="667"/>
              </a:spcAft>
              <a:buClr>
                <a:schemeClr val="tx1">
                  <a:lumMod val="65000"/>
                  <a:lumOff val="35000"/>
                </a:schemeClr>
              </a:buClr>
            </a:pPr>
            <a:r>
              <a:rPr lang="en-US" sz="2000" dirty="0"/>
              <a:t>The planned sample size was 200 randomized patients for cohort 1 (HR+/HER2–) and 600 randomized patients for cohort 2 (TNBC)</a:t>
            </a:r>
          </a:p>
          <a:p>
            <a:pPr lvl="1">
              <a:lnSpc>
                <a:spcPct val="105000"/>
              </a:lnSpc>
              <a:spcBef>
                <a:spcPts val="667"/>
              </a:spcBef>
              <a:spcAft>
                <a:spcPts val="667"/>
              </a:spcAft>
              <a:buClr>
                <a:schemeClr val="tx1">
                  <a:lumMod val="65000"/>
                  <a:lumOff val="35000"/>
                </a:schemeClr>
              </a:buClr>
            </a:pPr>
            <a:r>
              <a:rPr lang="en-US" sz="1867" dirty="0"/>
              <a:t>Each cohort was designed with 90% power for testing the primary endpoint of DFS at a 1-sided </a:t>
            </a:r>
            <a:br>
              <a:rPr lang="en-US" sz="1867" dirty="0"/>
            </a:br>
            <a:r>
              <a:rPr lang="el-GR" sz="1867" dirty="0"/>
              <a:t>α</a:t>
            </a:r>
            <a:r>
              <a:rPr lang="en-US" sz="1867" dirty="0"/>
              <a:t> level of 0.025</a:t>
            </a:r>
          </a:p>
          <a:p>
            <a:pPr lvl="1">
              <a:lnSpc>
                <a:spcPct val="105000"/>
              </a:lnSpc>
              <a:spcBef>
                <a:spcPts val="667"/>
              </a:spcBef>
              <a:spcAft>
                <a:spcPts val="667"/>
              </a:spcAft>
              <a:buClr>
                <a:schemeClr val="tx1">
                  <a:lumMod val="65000"/>
                  <a:lumOff val="35000"/>
                </a:schemeClr>
              </a:buClr>
            </a:pPr>
            <a:r>
              <a:rPr lang="en-US" sz="1867" dirty="0"/>
              <a:t>This assumed a hazard ratio of 0.55 for cohort 1, a hazard ratio of 0.60 for the </a:t>
            </a:r>
            <a:r>
              <a:rPr lang="en-US" sz="1867" dirty="0" err="1"/>
              <a:t>HRd</a:t>
            </a:r>
            <a:r>
              <a:rPr lang="en-US" sz="1867" dirty="0"/>
              <a:t> population of cohort 2, and a hazard ratio of 0.72 for the full population of cohort 2</a:t>
            </a:r>
          </a:p>
          <a:p>
            <a:pPr>
              <a:lnSpc>
                <a:spcPct val="105000"/>
              </a:lnSpc>
              <a:spcBef>
                <a:spcPts val="667"/>
              </a:spcBef>
              <a:spcAft>
                <a:spcPts val="667"/>
              </a:spcAft>
              <a:buClr>
                <a:schemeClr val="tx1">
                  <a:lumMod val="65000"/>
                  <a:lumOff val="35000"/>
                </a:schemeClr>
              </a:buClr>
            </a:pPr>
            <a:r>
              <a:rPr lang="en-US" sz="2000" dirty="0"/>
              <a:t>The study was terminated with 1901 patients recruited into ctDNA surveillance and </a:t>
            </a:r>
            <a:br>
              <a:rPr lang="en-US" sz="2000" dirty="0"/>
            </a:br>
            <a:r>
              <a:rPr lang="en-US" sz="2000" dirty="0"/>
              <a:t>40 randomized</a:t>
            </a:r>
          </a:p>
        </p:txBody>
      </p:sp>
      <p:sp>
        <p:nvSpPr>
          <p:cNvPr id="7" name="Title 2">
            <a:extLst>
              <a:ext uri="{FF2B5EF4-FFF2-40B4-BE49-F238E27FC236}">
                <a16:creationId xmlns:a16="http://schemas.microsoft.com/office/drawing/2014/main" id="{04A1544E-FDBF-382D-E5FD-AAE5CC1853E9}"/>
              </a:ext>
            </a:extLst>
          </p:cNvPr>
          <p:cNvSpPr>
            <a:spLocks noGrp="1"/>
          </p:cNvSpPr>
          <p:nvPr>
            <p:ph type="title"/>
          </p:nvPr>
        </p:nvSpPr>
        <p:spPr/>
        <p:txBody>
          <a:bodyPr anchor="ctr"/>
          <a:lstStyle/>
          <a:p>
            <a:r>
              <a:rPr lang="en-US" b="1" dirty="0"/>
              <a:t>Methods</a:t>
            </a:r>
          </a:p>
        </p:txBody>
      </p:sp>
      <p:sp>
        <p:nvSpPr>
          <p:cNvPr id="2" name="TextBox 1">
            <a:extLst>
              <a:ext uri="{FF2B5EF4-FFF2-40B4-BE49-F238E27FC236}">
                <a16:creationId xmlns:a16="http://schemas.microsoft.com/office/drawing/2014/main" id="{2D2620A2-DC85-221D-22A6-D8BA5353D20B}"/>
              </a:ext>
            </a:extLst>
          </p:cNvPr>
          <p:cNvSpPr txBox="1"/>
          <p:nvPr/>
        </p:nvSpPr>
        <p:spPr>
          <a:xfrm>
            <a:off x="227651" y="5946017"/>
            <a:ext cx="11728704" cy="666593"/>
          </a:xfrm>
          <a:prstGeom prst="rect">
            <a:avLst/>
          </a:prstGeom>
          <a:noFill/>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933"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ctDNA</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testing interval at discretion of the principal investigator, with suggested interval of 2–3 months. Initially, there were no restrictions on time range within which testing had to begin, but the protocol was amended to stipulate testing began within 16 weeks of end of definitive therapy for TNBC and within 5 years of end of definitive therapy for patients with a known </a:t>
            </a:r>
            <a:r>
              <a:rPr kumimoji="0" lang="en-US" sz="933"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BRCA</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mutations. </a:t>
            </a:r>
            <a:r>
              <a:rPr kumimoji="0" lang="en-GB"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ctDNA, circulating tumor DNA; ctDNA+, circulating tumor DNA detected; DFS, disease-free survival; HER2</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human epidermal growth factor receptor-2; HR+, hormone receptor-positive; HRd, homologous recombination deficient; </a:t>
            </a:r>
            <a:r>
              <a:rPr kumimoji="0" lang="en-GB"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TNBC, triple-negative breast cancer.</a:t>
            </a:r>
          </a:p>
        </p:txBody>
      </p:sp>
      <p:sp>
        <p:nvSpPr>
          <p:cNvPr id="3" name="Rectangle 2">
            <a:extLst>
              <a:ext uri="{FF2B5EF4-FFF2-40B4-BE49-F238E27FC236}">
                <a16:creationId xmlns:a16="http://schemas.microsoft.com/office/drawing/2014/main" id="{F6931A0F-2868-C386-011B-248B379A07C0}"/>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5CA4A412-A0E9-BC9A-C7CB-B81481654628}"/>
              </a:ext>
            </a:extLst>
          </p:cNvPr>
          <p:cNvSpPr/>
          <p:nvPr/>
        </p:nvSpPr>
        <p:spPr>
          <a:xfrm>
            <a:off x="0" y="6612610"/>
            <a:ext cx="12192000" cy="245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039569F4-83AA-8818-449C-A50D903F3D1D}"/>
              </a:ext>
            </a:extLst>
          </p:cNvPr>
          <p:cNvSpPr txBox="1"/>
          <p:nvPr/>
        </p:nvSpPr>
        <p:spPr>
          <a:xfrm>
            <a:off x="9440806" y="6519446"/>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Turner N. SABCS 2024</a:t>
            </a:r>
          </a:p>
        </p:txBody>
      </p:sp>
    </p:spTree>
    <p:extLst>
      <p:ext uri="{BB962C8B-B14F-4D97-AF65-F5344CB8AC3E}">
        <p14:creationId xmlns:p14="http://schemas.microsoft.com/office/powerpoint/2010/main" val="312138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187A94D6-67D7-8787-155B-EA2010963A1B}"/>
              </a:ext>
            </a:extLst>
          </p:cNvPr>
          <p:cNvSpPr>
            <a:spLocks noGrp="1"/>
          </p:cNvSpPr>
          <p:nvPr>
            <p:ph type="title"/>
          </p:nvPr>
        </p:nvSpPr>
        <p:spPr/>
        <p:txBody>
          <a:bodyPr anchor="ctr"/>
          <a:lstStyle/>
          <a:p>
            <a:r>
              <a:rPr lang="en-US" b="1" dirty="0"/>
              <a:t>CONSORT diagram</a:t>
            </a:r>
          </a:p>
        </p:txBody>
      </p:sp>
      <p:sp>
        <p:nvSpPr>
          <p:cNvPr id="4" name="Text Placeholder 22">
            <a:extLst>
              <a:ext uri="{FF2B5EF4-FFF2-40B4-BE49-F238E27FC236}">
                <a16:creationId xmlns:a16="http://schemas.microsoft.com/office/drawing/2014/main" id="{C5AF4692-24F8-855B-360F-AF52FCC7DEF0}"/>
              </a:ext>
            </a:extLst>
          </p:cNvPr>
          <p:cNvSpPr txBox="1">
            <a:spLocks/>
          </p:cNvSpPr>
          <p:nvPr/>
        </p:nvSpPr>
        <p:spPr>
          <a:xfrm>
            <a:off x="213363" y="5953310"/>
            <a:ext cx="11728704" cy="696383"/>
          </a:xfrm>
          <a:prstGeom prst="rect">
            <a:avLst/>
          </a:prstGeom>
        </p:spPr>
        <p:txBody>
          <a:bodyPr vert="horz" wrap="square" lIns="121920" tIns="96000" rIns="121920" bIns="60960" rtlCol="0" anchor="b" anchorCtr="0">
            <a:noAutofit/>
          </a:bodyPr>
          <a:lstStyle>
            <a:lvl1pPr marL="0" indent="0" algn="l" defTabSz="1219170" rtl="0" eaLnBrk="1" latinLnBrk="0" hangingPunct="1">
              <a:spcBef>
                <a:spcPts val="0"/>
              </a:spcBef>
              <a:spcAft>
                <a:spcPts val="0"/>
              </a:spcAft>
              <a:buClr>
                <a:schemeClr val="tx1"/>
              </a:buClr>
              <a:buSzPct val="110000"/>
              <a:buFont typeface="Arial" panose="020B0604020202020204" pitchFamily="34" charset="0"/>
              <a:buNone/>
              <a:defRPr sz="1000" kern="1200" baseline="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2pPr>
            <a:lvl3pPr marL="719982" indent="0" algn="l" defTabSz="1219170" rtl="0" eaLnBrk="1" latinLnBrk="0" hangingPunct="1">
              <a:spcBef>
                <a:spcPts val="300"/>
              </a:spcBef>
              <a:spcAft>
                <a:spcPts val="300"/>
              </a:spcAft>
              <a:buClr>
                <a:schemeClr val="tx1"/>
              </a:buClr>
              <a:buFont typeface="Courier New" panose="02070309020205020404" pitchFamily="49" charset="0"/>
              <a:buNone/>
              <a:defRPr sz="1067" kern="1200">
                <a:solidFill>
                  <a:schemeClr val="tx1"/>
                </a:solidFill>
                <a:latin typeface="+mn-lt"/>
                <a:ea typeface="+mn-ea"/>
                <a:cs typeface="+mn-cs"/>
              </a:defRPr>
            </a:lvl3pPr>
            <a:lvl4pPr marL="1081424"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4pPr>
            <a:lvl5pPr marL="1439964" indent="0" algn="l" defTabSz="1219170" rtl="0" eaLnBrk="1" latinLnBrk="0" hangingPunct="1">
              <a:spcBef>
                <a:spcPts val="300"/>
              </a:spcBef>
              <a:spcAft>
                <a:spcPts val="300"/>
              </a:spcAft>
              <a:buClr>
                <a:schemeClr val="tx1"/>
              </a:buClr>
              <a:buFont typeface="Arial" panose="020B0604020202020204" pitchFamily="34" charset="0"/>
              <a:buNone/>
              <a:defRPr sz="1067" b="0" kern="1200">
                <a:solidFill>
                  <a:schemeClr val="tx1"/>
                </a:solidFill>
                <a:latin typeface="+mn-lt"/>
                <a:ea typeface="+mn-ea"/>
                <a:cs typeface="+mn-cs"/>
              </a:defRPr>
            </a:lvl5pPr>
            <a:lvl6pPr marL="1440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6pPr>
            <a:lvl7pPr marL="1656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7pPr>
            <a:lvl8pPr marL="1872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8pPr>
            <a:lvl9pPr marL="2088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9pPr>
          </a:lstStyle>
          <a:p>
            <a:pPr marL="0" marR="0" lvl="0" indent="0" algn="l" defTabSz="1625519" rtl="0" eaLnBrk="1" fontAlgn="auto" latinLnBrk="0" hangingPunct="1">
              <a:lnSpc>
                <a:spcPct val="100000"/>
              </a:lnSpc>
              <a:spcBef>
                <a:spcPts val="0"/>
              </a:spcBef>
              <a:spcAft>
                <a:spcPts val="0"/>
              </a:spcAft>
              <a:buClr>
                <a:srgbClr val="000000"/>
              </a:buClr>
              <a:buSzPct val="110000"/>
              <a:buFont typeface="Arial" panose="020B0604020202020204" pitchFamily="34" charset="0"/>
              <a:buNone/>
              <a:tabLst/>
              <a:defRPr/>
            </a:pPr>
            <a:r>
              <a:rPr kumimoji="0" lang="en-US" sz="933"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933"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These</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patients did not have </a:t>
            </a:r>
            <a:r>
              <a:rPr kumimoji="0" lang="en-US" sz="933"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Signatera</a:t>
            </a:r>
            <a:r>
              <a:rPr kumimoji="0" lang="en-US" sz="933"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TM</a:t>
            </a:r>
            <a:r>
              <a:rPr kumimoji="0" lang="en-US" sz="933"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assay built. The top 2 reasons for not entering ctDNA surveillance were insufficient tumor tissue sample (n=402) or blood specimen not meeting requirements (n=72). </a:t>
            </a:r>
          </a:p>
          <a:p>
            <a:pPr marL="0" marR="0" lvl="0" indent="0" algn="l" defTabSz="1625519" rtl="0" eaLnBrk="1" fontAlgn="auto" latinLnBrk="0" hangingPunct="1">
              <a:lnSpc>
                <a:spcPct val="100000"/>
              </a:lnSpc>
              <a:spcBef>
                <a:spcPts val="0"/>
              </a:spcBef>
              <a:spcAft>
                <a:spcPts val="0"/>
              </a:spcAft>
              <a:buClr>
                <a:srgbClr val="000000"/>
              </a:buClr>
              <a:buSzPct val="110000"/>
              <a:buFont typeface="Arial" panose="020B0604020202020204" pitchFamily="34" charset="0"/>
              <a:buNone/>
              <a:tabLst/>
              <a:defRPr/>
            </a:pPr>
            <a:r>
              <a:rPr kumimoji="0" lang="en-GB" sz="933"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b</a:t>
            </a:r>
            <a:r>
              <a:rPr kumimoji="0" lang="en-GB" sz="933"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Study</a:t>
            </a:r>
            <a:r>
              <a:rPr kumimoji="0" lang="en-GB"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sites could select ≥1 reason for patients not entering screening or not being randomized. Patients total to more than 107.</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1625519" rtl="0" eaLnBrk="1" fontAlgn="auto" latinLnBrk="0" hangingPunct="1">
              <a:lnSpc>
                <a:spcPct val="100000"/>
              </a:lnSpc>
              <a:spcBef>
                <a:spcPts val="0"/>
              </a:spcBef>
              <a:spcAft>
                <a:spcPts val="0"/>
              </a:spcAft>
              <a:buClr>
                <a:srgbClr val="000000"/>
              </a:buClr>
              <a:buSzPct val="110000"/>
              <a:buFont typeface="Arial" panose="020B0604020202020204" pitchFamily="34" charset="0"/>
              <a:buNone/>
              <a:tabLst/>
              <a:defRPr/>
            </a:pPr>
            <a:r>
              <a:rPr kumimoji="0" lang="en-GB" sz="933"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c</a:t>
            </a:r>
            <a:r>
              <a:rPr kumimoji="0" lang="en-GB" sz="933"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Completed</a:t>
            </a:r>
            <a:r>
              <a:rPr kumimoji="0" lang="en-GB"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analysis but continuing treatment (for niraparib arm) or scans (for placebo arm). </a:t>
            </a:r>
          </a:p>
          <a:p>
            <a:pPr marL="0" marR="0" lvl="0" indent="0" algn="l" defTabSz="1625519" rtl="0" eaLnBrk="1" fontAlgn="auto" latinLnBrk="0" hangingPunct="1">
              <a:lnSpc>
                <a:spcPct val="100000"/>
              </a:lnSpc>
              <a:spcBef>
                <a:spcPts val="0"/>
              </a:spcBef>
              <a:spcAft>
                <a:spcPts val="0"/>
              </a:spcAft>
              <a:buClr>
                <a:srgbClr val="000000"/>
              </a:buClr>
              <a:buSzPct val="110000"/>
              <a:buFont typeface="Arial" panose="020B0604020202020204" pitchFamily="34" charset="0"/>
              <a:buNone/>
              <a:tabLst/>
              <a:defRPr/>
            </a:pPr>
            <a:r>
              <a:rPr kumimoji="0" lang="en-GB"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ctDNA, circulating tumor DNA; ctDNA+, circulating tumor DNA detected; ctDNA−, circulating tumor DNA not detected; ICF, informed consent form.</a:t>
            </a:r>
          </a:p>
        </p:txBody>
      </p:sp>
      <p:pic>
        <p:nvPicPr>
          <p:cNvPr id="29" name="Picture 28">
            <a:extLst>
              <a:ext uri="{FF2B5EF4-FFF2-40B4-BE49-F238E27FC236}">
                <a16:creationId xmlns:a16="http://schemas.microsoft.com/office/drawing/2014/main" id="{0BED9456-3517-4B73-5868-D23CC9F03220}"/>
              </a:ext>
            </a:extLst>
          </p:cNvPr>
          <p:cNvPicPr>
            <a:picLocks noChangeAspect="1"/>
          </p:cNvPicPr>
          <p:nvPr/>
        </p:nvPicPr>
        <p:blipFill>
          <a:blip r:embed="rId3"/>
          <a:stretch>
            <a:fillRect/>
          </a:stretch>
        </p:blipFill>
        <p:spPr>
          <a:xfrm>
            <a:off x="182879" y="1396527"/>
            <a:ext cx="11728704" cy="4432587"/>
          </a:xfrm>
          <a:prstGeom prst="rect">
            <a:avLst/>
          </a:prstGeom>
        </p:spPr>
      </p:pic>
      <p:sp>
        <p:nvSpPr>
          <p:cNvPr id="2" name="Rectangle 1">
            <a:extLst>
              <a:ext uri="{FF2B5EF4-FFF2-40B4-BE49-F238E27FC236}">
                <a16:creationId xmlns:a16="http://schemas.microsoft.com/office/drawing/2014/main" id="{90E07E9B-F9CF-F612-30E8-E90FFAF8D961}"/>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E2BF2B05-8244-187A-80CA-B73BD6EC574E}"/>
              </a:ext>
            </a:extLst>
          </p:cNvPr>
          <p:cNvSpPr/>
          <p:nvPr/>
        </p:nvSpPr>
        <p:spPr>
          <a:xfrm>
            <a:off x="0" y="6612610"/>
            <a:ext cx="12192000" cy="245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B2EA28A5-6B74-D206-FDA6-4B902C9A22E7}"/>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Turner N. SABCS 2024</a:t>
            </a:r>
          </a:p>
        </p:txBody>
      </p:sp>
    </p:spTree>
    <p:extLst>
      <p:ext uri="{BB962C8B-B14F-4D97-AF65-F5344CB8AC3E}">
        <p14:creationId xmlns:p14="http://schemas.microsoft.com/office/powerpoint/2010/main" val="2090009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7D2CBE-5462-71F0-2141-67C9B6668478}"/>
              </a:ext>
            </a:extLst>
          </p:cNvPr>
          <p:cNvSpPr>
            <a:spLocks noGrp="1"/>
          </p:cNvSpPr>
          <p:nvPr>
            <p:ph type="title"/>
          </p:nvPr>
        </p:nvSpPr>
        <p:spPr/>
        <p:txBody>
          <a:bodyPr anchor="ctr"/>
          <a:lstStyle/>
          <a:p>
            <a:r>
              <a:rPr lang="en-US" b="1" dirty="0"/>
              <a:t>Associations with </a:t>
            </a:r>
            <a:r>
              <a:rPr lang="en-US" b="1" dirty="0" err="1"/>
              <a:t>ctDNA</a:t>
            </a:r>
            <a:r>
              <a:rPr lang="en-US" b="1" dirty="0"/>
              <a:t> detection</a:t>
            </a:r>
          </a:p>
        </p:txBody>
      </p:sp>
      <p:graphicFrame>
        <p:nvGraphicFramePr>
          <p:cNvPr id="5" name="Table 19">
            <a:extLst>
              <a:ext uri="{FF2B5EF4-FFF2-40B4-BE49-F238E27FC236}">
                <a16:creationId xmlns:a16="http://schemas.microsoft.com/office/drawing/2014/main" id="{68113913-29C8-8D3B-4A57-2B9590DC8208}"/>
              </a:ext>
            </a:extLst>
          </p:cNvPr>
          <p:cNvGraphicFramePr>
            <a:graphicFrameLocks/>
          </p:cNvGraphicFramePr>
          <p:nvPr/>
        </p:nvGraphicFramePr>
        <p:xfrm>
          <a:off x="6219092" y="1383783"/>
          <a:ext cx="5608320" cy="4632966"/>
        </p:xfrm>
        <a:graphic>
          <a:graphicData uri="http://schemas.openxmlformats.org/drawingml/2006/table">
            <a:tbl>
              <a:tblPr firstRow="1" bandRow="1"/>
              <a:tblGrid>
                <a:gridCol w="3381316">
                  <a:extLst>
                    <a:ext uri="{9D8B030D-6E8A-4147-A177-3AD203B41FA5}">
                      <a16:colId xmlns:a16="http://schemas.microsoft.com/office/drawing/2014/main" val="3400075645"/>
                    </a:ext>
                  </a:extLst>
                </a:gridCol>
                <a:gridCol w="2227004">
                  <a:extLst>
                    <a:ext uri="{9D8B030D-6E8A-4147-A177-3AD203B41FA5}">
                      <a16:colId xmlns:a16="http://schemas.microsoft.com/office/drawing/2014/main" val="3250868538"/>
                    </a:ext>
                  </a:extLst>
                </a:gridCol>
              </a:tblGrid>
              <a:tr h="555537">
                <a:tc>
                  <a:txBody>
                    <a:bodyPr/>
                    <a:lstStyle>
                      <a:lvl1pPr marL="0" algn="l" defTabSz="457200" rtl="0" eaLnBrk="1" latinLnBrk="0" hangingPunct="1">
                        <a:defRPr sz="1800" b="1" kern="1200">
                          <a:solidFill>
                            <a:schemeClr val="tx1"/>
                          </a:solidFill>
                          <a:latin typeface="GSK Precision Light"/>
                        </a:defRPr>
                      </a:lvl1pPr>
                      <a:lvl2pPr marL="457200" algn="l" defTabSz="457200" rtl="0" eaLnBrk="1" latinLnBrk="0" hangingPunct="1">
                        <a:defRPr sz="1800" b="1" kern="1200">
                          <a:solidFill>
                            <a:schemeClr val="tx1"/>
                          </a:solidFill>
                          <a:latin typeface="GSK Precision Light"/>
                        </a:defRPr>
                      </a:lvl2pPr>
                      <a:lvl3pPr marL="914400" algn="l" defTabSz="457200" rtl="0" eaLnBrk="1" latinLnBrk="0" hangingPunct="1">
                        <a:defRPr sz="1800" b="1" kern="1200">
                          <a:solidFill>
                            <a:schemeClr val="tx1"/>
                          </a:solidFill>
                          <a:latin typeface="GSK Precision Light"/>
                        </a:defRPr>
                      </a:lvl3pPr>
                      <a:lvl4pPr marL="1371600" algn="l" defTabSz="457200" rtl="0" eaLnBrk="1" latinLnBrk="0" hangingPunct="1">
                        <a:defRPr sz="1800" b="1" kern="1200">
                          <a:solidFill>
                            <a:schemeClr val="tx1"/>
                          </a:solidFill>
                          <a:latin typeface="GSK Precision Light"/>
                        </a:defRPr>
                      </a:lvl4pPr>
                      <a:lvl5pPr marL="1828800" algn="l" defTabSz="457200" rtl="0" eaLnBrk="1" latinLnBrk="0" hangingPunct="1">
                        <a:defRPr sz="1800" b="1" kern="1200">
                          <a:solidFill>
                            <a:schemeClr val="tx1"/>
                          </a:solidFill>
                          <a:latin typeface="GSK Precision Light"/>
                        </a:defRPr>
                      </a:lvl5pPr>
                      <a:lvl6pPr marL="2286000" algn="l" defTabSz="457200" rtl="0" eaLnBrk="1" latinLnBrk="0" hangingPunct="1">
                        <a:defRPr sz="1800" b="1" kern="1200">
                          <a:solidFill>
                            <a:schemeClr val="tx1"/>
                          </a:solidFill>
                          <a:latin typeface="GSK Precision Light"/>
                        </a:defRPr>
                      </a:lvl6pPr>
                      <a:lvl7pPr marL="2743200" algn="l" defTabSz="457200" rtl="0" eaLnBrk="1" latinLnBrk="0" hangingPunct="1">
                        <a:defRPr sz="1800" b="1" kern="1200">
                          <a:solidFill>
                            <a:schemeClr val="tx1"/>
                          </a:solidFill>
                          <a:latin typeface="GSK Precision Light"/>
                        </a:defRPr>
                      </a:lvl7pPr>
                      <a:lvl8pPr marL="3200400" algn="l" defTabSz="457200" rtl="0" eaLnBrk="1" latinLnBrk="0" hangingPunct="1">
                        <a:defRPr sz="1800" b="1" kern="1200">
                          <a:solidFill>
                            <a:schemeClr val="tx1"/>
                          </a:solidFill>
                          <a:latin typeface="GSK Precision Light"/>
                        </a:defRPr>
                      </a:lvl8pPr>
                      <a:lvl9pPr marL="3657600" algn="l" defTabSz="457200" rtl="0" eaLnBrk="1" latinLnBrk="0" hangingPunct="1">
                        <a:defRPr sz="1800" b="1" kern="1200">
                          <a:solidFill>
                            <a:schemeClr val="tx1"/>
                          </a:solidFill>
                          <a:latin typeface="GSK Precision Light"/>
                        </a:defRPr>
                      </a:lvl9pPr>
                    </a:lstStyle>
                    <a:p>
                      <a:r>
                        <a:rPr lang="en-GB" sz="1300" dirty="0">
                          <a:solidFill>
                            <a:schemeClr val="tx1"/>
                          </a:solidFill>
                          <a:latin typeface="Arial" panose="020B0604020202020204" pitchFamily="34" charset="0"/>
                          <a:cs typeface="Arial" panose="020B0604020202020204" pitchFamily="34" charset="0"/>
                        </a:rPr>
                        <a:t>Characteristic</a:t>
                      </a:r>
                    </a:p>
                  </a:txBody>
                  <a:tcPr marL="60960" marR="60960" marT="12192" marB="6096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lvl1pPr marL="0" algn="l" defTabSz="457200" rtl="0" eaLnBrk="1" latinLnBrk="0" hangingPunct="1">
                        <a:defRPr sz="1800" b="1" kern="1200">
                          <a:solidFill>
                            <a:schemeClr val="tx1"/>
                          </a:solidFill>
                          <a:latin typeface="GSK Precision Light"/>
                        </a:defRPr>
                      </a:lvl1pPr>
                      <a:lvl2pPr marL="457200" algn="l" defTabSz="457200" rtl="0" eaLnBrk="1" latinLnBrk="0" hangingPunct="1">
                        <a:defRPr sz="1800" b="1" kern="1200">
                          <a:solidFill>
                            <a:schemeClr val="tx1"/>
                          </a:solidFill>
                          <a:latin typeface="GSK Precision Light"/>
                        </a:defRPr>
                      </a:lvl2pPr>
                      <a:lvl3pPr marL="914400" algn="l" defTabSz="457200" rtl="0" eaLnBrk="1" latinLnBrk="0" hangingPunct="1">
                        <a:defRPr sz="1800" b="1" kern="1200">
                          <a:solidFill>
                            <a:schemeClr val="tx1"/>
                          </a:solidFill>
                          <a:latin typeface="GSK Precision Light"/>
                        </a:defRPr>
                      </a:lvl3pPr>
                      <a:lvl4pPr marL="1371600" algn="l" defTabSz="457200" rtl="0" eaLnBrk="1" latinLnBrk="0" hangingPunct="1">
                        <a:defRPr sz="1800" b="1" kern="1200">
                          <a:solidFill>
                            <a:schemeClr val="tx1"/>
                          </a:solidFill>
                          <a:latin typeface="GSK Precision Light"/>
                        </a:defRPr>
                      </a:lvl4pPr>
                      <a:lvl5pPr marL="1828800" algn="l" defTabSz="457200" rtl="0" eaLnBrk="1" latinLnBrk="0" hangingPunct="1">
                        <a:defRPr sz="1800" b="1" kern="1200">
                          <a:solidFill>
                            <a:schemeClr val="tx1"/>
                          </a:solidFill>
                          <a:latin typeface="GSK Precision Light"/>
                        </a:defRPr>
                      </a:lvl5pPr>
                      <a:lvl6pPr marL="2286000" algn="l" defTabSz="457200" rtl="0" eaLnBrk="1" latinLnBrk="0" hangingPunct="1">
                        <a:defRPr sz="1800" b="1" kern="1200">
                          <a:solidFill>
                            <a:schemeClr val="tx1"/>
                          </a:solidFill>
                          <a:latin typeface="GSK Precision Light"/>
                        </a:defRPr>
                      </a:lvl6pPr>
                      <a:lvl7pPr marL="2743200" algn="l" defTabSz="457200" rtl="0" eaLnBrk="1" latinLnBrk="0" hangingPunct="1">
                        <a:defRPr sz="1800" b="1" kern="1200">
                          <a:solidFill>
                            <a:schemeClr val="tx1"/>
                          </a:solidFill>
                          <a:latin typeface="GSK Precision Light"/>
                        </a:defRPr>
                      </a:lvl7pPr>
                      <a:lvl8pPr marL="3200400" algn="l" defTabSz="457200" rtl="0" eaLnBrk="1" latinLnBrk="0" hangingPunct="1">
                        <a:defRPr sz="1800" b="1" kern="1200">
                          <a:solidFill>
                            <a:schemeClr val="tx1"/>
                          </a:solidFill>
                          <a:latin typeface="GSK Precision Light"/>
                        </a:defRPr>
                      </a:lvl8pPr>
                      <a:lvl9pPr marL="3657600" algn="l" defTabSz="457200" rtl="0" eaLnBrk="1" latinLnBrk="0" hangingPunct="1">
                        <a:defRPr sz="1800" b="1" kern="1200">
                          <a:solidFill>
                            <a:schemeClr val="tx1"/>
                          </a:solidFill>
                          <a:latin typeface="GSK Precision Light"/>
                        </a:defRPr>
                      </a:lvl9pPr>
                    </a:lstStyle>
                    <a:p>
                      <a:pPr algn="ctr"/>
                      <a:r>
                        <a:rPr lang="en-GB" sz="1300" dirty="0">
                          <a:solidFill>
                            <a:schemeClr val="bg1"/>
                          </a:solidFill>
                          <a:latin typeface="Arial" panose="020B0604020202020204" pitchFamily="34" charset="0"/>
                          <a:cs typeface="Arial" panose="020B0604020202020204" pitchFamily="34" charset="0"/>
                        </a:rPr>
                        <a:t>ctDNA+</a:t>
                      </a:r>
                    </a:p>
                    <a:p>
                      <a:pPr algn="ctr"/>
                      <a:r>
                        <a:rPr lang="en-GB" sz="1300" dirty="0">
                          <a:solidFill>
                            <a:schemeClr val="bg1"/>
                          </a:solidFill>
                          <a:latin typeface="Arial" panose="020B0604020202020204" pitchFamily="34" charset="0"/>
                          <a:cs typeface="Arial" panose="020B0604020202020204" pitchFamily="34" charset="0"/>
                        </a:rPr>
                        <a:t>(n=147)</a:t>
                      </a:r>
                    </a:p>
                  </a:txBody>
                  <a:tcPr marL="60960" marR="60960" marT="12192" marB="6096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solidFill>
                  </a:tcPr>
                </a:tc>
                <a:extLst>
                  <a:ext uri="{0D108BD9-81ED-4DB2-BD59-A6C34878D82A}">
                    <a16:rowId xmlns:a16="http://schemas.microsoft.com/office/drawing/2014/main" val="114859765"/>
                  </a:ext>
                </a:extLst>
              </a:tr>
              <a:tr h="555537">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300" dirty="0">
                          <a:solidFill>
                            <a:schemeClr val="tx1"/>
                          </a:solidFill>
                          <a:latin typeface="Arial" panose="020B0604020202020204" pitchFamily="34" charset="0"/>
                          <a:cs typeface="Arial" panose="020B0604020202020204" pitchFamily="34" charset="0"/>
                        </a:rPr>
                        <a:t>Pathologic outcome from neoadjuvant treatment, n (%)</a:t>
                      </a:r>
                      <a:endParaRPr lang="en-GB" sz="1300" baseline="30000" dirty="0">
                        <a:solidFill>
                          <a:schemeClr val="tx1"/>
                        </a:solidFill>
                        <a:latin typeface="Arial" panose="020B0604020202020204" pitchFamily="34" charset="0"/>
                        <a:cs typeface="Arial" panose="020B0604020202020204" pitchFamily="34" charset="0"/>
                      </a:endParaRPr>
                    </a:p>
                  </a:txBody>
                  <a:tcPr marL="60960" marR="60960" marT="12192" marB="12192" anchor="ctr">
                    <a:lnL>
                      <a:noFill/>
                    </a:lnL>
                    <a:lnR>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endParaRPr lang="en-GB" sz="1300" dirty="0">
                        <a:latin typeface="Arial" panose="020B0604020202020204" pitchFamily="34" charset="0"/>
                        <a:cs typeface="Arial" panose="020B0604020202020204" pitchFamily="34" charset="0"/>
                      </a:endParaRPr>
                    </a:p>
                  </a:txBody>
                  <a:tcPr marL="60960" marR="60960" marT="12192" marB="12192" anchor="ctr">
                    <a:lnL>
                      <a:noFill/>
                    </a:lnL>
                    <a:lnR>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46E">
                        <a:alpha val="50196"/>
                      </a:srgbClr>
                    </a:solidFill>
                  </a:tcPr>
                </a:tc>
                <a:extLst>
                  <a:ext uri="{0D108BD9-81ED-4DB2-BD59-A6C34878D82A}">
                    <a16:rowId xmlns:a16="http://schemas.microsoft.com/office/drawing/2014/main" val="1745024078"/>
                  </a:ext>
                </a:extLst>
              </a:tr>
              <a:tr h="293491">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114300" algn="l" defTabSz="1219170" rtl="0" eaLnBrk="1" fontAlgn="auto" latinLnBrk="0" hangingPunct="1">
                        <a:lnSpc>
                          <a:spcPct val="100000"/>
                        </a:lnSpc>
                        <a:spcBef>
                          <a:spcPts val="0"/>
                        </a:spcBef>
                        <a:spcAft>
                          <a:spcPts val="0"/>
                        </a:spcAft>
                        <a:buClrTx/>
                        <a:buSzTx/>
                        <a:buFontTx/>
                        <a:buNone/>
                        <a:tabLst/>
                        <a:defRPr/>
                      </a:pPr>
                      <a:r>
                        <a:rPr lang="en-GB" sz="1300" dirty="0" err="1">
                          <a:solidFill>
                            <a:schemeClr val="tx1"/>
                          </a:solidFill>
                          <a:latin typeface="Arial" panose="020B0604020202020204" pitchFamily="34" charset="0"/>
                          <a:cs typeface="Arial" panose="020B0604020202020204" pitchFamily="34" charset="0"/>
                        </a:rPr>
                        <a:t>pCR</a:t>
                      </a:r>
                      <a:r>
                        <a:rPr lang="en-GB" sz="1300" dirty="0">
                          <a:solidFill>
                            <a:schemeClr val="tx1"/>
                          </a:solidFill>
                          <a:latin typeface="Arial" panose="020B0604020202020204" pitchFamily="34" charset="0"/>
                          <a:cs typeface="Arial" panose="020B0604020202020204" pitchFamily="34" charset="0"/>
                        </a:rPr>
                        <a:t> </a:t>
                      </a:r>
                      <a:r>
                        <a:rPr lang="en-GB" sz="1300" dirty="0">
                          <a:latin typeface="Arial" panose="020B0604020202020204" pitchFamily="34" charset="0"/>
                          <a:cs typeface="Arial" panose="020B0604020202020204" pitchFamily="34" charset="0"/>
                        </a:rPr>
                        <a:t>(n=421)</a:t>
                      </a:r>
                      <a:endParaRPr lang="en-GB" sz="1300" dirty="0">
                        <a:solidFill>
                          <a:schemeClr val="tx1"/>
                        </a:solidFill>
                        <a:latin typeface="Arial" panose="020B0604020202020204" pitchFamily="34" charset="0"/>
                        <a:cs typeface="Arial" panose="020B0604020202020204" pitchFamily="34" charset="0"/>
                      </a:endParaRPr>
                    </a:p>
                  </a:txBody>
                  <a:tcPr marL="60960" marR="60960" marT="12192" marB="12192" anchor="ctr">
                    <a:lnL w="19050" cap="flat" cmpd="sng" algn="ctr">
                      <a:solidFill>
                        <a:schemeClr val="tx1"/>
                      </a:solidFill>
                      <a:prstDash val="solid"/>
                      <a:round/>
                      <a:headEnd type="none" w="med" len="med"/>
                      <a:tailEnd type="none" w="med" len="med"/>
                    </a:lnL>
                    <a:lnR>
                      <a:noFill/>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300" dirty="0">
                          <a:latin typeface="Arial" panose="020B0604020202020204" pitchFamily="34" charset="0"/>
                          <a:cs typeface="Arial" panose="020B0604020202020204" pitchFamily="34" charset="0"/>
                        </a:rPr>
                        <a:t>9 (2.1)</a:t>
                      </a:r>
                    </a:p>
                  </a:txBody>
                  <a:tcPr marL="60960" marR="60960" marT="12192" marB="12192" anchor="ctr">
                    <a:lnL>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alpha val="50196"/>
                      </a:srgbClr>
                    </a:solidFill>
                  </a:tcPr>
                </a:tc>
                <a:extLst>
                  <a:ext uri="{0D108BD9-81ED-4DB2-BD59-A6C34878D82A}">
                    <a16:rowId xmlns:a16="http://schemas.microsoft.com/office/drawing/2014/main" val="488706785"/>
                  </a:ext>
                </a:extLst>
              </a:tr>
              <a:tr h="293491">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114300" algn="l" defTabSz="1219170" rtl="0" eaLnBrk="1" fontAlgn="auto" latinLnBrk="0" hangingPunct="1">
                        <a:lnSpc>
                          <a:spcPct val="100000"/>
                        </a:lnSpc>
                        <a:spcBef>
                          <a:spcPts val="0"/>
                        </a:spcBef>
                        <a:spcAft>
                          <a:spcPts val="0"/>
                        </a:spcAft>
                        <a:buClrTx/>
                        <a:buSzTx/>
                        <a:buFontTx/>
                        <a:buNone/>
                        <a:tabLst/>
                        <a:defRPr/>
                      </a:pPr>
                      <a:r>
                        <a:rPr lang="en-GB" sz="1300" dirty="0">
                          <a:solidFill>
                            <a:schemeClr val="tx1"/>
                          </a:solidFill>
                          <a:latin typeface="Arial" panose="020B0604020202020204" pitchFamily="34" charset="0"/>
                          <a:cs typeface="Arial" panose="020B0604020202020204" pitchFamily="34" charset="0"/>
                        </a:rPr>
                        <a:t>Non-</a:t>
                      </a:r>
                      <a:r>
                        <a:rPr lang="en-GB" sz="1300" dirty="0" err="1">
                          <a:solidFill>
                            <a:schemeClr val="tx1"/>
                          </a:solidFill>
                          <a:latin typeface="Arial" panose="020B0604020202020204" pitchFamily="34" charset="0"/>
                          <a:cs typeface="Arial" panose="020B0604020202020204" pitchFamily="34" charset="0"/>
                        </a:rPr>
                        <a:t>pCR</a:t>
                      </a:r>
                      <a:r>
                        <a:rPr lang="en-GB" sz="1300" dirty="0">
                          <a:solidFill>
                            <a:schemeClr val="tx1"/>
                          </a:solidFill>
                          <a:latin typeface="Arial" panose="020B0604020202020204" pitchFamily="34" charset="0"/>
                          <a:cs typeface="Arial" panose="020B0604020202020204" pitchFamily="34" charset="0"/>
                        </a:rPr>
                        <a:t> </a:t>
                      </a:r>
                      <a:r>
                        <a:rPr lang="en-GB" sz="1300" dirty="0">
                          <a:latin typeface="Arial" panose="020B0604020202020204" pitchFamily="34" charset="0"/>
                          <a:cs typeface="Arial" panose="020B0604020202020204" pitchFamily="34" charset="0"/>
                        </a:rPr>
                        <a:t>(n=793)</a:t>
                      </a:r>
                      <a:endParaRPr lang="en-GB" sz="1300" dirty="0">
                        <a:solidFill>
                          <a:schemeClr val="tx1"/>
                        </a:solidFill>
                        <a:latin typeface="Arial" panose="020B0604020202020204" pitchFamily="34" charset="0"/>
                        <a:cs typeface="Arial" panose="020B0604020202020204" pitchFamily="34" charset="0"/>
                      </a:endParaRPr>
                    </a:p>
                  </a:txBody>
                  <a:tcPr marL="60960" marR="60960" marT="12192" marB="12192" anchor="ctr">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300" dirty="0">
                          <a:latin typeface="Arial" panose="020B0604020202020204" pitchFamily="34" charset="0"/>
                          <a:cs typeface="Arial" panose="020B0604020202020204" pitchFamily="34" charset="0"/>
                        </a:rPr>
                        <a:t>109 (13.7)</a:t>
                      </a:r>
                    </a:p>
                  </a:txBody>
                  <a:tcPr marL="60960" marR="60960" marT="12192" marB="12192" anchor="ctr">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46E">
                        <a:alpha val="50196"/>
                      </a:srgbClr>
                    </a:solidFill>
                  </a:tcPr>
                </a:tc>
                <a:extLst>
                  <a:ext uri="{0D108BD9-81ED-4DB2-BD59-A6C34878D82A}">
                    <a16:rowId xmlns:a16="http://schemas.microsoft.com/office/drawing/2014/main" val="39224848"/>
                  </a:ext>
                </a:extLst>
              </a:tr>
              <a:tr h="293491">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300" dirty="0">
                          <a:solidFill>
                            <a:schemeClr val="tx1"/>
                          </a:solidFill>
                          <a:latin typeface="Arial" panose="020B0604020202020204" pitchFamily="34" charset="0"/>
                          <a:cs typeface="Arial" panose="020B0604020202020204" pitchFamily="34" charset="0"/>
                        </a:rPr>
                        <a:t>Systemic anticancer therapies, n (%)</a:t>
                      </a:r>
                    </a:p>
                  </a:txBody>
                  <a:tcPr marL="60960" marR="60960" marT="12192" marB="12192" anchor="ctr">
                    <a:lnL>
                      <a:noFill/>
                    </a:lnL>
                    <a:lnR>
                      <a:noFill/>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25098"/>
                      </a:srgbClr>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endParaRPr lang="en-GB" sz="1300" dirty="0">
                        <a:latin typeface="Arial" panose="020B0604020202020204" pitchFamily="34" charset="0"/>
                        <a:cs typeface="Arial" panose="020B0604020202020204" pitchFamily="34" charset="0"/>
                      </a:endParaRPr>
                    </a:p>
                  </a:txBody>
                  <a:tcPr marL="60960" marR="60960" marT="12192" marB="12192" anchor="ctr">
                    <a:lnL>
                      <a:noFill/>
                    </a:lnL>
                    <a:lnR>
                      <a:noFill/>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alpha val="25098"/>
                      </a:srgbClr>
                    </a:solidFill>
                  </a:tcPr>
                </a:tc>
                <a:extLst>
                  <a:ext uri="{0D108BD9-81ED-4DB2-BD59-A6C34878D82A}">
                    <a16:rowId xmlns:a16="http://schemas.microsoft.com/office/drawing/2014/main" val="1894317917"/>
                  </a:ext>
                </a:extLst>
              </a:tr>
              <a:tr h="293491">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114300" algn="l" defTabSz="1219170" rtl="0" eaLnBrk="1" fontAlgn="auto" latinLnBrk="0" hangingPunct="1">
                        <a:lnSpc>
                          <a:spcPct val="100000"/>
                        </a:lnSpc>
                        <a:spcBef>
                          <a:spcPts val="0"/>
                        </a:spcBef>
                        <a:spcAft>
                          <a:spcPts val="0"/>
                        </a:spcAft>
                        <a:buClrTx/>
                        <a:buSzTx/>
                        <a:buFontTx/>
                        <a:buNone/>
                        <a:tabLst/>
                        <a:defRPr/>
                      </a:pPr>
                      <a:r>
                        <a:rPr lang="en-GB" sz="1300" dirty="0">
                          <a:solidFill>
                            <a:schemeClr val="tx1"/>
                          </a:solidFill>
                          <a:latin typeface="Arial" panose="020B0604020202020204" pitchFamily="34" charset="0"/>
                          <a:cs typeface="Arial" panose="020B0604020202020204" pitchFamily="34" charset="0"/>
                        </a:rPr>
                        <a:t>Neoadjuvant </a:t>
                      </a:r>
                      <a:r>
                        <a:rPr lang="en-GB" sz="1300" dirty="0">
                          <a:latin typeface="Arial" panose="020B0604020202020204" pitchFamily="34" charset="0"/>
                          <a:cs typeface="Arial" panose="020B0604020202020204" pitchFamily="34" charset="0"/>
                        </a:rPr>
                        <a:t>(n=621)</a:t>
                      </a:r>
                      <a:endParaRPr lang="en-GB" sz="1300" dirty="0">
                        <a:solidFill>
                          <a:schemeClr val="tx1"/>
                        </a:solidFill>
                        <a:latin typeface="Arial" panose="020B0604020202020204" pitchFamily="34" charset="0"/>
                        <a:cs typeface="Arial" panose="020B0604020202020204" pitchFamily="34" charset="0"/>
                      </a:endParaRPr>
                    </a:p>
                  </a:txBody>
                  <a:tcPr marL="60960" marR="60960" marT="12192" marB="12192"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25098"/>
                      </a:srgbClr>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300" dirty="0">
                          <a:latin typeface="Arial" panose="020B0604020202020204" pitchFamily="34" charset="0"/>
                          <a:cs typeface="Arial" panose="020B0604020202020204" pitchFamily="34" charset="0"/>
                        </a:rPr>
                        <a:t>42 (6.8)</a:t>
                      </a:r>
                    </a:p>
                  </a:txBody>
                  <a:tcPr marL="60960" marR="60960" marT="12192" marB="12192"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alpha val="25098"/>
                      </a:srgbClr>
                    </a:solidFill>
                  </a:tcPr>
                </a:tc>
                <a:extLst>
                  <a:ext uri="{0D108BD9-81ED-4DB2-BD59-A6C34878D82A}">
                    <a16:rowId xmlns:a16="http://schemas.microsoft.com/office/drawing/2014/main" val="1832612921"/>
                  </a:ext>
                </a:extLst>
              </a:tr>
              <a:tr h="293491">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114300" algn="l" defTabSz="1219170" rtl="0" eaLnBrk="1" fontAlgn="auto" latinLnBrk="0" hangingPunct="1">
                        <a:lnSpc>
                          <a:spcPct val="100000"/>
                        </a:lnSpc>
                        <a:spcBef>
                          <a:spcPts val="0"/>
                        </a:spcBef>
                        <a:spcAft>
                          <a:spcPts val="0"/>
                        </a:spcAft>
                        <a:buClrTx/>
                        <a:buSzTx/>
                        <a:buFontTx/>
                        <a:buNone/>
                        <a:tabLst/>
                        <a:defRPr/>
                      </a:pPr>
                      <a:r>
                        <a:rPr lang="en-GB" sz="1300" dirty="0">
                          <a:solidFill>
                            <a:schemeClr val="tx1"/>
                          </a:solidFill>
                          <a:latin typeface="Arial" panose="020B0604020202020204" pitchFamily="34" charset="0"/>
                          <a:cs typeface="Arial" panose="020B0604020202020204" pitchFamily="34" charset="0"/>
                        </a:rPr>
                        <a:t>Adjuvant </a:t>
                      </a:r>
                      <a:r>
                        <a:rPr lang="en-GB" sz="1300" dirty="0">
                          <a:latin typeface="Arial" panose="020B0604020202020204" pitchFamily="34" charset="0"/>
                          <a:cs typeface="Arial" panose="020B0604020202020204" pitchFamily="34" charset="0"/>
                        </a:rPr>
                        <a:t>(n=642)</a:t>
                      </a:r>
                      <a:endParaRPr lang="en-GB" sz="1300" dirty="0">
                        <a:solidFill>
                          <a:schemeClr val="tx1"/>
                        </a:solidFill>
                        <a:latin typeface="Arial" panose="020B0604020202020204" pitchFamily="34" charset="0"/>
                        <a:cs typeface="Arial" panose="020B0604020202020204" pitchFamily="34" charset="0"/>
                      </a:endParaRPr>
                    </a:p>
                  </a:txBody>
                  <a:tcPr marL="60960" marR="60960" marT="12192" marB="12192" anchor="ctr">
                    <a:lnL>
                      <a:noFill/>
                    </a:lnL>
                    <a:lnR>
                      <a:noFill/>
                    </a:lnR>
                    <a:lnT>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alpha val="25098"/>
                      </a:srgbClr>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300" dirty="0">
                          <a:latin typeface="Arial" panose="020B0604020202020204" pitchFamily="34" charset="0"/>
                          <a:cs typeface="Arial" panose="020B0604020202020204" pitchFamily="34" charset="0"/>
                        </a:rPr>
                        <a:t>27 (4.2)</a:t>
                      </a:r>
                    </a:p>
                  </a:txBody>
                  <a:tcPr marL="60960" marR="60960" marT="12192" marB="12192" anchor="ctr">
                    <a:lnL>
                      <a:noFill/>
                    </a:lnL>
                    <a:lnR>
                      <a:noFill/>
                    </a:lnR>
                    <a:lnT>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46E">
                        <a:alpha val="25098"/>
                      </a:srgbClr>
                    </a:solidFill>
                  </a:tcPr>
                </a:tc>
                <a:extLst>
                  <a:ext uri="{0D108BD9-81ED-4DB2-BD59-A6C34878D82A}">
                    <a16:rowId xmlns:a16="http://schemas.microsoft.com/office/drawing/2014/main" val="1105054980"/>
                  </a:ext>
                </a:extLst>
              </a:tr>
              <a:tr h="293491">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114300" algn="l" defTabSz="1219170" rtl="0" eaLnBrk="1" fontAlgn="auto" latinLnBrk="0" hangingPunct="1">
                        <a:lnSpc>
                          <a:spcPct val="100000"/>
                        </a:lnSpc>
                        <a:spcBef>
                          <a:spcPts val="0"/>
                        </a:spcBef>
                        <a:spcAft>
                          <a:spcPts val="0"/>
                        </a:spcAft>
                        <a:buClrTx/>
                        <a:buSzTx/>
                        <a:buFontTx/>
                        <a:buNone/>
                        <a:tabLst/>
                        <a:defRPr/>
                      </a:pPr>
                      <a:r>
                        <a:rPr lang="en-GB" sz="1300" dirty="0">
                          <a:solidFill>
                            <a:schemeClr val="tx1"/>
                          </a:solidFill>
                          <a:latin typeface="Arial" panose="020B0604020202020204" pitchFamily="34" charset="0"/>
                          <a:cs typeface="Arial" panose="020B0604020202020204" pitchFamily="34" charset="0"/>
                        </a:rPr>
                        <a:t>Neoadjuvant + adjuvant </a:t>
                      </a:r>
                      <a:r>
                        <a:rPr lang="en-GB" sz="1300" dirty="0">
                          <a:latin typeface="Arial" panose="020B0604020202020204" pitchFamily="34" charset="0"/>
                          <a:cs typeface="Arial" panose="020B0604020202020204" pitchFamily="34" charset="0"/>
                        </a:rPr>
                        <a:t>(n=593)</a:t>
                      </a:r>
                      <a:endParaRPr lang="en-GB" sz="1300" dirty="0">
                        <a:solidFill>
                          <a:schemeClr val="tx1"/>
                        </a:solidFill>
                        <a:latin typeface="Arial" panose="020B0604020202020204" pitchFamily="34" charset="0"/>
                        <a:cs typeface="Arial" panose="020B0604020202020204" pitchFamily="34" charset="0"/>
                      </a:endParaRPr>
                    </a:p>
                  </a:txBody>
                  <a:tcPr marL="60960" marR="60960" marT="12192" marB="12192" anchor="ctr">
                    <a:lnL w="19050" cap="flat" cmpd="sng" algn="ctr">
                      <a:solidFill>
                        <a:schemeClr val="tx1"/>
                      </a:solidFill>
                      <a:prstDash val="solid"/>
                      <a:round/>
                      <a:headEnd type="none" w="med" len="med"/>
                      <a:tailEnd type="none" w="med" len="med"/>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alpha val="25098"/>
                      </a:srgbClr>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300" dirty="0">
                          <a:latin typeface="Arial" panose="020B0604020202020204" pitchFamily="34" charset="0"/>
                          <a:cs typeface="Arial" panose="020B0604020202020204" pitchFamily="34" charset="0"/>
                        </a:rPr>
                        <a:t>76 (12.8)</a:t>
                      </a:r>
                    </a:p>
                  </a:txBody>
                  <a:tcPr marL="60960" marR="60960" marT="12192" marB="12192" anchor="ctr">
                    <a:lnL>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46E">
                        <a:alpha val="25098"/>
                      </a:srgbClr>
                    </a:solidFill>
                  </a:tcPr>
                </a:tc>
                <a:extLst>
                  <a:ext uri="{0D108BD9-81ED-4DB2-BD59-A6C34878D82A}">
                    <a16:rowId xmlns:a16="http://schemas.microsoft.com/office/drawing/2014/main" val="1375609002"/>
                  </a:ext>
                </a:extLst>
              </a:tr>
              <a:tr h="293491">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114300" algn="l" defTabSz="1219170" rtl="0" eaLnBrk="1" fontAlgn="auto" latinLnBrk="0" hangingPunct="1">
                        <a:lnSpc>
                          <a:spcPct val="100000"/>
                        </a:lnSpc>
                        <a:spcBef>
                          <a:spcPts val="0"/>
                        </a:spcBef>
                        <a:spcAft>
                          <a:spcPts val="0"/>
                        </a:spcAft>
                        <a:buClrTx/>
                        <a:buSzTx/>
                        <a:buFontTx/>
                        <a:buNone/>
                        <a:tabLst/>
                        <a:defRPr/>
                      </a:pPr>
                      <a:r>
                        <a:rPr lang="en-GB" sz="1300" dirty="0">
                          <a:solidFill>
                            <a:schemeClr val="tx1"/>
                          </a:solidFill>
                          <a:latin typeface="Arial" panose="020B0604020202020204" pitchFamily="34" charset="0"/>
                          <a:cs typeface="Arial" panose="020B0604020202020204" pitchFamily="34" charset="0"/>
                        </a:rPr>
                        <a:t>No systemic therapy </a:t>
                      </a:r>
                      <a:r>
                        <a:rPr lang="en-GB" sz="1300" dirty="0">
                          <a:latin typeface="Arial" panose="020B0604020202020204" pitchFamily="34" charset="0"/>
                          <a:cs typeface="Arial" panose="020B0604020202020204" pitchFamily="34" charset="0"/>
                        </a:rPr>
                        <a:t>(n=45)</a:t>
                      </a:r>
                      <a:endParaRPr lang="en-GB" sz="1300" dirty="0">
                        <a:solidFill>
                          <a:schemeClr val="tx1"/>
                        </a:solidFill>
                        <a:latin typeface="Arial" panose="020B0604020202020204" pitchFamily="34" charset="0"/>
                        <a:cs typeface="Arial" panose="020B0604020202020204" pitchFamily="34" charset="0"/>
                      </a:endParaRPr>
                    </a:p>
                  </a:txBody>
                  <a:tcPr marL="60960" marR="60960" marT="12192" marB="12192" anchor="ctr">
                    <a:lnL>
                      <a:noFill/>
                    </a:lnL>
                    <a:lnR>
                      <a:noFill/>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25098"/>
                      </a:srgbClr>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300" dirty="0">
                          <a:latin typeface="Arial" panose="020B0604020202020204" pitchFamily="34" charset="0"/>
                          <a:cs typeface="Arial" panose="020B0604020202020204" pitchFamily="34" charset="0"/>
                        </a:rPr>
                        <a:t>2 (4.4)</a:t>
                      </a:r>
                    </a:p>
                  </a:txBody>
                  <a:tcPr marL="60960" marR="60960" marT="12192" marB="12192" anchor="ctr">
                    <a:lnL>
                      <a:noFill/>
                    </a:lnL>
                    <a:lnR>
                      <a:noFill/>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alpha val="25098"/>
                      </a:srgbClr>
                    </a:solidFill>
                  </a:tcPr>
                </a:tc>
                <a:extLst>
                  <a:ext uri="{0D108BD9-81ED-4DB2-BD59-A6C34878D82A}">
                    <a16:rowId xmlns:a16="http://schemas.microsoft.com/office/drawing/2014/main" val="2626414303"/>
                  </a:ext>
                </a:extLst>
              </a:tr>
              <a:tr h="293491">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300" dirty="0">
                          <a:solidFill>
                            <a:schemeClr val="tx1"/>
                          </a:solidFill>
                          <a:latin typeface="Arial" panose="020B0604020202020204" pitchFamily="34" charset="0"/>
                          <a:cs typeface="Arial" panose="020B0604020202020204" pitchFamily="34" charset="0"/>
                        </a:rPr>
                        <a:t>Prior therapies, n (%)</a:t>
                      </a:r>
                    </a:p>
                  </a:txBody>
                  <a:tcPr marL="60960" marR="60960" marT="12192" marB="12192" anchor="ctr">
                    <a:lnL>
                      <a:noFill/>
                    </a:lnL>
                    <a:lnR>
                      <a:noFill/>
                    </a:lnR>
                    <a:lnT>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endParaRPr lang="en-GB" sz="1300" dirty="0">
                        <a:latin typeface="Arial" panose="020B0604020202020204" pitchFamily="34" charset="0"/>
                        <a:cs typeface="Arial" panose="020B0604020202020204" pitchFamily="34" charset="0"/>
                      </a:endParaRPr>
                    </a:p>
                  </a:txBody>
                  <a:tcPr marL="60960" marR="60960" marT="12192" marB="12192" anchor="ctr">
                    <a:lnL>
                      <a:noFill/>
                    </a:lnL>
                    <a:lnR>
                      <a:noFill/>
                    </a:lnR>
                    <a:lnT>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46E">
                        <a:alpha val="50196"/>
                      </a:srgbClr>
                    </a:solidFill>
                  </a:tcPr>
                </a:tc>
                <a:extLst>
                  <a:ext uri="{0D108BD9-81ED-4DB2-BD59-A6C34878D82A}">
                    <a16:rowId xmlns:a16="http://schemas.microsoft.com/office/drawing/2014/main" val="1899619312"/>
                  </a:ext>
                </a:extLst>
              </a:tr>
              <a:tr h="293491">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114300" algn="l" defTabSz="1219170" rtl="0" eaLnBrk="1" fontAlgn="auto" latinLnBrk="0" hangingPunct="1">
                        <a:lnSpc>
                          <a:spcPct val="100000"/>
                        </a:lnSpc>
                        <a:spcBef>
                          <a:spcPts val="0"/>
                        </a:spcBef>
                        <a:spcAft>
                          <a:spcPts val="0"/>
                        </a:spcAft>
                        <a:buClrTx/>
                        <a:buSzTx/>
                        <a:buFontTx/>
                        <a:buNone/>
                        <a:tabLst/>
                        <a:defRPr/>
                      </a:pPr>
                      <a:r>
                        <a:rPr lang="en-GB" sz="1300" dirty="0">
                          <a:solidFill>
                            <a:schemeClr val="tx1"/>
                          </a:solidFill>
                          <a:latin typeface="Arial" panose="020B0604020202020204" pitchFamily="34" charset="0"/>
                          <a:cs typeface="Arial" panose="020B0604020202020204" pitchFamily="34" charset="0"/>
                        </a:rPr>
                        <a:t>Capecitabine </a:t>
                      </a:r>
                      <a:r>
                        <a:rPr lang="en-GB" sz="1300" dirty="0">
                          <a:latin typeface="Arial" panose="020B0604020202020204" pitchFamily="34" charset="0"/>
                          <a:cs typeface="Arial" panose="020B0604020202020204" pitchFamily="34" charset="0"/>
                        </a:rPr>
                        <a:t>(n=513)</a:t>
                      </a:r>
                      <a:r>
                        <a:rPr lang="en-GB" sz="1300" baseline="30000" dirty="0">
                          <a:latin typeface="Arial" panose="020B0604020202020204" pitchFamily="34" charset="0"/>
                          <a:cs typeface="Arial" panose="020B0604020202020204" pitchFamily="34" charset="0"/>
                        </a:rPr>
                        <a:t>b</a:t>
                      </a:r>
                      <a:endParaRPr lang="en-GB" sz="1300" baseline="30000" dirty="0">
                        <a:solidFill>
                          <a:schemeClr val="tx1"/>
                        </a:solidFill>
                        <a:latin typeface="Arial" panose="020B0604020202020204" pitchFamily="34" charset="0"/>
                        <a:cs typeface="Arial" panose="020B0604020202020204" pitchFamily="34" charset="0"/>
                      </a:endParaRPr>
                    </a:p>
                  </a:txBody>
                  <a:tcPr marL="60960" marR="60960" marT="12192" marB="12192" anchor="ctr">
                    <a:lnL w="19050" cap="flat" cmpd="sng" algn="ctr">
                      <a:solidFill>
                        <a:schemeClr val="tx1"/>
                      </a:solidFill>
                      <a:prstDash val="solid"/>
                      <a:round/>
                      <a:headEnd type="none" w="med" len="med"/>
                      <a:tailEnd type="none" w="med" len="med"/>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300" dirty="0">
                          <a:latin typeface="Arial" panose="020B0604020202020204" pitchFamily="34" charset="0"/>
                          <a:cs typeface="Arial" panose="020B0604020202020204" pitchFamily="34" charset="0"/>
                        </a:rPr>
                        <a:t>69 (13.5)</a:t>
                      </a:r>
                    </a:p>
                  </a:txBody>
                  <a:tcPr marL="60960" marR="60960" marT="12192" marB="12192" anchor="ctr">
                    <a:lnL>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46E">
                        <a:alpha val="50196"/>
                      </a:srgbClr>
                    </a:solidFill>
                  </a:tcPr>
                </a:tc>
                <a:extLst>
                  <a:ext uri="{0D108BD9-81ED-4DB2-BD59-A6C34878D82A}">
                    <a16:rowId xmlns:a16="http://schemas.microsoft.com/office/drawing/2014/main" val="2644711933"/>
                  </a:ext>
                </a:extLst>
              </a:tr>
              <a:tr h="293491">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114300" algn="l" defTabSz="1219170" rtl="0" eaLnBrk="1" fontAlgn="auto" latinLnBrk="0" hangingPunct="1">
                        <a:lnSpc>
                          <a:spcPct val="100000"/>
                        </a:lnSpc>
                        <a:spcBef>
                          <a:spcPts val="0"/>
                        </a:spcBef>
                        <a:spcAft>
                          <a:spcPts val="0"/>
                        </a:spcAft>
                        <a:buClrTx/>
                        <a:buSzTx/>
                        <a:buFontTx/>
                        <a:buNone/>
                        <a:tabLst/>
                        <a:defRPr/>
                      </a:pPr>
                      <a:r>
                        <a:rPr lang="en-GB" sz="1300" dirty="0">
                          <a:solidFill>
                            <a:schemeClr val="tx1"/>
                          </a:solidFill>
                          <a:latin typeface="Arial" panose="020B0604020202020204" pitchFamily="34" charset="0"/>
                          <a:cs typeface="Arial" panose="020B0604020202020204" pitchFamily="34" charset="0"/>
                        </a:rPr>
                        <a:t>Endocrine therapy </a:t>
                      </a:r>
                      <a:r>
                        <a:rPr lang="en-GB" sz="1300" dirty="0">
                          <a:latin typeface="Arial" panose="020B0604020202020204" pitchFamily="34" charset="0"/>
                          <a:cs typeface="Arial" panose="020B0604020202020204" pitchFamily="34" charset="0"/>
                        </a:rPr>
                        <a:t>(n=175)</a:t>
                      </a:r>
                      <a:endParaRPr lang="en-GB" sz="1300" dirty="0">
                        <a:solidFill>
                          <a:schemeClr val="tx1"/>
                        </a:solidFill>
                        <a:latin typeface="Arial" panose="020B0604020202020204" pitchFamily="34" charset="0"/>
                        <a:cs typeface="Arial" panose="020B0604020202020204" pitchFamily="34" charset="0"/>
                      </a:endParaRPr>
                    </a:p>
                  </a:txBody>
                  <a:tcPr marL="60960" marR="60960" marT="12192" marB="12192" anchor="ctr">
                    <a:lnL>
                      <a:noFill/>
                    </a:lnL>
                    <a:lnR>
                      <a:noFill/>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300" dirty="0">
                          <a:latin typeface="Arial" panose="020B0604020202020204" pitchFamily="34" charset="0"/>
                          <a:cs typeface="Arial" panose="020B0604020202020204" pitchFamily="34" charset="0"/>
                        </a:rPr>
                        <a:t>7 (4.0)</a:t>
                      </a:r>
                    </a:p>
                  </a:txBody>
                  <a:tcPr marL="60960" marR="60960" marT="12192" marB="12192" anchor="ctr">
                    <a:lnL>
                      <a:noFill/>
                    </a:lnL>
                    <a:lnR>
                      <a:noFill/>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alpha val="50196"/>
                      </a:srgbClr>
                    </a:solidFill>
                  </a:tcPr>
                </a:tc>
                <a:extLst>
                  <a:ext uri="{0D108BD9-81ED-4DB2-BD59-A6C34878D82A}">
                    <a16:rowId xmlns:a16="http://schemas.microsoft.com/office/drawing/2014/main" val="1157582507"/>
                  </a:ext>
                </a:extLst>
              </a:tr>
              <a:tr h="293491">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114300" algn="l" defTabSz="1219170" rtl="0" eaLnBrk="1" fontAlgn="auto" latinLnBrk="0" hangingPunct="1">
                        <a:lnSpc>
                          <a:spcPct val="100000"/>
                        </a:lnSpc>
                        <a:spcBef>
                          <a:spcPts val="0"/>
                        </a:spcBef>
                        <a:spcAft>
                          <a:spcPts val="0"/>
                        </a:spcAft>
                        <a:buClrTx/>
                        <a:buSzTx/>
                        <a:buFontTx/>
                        <a:buNone/>
                        <a:tabLst/>
                        <a:defRPr/>
                      </a:pPr>
                      <a:r>
                        <a:rPr lang="en-GB" sz="1300" dirty="0">
                          <a:solidFill>
                            <a:schemeClr val="tx1"/>
                          </a:solidFill>
                          <a:latin typeface="Arial" panose="020B0604020202020204" pitchFamily="34" charset="0"/>
                          <a:cs typeface="Arial" panose="020B0604020202020204" pitchFamily="34" charset="0"/>
                        </a:rPr>
                        <a:t>Pembrolizumab </a:t>
                      </a:r>
                      <a:r>
                        <a:rPr lang="en-GB" sz="1300" dirty="0">
                          <a:latin typeface="Arial" panose="020B0604020202020204" pitchFamily="34" charset="0"/>
                          <a:cs typeface="Arial" panose="020B0604020202020204" pitchFamily="34" charset="0"/>
                        </a:rPr>
                        <a:t>(n=66)</a:t>
                      </a:r>
                      <a:endParaRPr lang="en-GB" sz="1300" dirty="0">
                        <a:solidFill>
                          <a:schemeClr val="tx1"/>
                        </a:solidFill>
                        <a:latin typeface="Arial" panose="020B0604020202020204" pitchFamily="34" charset="0"/>
                        <a:cs typeface="Arial" panose="020B0604020202020204" pitchFamily="34" charset="0"/>
                      </a:endParaRPr>
                    </a:p>
                  </a:txBody>
                  <a:tcPr marL="60960" marR="60960" marT="12192" marB="12192"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300" dirty="0">
                          <a:latin typeface="Arial" panose="020B0604020202020204" pitchFamily="34" charset="0"/>
                          <a:cs typeface="Arial" panose="020B0604020202020204" pitchFamily="34" charset="0"/>
                        </a:rPr>
                        <a:t>6 (9.1)</a:t>
                      </a:r>
                    </a:p>
                  </a:txBody>
                  <a:tcPr marL="60960" marR="60960" marT="12192" marB="12192"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alpha val="50196"/>
                      </a:srgbClr>
                    </a:solidFill>
                  </a:tcPr>
                </a:tc>
                <a:extLst>
                  <a:ext uri="{0D108BD9-81ED-4DB2-BD59-A6C34878D82A}">
                    <a16:rowId xmlns:a16="http://schemas.microsoft.com/office/drawing/2014/main" val="1531404839"/>
                  </a:ext>
                </a:extLst>
              </a:tr>
              <a:tr h="293491">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114300" algn="l" defTabSz="1219170" rtl="0" eaLnBrk="1" fontAlgn="auto" latinLnBrk="0" hangingPunct="1">
                        <a:lnSpc>
                          <a:spcPct val="100000"/>
                        </a:lnSpc>
                        <a:spcBef>
                          <a:spcPts val="0"/>
                        </a:spcBef>
                        <a:spcAft>
                          <a:spcPts val="0"/>
                        </a:spcAft>
                        <a:buClrTx/>
                        <a:buSzTx/>
                        <a:buFontTx/>
                        <a:buNone/>
                        <a:tabLst/>
                        <a:defRPr/>
                      </a:pPr>
                      <a:r>
                        <a:rPr lang="en-GB" sz="1300" dirty="0">
                          <a:solidFill>
                            <a:schemeClr val="tx1"/>
                          </a:solidFill>
                          <a:latin typeface="Arial" panose="020B0604020202020204" pitchFamily="34" charset="0"/>
                          <a:cs typeface="Arial" panose="020B0604020202020204" pitchFamily="34" charset="0"/>
                        </a:rPr>
                        <a:t>Platinum </a:t>
                      </a:r>
                      <a:r>
                        <a:rPr lang="en-GB" sz="1300" dirty="0">
                          <a:latin typeface="Arial" panose="020B0604020202020204" pitchFamily="34" charset="0"/>
                          <a:cs typeface="Arial" panose="020B0604020202020204" pitchFamily="34" charset="0"/>
                        </a:rPr>
                        <a:t>(n=519)</a:t>
                      </a:r>
                      <a:endParaRPr lang="en-GB" sz="1300" dirty="0">
                        <a:solidFill>
                          <a:schemeClr val="tx1"/>
                        </a:solidFill>
                        <a:latin typeface="Arial" panose="020B0604020202020204" pitchFamily="34" charset="0"/>
                        <a:cs typeface="Arial" panose="020B0604020202020204" pitchFamily="34" charset="0"/>
                      </a:endParaRPr>
                    </a:p>
                  </a:txBody>
                  <a:tcPr marL="60960" marR="60960" marT="12192" marB="12192"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300" dirty="0">
                          <a:latin typeface="Arial" panose="020B0604020202020204" pitchFamily="34" charset="0"/>
                          <a:cs typeface="Arial" panose="020B0604020202020204" pitchFamily="34" charset="0"/>
                        </a:rPr>
                        <a:t>47 (9.1)</a:t>
                      </a:r>
                    </a:p>
                  </a:txBody>
                  <a:tcPr marL="60960" marR="60960" marT="12192" marB="12192"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alpha val="50196"/>
                      </a:srgbClr>
                    </a:solidFill>
                  </a:tcPr>
                </a:tc>
                <a:extLst>
                  <a:ext uri="{0D108BD9-81ED-4DB2-BD59-A6C34878D82A}">
                    <a16:rowId xmlns:a16="http://schemas.microsoft.com/office/drawing/2014/main" val="2325805132"/>
                  </a:ext>
                </a:extLst>
              </a:tr>
            </a:tbl>
          </a:graphicData>
        </a:graphic>
      </p:graphicFrame>
      <p:graphicFrame>
        <p:nvGraphicFramePr>
          <p:cNvPr id="2" name="Table 19">
            <a:extLst>
              <a:ext uri="{FF2B5EF4-FFF2-40B4-BE49-F238E27FC236}">
                <a16:creationId xmlns:a16="http://schemas.microsoft.com/office/drawing/2014/main" id="{D8557604-938D-0FE5-7569-00D15F8922A1}"/>
              </a:ext>
            </a:extLst>
          </p:cNvPr>
          <p:cNvGraphicFramePr>
            <a:graphicFrameLocks/>
          </p:cNvGraphicFramePr>
          <p:nvPr/>
        </p:nvGraphicFramePr>
        <p:xfrm>
          <a:off x="365963" y="1383783"/>
          <a:ext cx="5608320" cy="4632965"/>
        </p:xfrm>
        <a:graphic>
          <a:graphicData uri="http://schemas.openxmlformats.org/drawingml/2006/table">
            <a:tbl>
              <a:tblPr firstRow="1" bandRow="1"/>
              <a:tblGrid>
                <a:gridCol w="3379796">
                  <a:extLst>
                    <a:ext uri="{9D8B030D-6E8A-4147-A177-3AD203B41FA5}">
                      <a16:colId xmlns:a16="http://schemas.microsoft.com/office/drawing/2014/main" val="3400075645"/>
                    </a:ext>
                  </a:extLst>
                </a:gridCol>
                <a:gridCol w="2228524">
                  <a:extLst>
                    <a:ext uri="{9D8B030D-6E8A-4147-A177-3AD203B41FA5}">
                      <a16:colId xmlns:a16="http://schemas.microsoft.com/office/drawing/2014/main" val="3250868538"/>
                    </a:ext>
                  </a:extLst>
                </a:gridCol>
              </a:tblGrid>
              <a:tr h="519125">
                <a:tc>
                  <a:txBody>
                    <a:bodyPr/>
                    <a:lstStyle>
                      <a:lvl1pPr marL="0" algn="l" defTabSz="457200" rtl="0" eaLnBrk="1" latinLnBrk="0" hangingPunct="1">
                        <a:defRPr sz="1800" b="1" kern="1200">
                          <a:solidFill>
                            <a:schemeClr val="tx1"/>
                          </a:solidFill>
                          <a:latin typeface="GSK Precision Light"/>
                        </a:defRPr>
                      </a:lvl1pPr>
                      <a:lvl2pPr marL="457200" algn="l" defTabSz="457200" rtl="0" eaLnBrk="1" latinLnBrk="0" hangingPunct="1">
                        <a:defRPr sz="1800" b="1" kern="1200">
                          <a:solidFill>
                            <a:schemeClr val="tx1"/>
                          </a:solidFill>
                          <a:latin typeface="GSK Precision Light"/>
                        </a:defRPr>
                      </a:lvl2pPr>
                      <a:lvl3pPr marL="914400" algn="l" defTabSz="457200" rtl="0" eaLnBrk="1" latinLnBrk="0" hangingPunct="1">
                        <a:defRPr sz="1800" b="1" kern="1200">
                          <a:solidFill>
                            <a:schemeClr val="tx1"/>
                          </a:solidFill>
                          <a:latin typeface="GSK Precision Light"/>
                        </a:defRPr>
                      </a:lvl3pPr>
                      <a:lvl4pPr marL="1371600" algn="l" defTabSz="457200" rtl="0" eaLnBrk="1" latinLnBrk="0" hangingPunct="1">
                        <a:defRPr sz="1800" b="1" kern="1200">
                          <a:solidFill>
                            <a:schemeClr val="tx1"/>
                          </a:solidFill>
                          <a:latin typeface="GSK Precision Light"/>
                        </a:defRPr>
                      </a:lvl4pPr>
                      <a:lvl5pPr marL="1828800" algn="l" defTabSz="457200" rtl="0" eaLnBrk="1" latinLnBrk="0" hangingPunct="1">
                        <a:defRPr sz="1800" b="1" kern="1200">
                          <a:solidFill>
                            <a:schemeClr val="tx1"/>
                          </a:solidFill>
                          <a:latin typeface="GSK Precision Light"/>
                        </a:defRPr>
                      </a:lvl5pPr>
                      <a:lvl6pPr marL="2286000" algn="l" defTabSz="457200" rtl="0" eaLnBrk="1" latinLnBrk="0" hangingPunct="1">
                        <a:defRPr sz="1800" b="1" kern="1200">
                          <a:solidFill>
                            <a:schemeClr val="tx1"/>
                          </a:solidFill>
                          <a:latin typeface="GSK Precision Light"/>
                        </a:defRPr>
                      </a:lvl6pPr>
                      <a:lvl7pPr marL="2743200" algn="l" defTabSz="457200" rtl="0" eaLnBrk="1" latinLnBrk="0" hangingPunct="1">
                        <a:defRPr sz="1800" b="1" kern="1200">
                          <a:solidFill>
                            <a:schemeClr val="tx1"/>
                          </a:solidFill>
                          <a:latin typeface="GSK Precision Light"/>
                        </a:defRPr>
                      </a:lvl7pPr>
                      <a:lvl8pPr marL="3200400" algn="l" defTabSz="457200" rtl="0" eaLnBrk="1" latinLnBrk="0" hangingPunct="1">
                        <a:defRPr sz="1800" b="1" kern="1200">
                          <a:solidFill>
                            <a:schemeClr val="tx1"/>
                          </a:solidFill>
                          <a:latin typeface="GSK Precision Light"/>
                        </a:defRPr>
                      </a:lvl8pPr>
                      <a:lvl9pPr marL="3657600" algn="l" defTabSz="457200" rtl="0" eaLnBrk="1" latinLnBrk="0" hangingPunct="1">
                        <a:defRPr sz="1800" b="1" kern="1200">
                          <a:solidFill>
                            <a:schemeClr val="tx1"/>
                          </a:solidFill>
                          <a:latin typeface="GSK Precision Light"/>
                        </a:defRPr>
                      </a:lvl9pPr>
                    </a:lstStyle>
                    <a:p>
                      <a:r>
                        <a:rPr lang="en-GB" sz="1300" dirty="0">
                          <a:solidFill>
                            <a:schemeClr val="tx1"/>
                          </a:solidFill>
                          <a:latin typeface="Arial" panose="020B0604020202020204" pitchFamily="34" charset="0"/>
                          <a:cs typeface="Arial" panose="020B0604020202020204" pitchFamily="34" charset="0"/>
                        </a:rPr>
                        <a:t>Characteristic</a:t>
                      </a:r>
                    </a:p>
                  </a:txBody>
                  <a:tcPr marL="60960" marR="60960" marT="12192" marB="6096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lvl1pPr marL="0" algn="l" defTabSz="457200" rtl="0" eaLnBrk="1" latinLnBrk="0" hangingPunct="1">
                        <a:defRPr sz="1800" b="1" kern="1200">
                          <a:solidFill>
                            <a:schemeClr val="tx1"/>
                          </a:solidFill>
                          <a:latin typeface="GSK Precision Light"/>
                        </a:defRPr>
                      </a:lvl1pPr>
                      <a:lvl2pPr marL="457200" algn="l" defTabSz="457200" rtl="0" eaLnBrk="1" latinLnBrk="0" hangingPunct="1">
                        <a:defRPr sz="1800" b="1" kern="1200">
                          <a:solidFill>
                            <a:schemeClr val="tx1"/>
                          </a:solidFill>
                          <a:latin typeface="GSK Precision Light"/>
                        </a:defRPr>
                      </a:lvl2pPr>
                      <a:lvl3pPr marL="914400" algn="l" defTabSz="457200" rtl="0" eaLnBrk="1" latinLnBrk="0" hangingPunct="1">
                        <a:defRPr sz="1800" b="1" kern="1200">
                          <a:solidFill>
                            <a:schemeClr val="tx1"/>
                          </a:solidFill>
                          <a:latin typeface="GSK Precision Light"/>
                        </a:defRPr>
                      </a:lvl3pPr>
                      <a:lvl4pPr marL="1371600" algn="l" defTabSz="457200" rtl="0" eaLnBrk="1" latinLnBrk="0" hangingPunct="1">
                        <a:defRPr sz="1800" b="1" kern="1200">
                          <a:solidFill>
                            <a:schemeClr val="tx1"/>
                          </a:solidFill>
                          <a:latin typeface="GSK Precision Light"/>
                        </a:defRPr>
                      </a:lvl4pPr>
                      <a:lvl5pPr marL="1828800" algn="l" defTabSz="457200" rtl="0" eaLnBrk="1" latinLnBrk="0" hangingPunct="1">
                        <a:defRPr sz="1800" b="1" kern="1200">
                          <a:solidFill>
                            <a:schemeClr val="tx1"/>
                          </a:solidFill>
                          <a:latin typeface="GSK Precision Light"/>
                        </a:defRPr>
                      </a:lvl5pPr>
                      <a:lvl6pPr marL="2286000" algn="l" defTabSz="457200" rtl="0" eaLnBrk="1" latinLnBrk="0" hangingPunct="1">
                        <a:defRPr sz="1800" b="1" kern="1200">
                          <a:solidFill>
                            <a:schemeClr val="tx1"/>
                          </a:solidFill>
                          <a:latin typeface="GSK Precision Light"/>
                        </a:defRPr>
                      </a:lvl6pPr>
                      <a:lvl7pPr marL="2743200" algn="l" defTabSz="457200" rtl="0" eaLnBrk="1" latinLnBrk="0" hangingPunct="1">
                        <a:defRPr sz="1800" b="1" kern="1200">
                          <a:solidFill>
                            <a:schemeClr val="tx1"/>
                          </a:solidFill>
                          <a:latin typeface="GSK Precision Light"/>
                        </a:defRPr>
                      </a:lvl7pPr>
                      <a:lvl8pPr marL="3200400" algn="l" defTabSz="457200" rtl="0" eaLnBrk="1" latinLnBrk="0" hangingPunct="1">
                        <a:defRPr sz="1800" b="1" kern="1200">
                          <a:solidFill>
                            <a:schemeClr val="tx1"/>
                          </a:solidFill>
                          <a:latin typeface="GSK Precision Light"/>
                        </a:defRPr>
                      </a:lvl8pPr>
                      <a:lvl9pPr marL="3657600" algn="l" defTabSz="457200" rtl="0" eaLnBrk="1" latinLnBrk="0" hangingPunct="1">
                        <a:defRPr sz="1800" b="1" kern="1200">
                          <a:solidFill>
                            <a:schemeClr val="tx1"/>
                          </a:solidFill>
                          <a:latin typeface="GSK Precision Light"/>
                        </a:defRPr>
                      </a:lvl9pPr>
                    </a:lstStyle>
                    <a:p>
                      <a:pPr algn="ctr"/>
                      <a:r>
                        <a:rPr lang="en-GB" sz="1300" dirty="0">
                          <a:solidFill>
                            <a:schemeClr val="bg1"/>
                          </a:solidFill>
                          <a:latin typeface="Arial" panose="020B0604020202020204" pitchFamily="34" charset="0"/>
                          <a:cs typeface="Arial" panose="020B0604020202020204" pitchFamily="34" charset="0"/>
                        </a:rPr>
                        <a:t>ctDNA+</a:t>
                      </a:r>
                    </a:p>
                    <a:p>
                      <a:pPr algn="ctr"/>
                      <a:r>
                        <a:rPr lang="en-GB" sz="1300" dirty="0">
                          <a:solidFill>
                            <a:schemeClr val="bg1"/>
                          </a:solidFill>
                          <a:latin typeface="Arial" panose="020B0604020202020204" pitchFamily="34" charset="0"/>
                          <a:cs typeface="Arial" panose="020B0604020202020204" pitchFamily="34" charset="0"/>
                        </a:rPr>
                        <a:t>(n=147)</a:t>
                      </a:r>
                    </a:p>
                  </a:txBody>
                  <a:tcPr marL="60960" marR="60960" marT="12192" marB="6096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solidFill>
                  </a:tcPr>
                </a:tc>
                <a:extLst>
                  <a:ext uri="{0D108BD9-81ED-4DB2-BD59-A6C34878D82A}">
                    <a16:rowId xmlns:a16="http://schemas.microsoft.com/office/drawing/2014/main" val="114859765"/>
                  </a:ext>
                </a:extLst>
              </a:tr>
              <a:tr h="274256">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300" dirty="0">
                          <a:solidFill>
                            <a:schemeClr val="tx1"/>
                          </a:solidFill>
                          <a:latin typeface="Arial" panose="020B0604020202020204" pitchFamily="34" charset="0"/>
                          <a:cs typeface="Arial" panose="020B0604020202020204" pitchFamily="34" charset="0"/>
                        </a:rPr>
                        <a:t>Disease type, n (%)</a:t>
                      </a:r>
                    </a:p>
                  </a:txBody>
                  <a:tcPr marL="60960" marR="60960" marT="12192" marB="12192"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25098"/>
                      </a:srgbClr>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endParaRPr lang="en-GB" sz="1300" dirty="0">
                        <a:latin typeface="Arial" panose="020B0604020202020204" pitchFamily="34" charset="0"/>
                        <a:cs typeface="Arial" panose="020B0604020202020204" pitchFamily="34" charset="0"/>
                      </a:endParaRPr>
                    </a:p>
                  </a:txBody>
                  <a:tcPr marL="60960" marR="60960" marT="12192" marB="12192"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alpha val="25098"/>
                      </a:srgbClr>
                    </a:solidFill>
                  </a:tcPr>
                </a:tc>
                <a:extLst>
                  <a:ext uri="{0D108BD9-81ED-4DB2-BD59-A6C34878D82A}">
                    <a16:rowId xmlns:a16="http://schemas.microsoft.com/office/drawing/2014/main" val="248959169"/>
                  </a:ext>
                </a:extLst>
              </a:tr>
              <a:tr h="274256">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114300" algn="l" defTabSz="1219170" rtl="0" eaLnBrk="1" fontAlgn="auto" latinLnBrk="0" hangingPunct="1">
                        <a:lnSpc>
                          <a:spcPct val="100000"/>
                        </a:lnSpc>
                        <a:spcBef>
                          <a:spcPts val="0"/>
                        </a:spcBef>
                        <a:spcAft>
                          <a:spcPts val="0"/>
                        </a:spcAft>
                        <a:buClrTx/>
                        <a:buSzTx/>
                        <a:buFontTx/>
                        <a:buNone/>
                        <a:tabLst/>
                        <a:defRPr/>
                      </a:pPr>
                      <a:r>
                        <a:rPr lang="en-GB" sz="1300" dirty="0">
                          <a:solidFill>
                            <a:schemeClr val="tx1"/>
                          </a:solidFill>
                          <a:latin typeface="Arial" panose="020B0604020202020204" pitchFamily="34" charset="0"/>
                          <a:cs typeface="Arial" panose="020B0604020202020204" pitchFamily="34" charset="0"/>
                        </a:rPr>
                        <a:t>TNBC (n=1682)</a:t>
                      </a:r>
                    </a:p>
                  </a:txBody>
                  <a:tcPr marL="60960" marR="60960" marT="12192" marB="12192"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25098"/>
                      </a:srgbClr>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300" dirty="0">
                          <a:latin typeface="Arial" panose="020B0604020202020204" pitchFamily="34" charset="0"/>
                          <a:cs typeface="Arial" panose="020B0604020202020204" pitchFamily="34" charset="0"/>
                        </a:rPr>
                        <a:t>135 (8.0)</a:t>
                      </a:r>
                    </a:p>
                  </a:txBody>
                  <a:tcPr marL="60960" marR="60960" marT="12192" marB="12192"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alpha val="25098"/>
                      </a:srgbClr>
                    </a:solidFill>
                  </a:tcPr>
                </a:tc>
                <a:extLst>
                  <a:ext uri="{0D108BD9-81ED-4DB2-BD59-A6C34878D82A}">
                    <a16:rowId xmlns:a16="http://schemas.microsoft.com/office/drawing/2014/main" val="2766119862"/>
                  </a:ext>
                </a:extLst>
              </a:tr>
              <a:tr h="274256">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114300" algn="l" defTabSz="1219170" rtl="0" eaLnBrk="1" fontAlgn="auto" latinLnBrk="0" hangingPunct="1">
                        <a:lnSpc>
                          <a:spcPct val="100000"/>
                        </a:lnSpc>
                        <a:spcBef>
                          <a:spcPts val="0"/>
                        </a:spcBef>
                        <a:spcAft>
                          <a:spcPts val="0"/>
                        </a:spcAft>
                        <a:buClrTx/>
                        <a:buSzTx/>
                        <a:buFontTx/>
                        <a:buNone/>
                        <a:tabLst/>
                        <a:defRPr/>
                      </a:pPr>
                      <a:r>
                        <a:rPr lang="en-GB" sz="1300" dirty="0">
                          <a:solidFill>
                            <a:schemeClr val="tx1"/>
                          </a:solidFill>
                          <a:latin typeface="Arial" panose="020B0604020202020204" pitchFamily="34" charset="0"/>
                          <a:cs typeface="Arial" panose="020B0604020202020204" pitchFamily="34" charset="0"/>
                        </a:rPr>
                        <a:t>HR+ (n=219)</a:t>
                      </a:r>
                    </a:p>
                  </a:txBody>
                  <a:tcPr marL="60960" marR="60960" marT="12192" marB="12192"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25098"/>
                      </a:srgbClr>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300" dirty="0">
                          <a:latin typeface="Arial" panose="020B0604020202020204" pitchFamily="34" charset="0"/>
                          <a:cs typeface="Arial" panose="020B0604020202020204" pitchFamily="34" charset="0"/>
                        </a:rPr>
                        <a:t>12 (5.5)</a:t>
                      </a:r>
                    </a:p>
                  </a:txBody>
                  <a:tcPr marL="60960" marR="60960" marT="12192" marB="12192"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alpha val="25098"/>
                      </a:srgbClr>
                    </a:solidFill>
                  </a:tcPr>
                </a:tc>
                <a:extLst>
                  <a:ext uri="{0D108BD9-81ED-4DB2-BD59-A6C34878D82A}">
                    <a16:rowId xmlns:a16="http://schemas.microsoft.com/office/drawing/2014/main" val="2905574007"/>
                  </a:ext>
                </a:extLst>
              </a:tr>
              <a:tr h="274256">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300" dirty="0">
                          <a:solidFill>
                            <a:schemeClr val="tx1"/>
                          </a:solidFill>
                          <a:latin typeface="Arial" panose="020B0604020202020204" pitchFamily="34" charset="0"/>
                          <a:cs typeface="Arial" panose="020B0604020202020204" pitchFamily="34" charset="0"/>
                        </a:rPr>
                        <a:t>Local </a:t>
                      </a:r>
                      <a:r>
                        <a:rPr lang="en-GB" sz="1300" i="1" dirty="0">
                          <a:solidFill>
                            <a:schemeClr val="tx1"/>
                          </a:solidFill>
                          <a:latin typeface="Arial" panose="020B0604020202020204" pitchFamily="34" charset="0"/>
                          <a:cs typeface="Arial" panose="020B0604020202020204" pitchFamily="34" charset="0"/>
                        </a:rPr>
                        <a:t>BRCA </a:t>
                      </a:r>
                      <a:r>
                        <a:rPr lang="en-GB" sz="1300" i="0" dirty="0">
                          <a:solidFill>
                            <a:schemeClr val="tx1"/>
                          </a:solidFill>
                          <a:latin typeface="Arial" panose="020B0604020202020204" pitchFamily="34" charset="0"/>
                          <a:cs typeface="Arial" panose="020B0604020202020204" pitchFamily="34" charset="0"/>
                        </a:rPr>
                        <a:t>status, n (%)</a:t>
                      </a:r>
                      <a:endParaRPr lang="en-GB" sz="1300" dirty="0">
                        <a:solidFill>
                          <a:schemeClr val="tx1"/>
                        </a:solidFill>
                        <a:latin typeface="Arial" panose="020B0604020202020204" pitchFamily="34" charset="0"/>
                        <a:cs typeface="Arial" panose="020B0604020202020204" pitchFamily="34" charset="0"/>
                      </a:endParaRPr>
                    </a:p>
                  </a:txBody>
                  <a:tcPr marL="60960" marR="60960" marT="12192" marB="12192"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endParaRPr lang="en-GB" sz="1300" dirty="0">
                        <a:latin typeface="Arial" panose="020B0604020202020204" pitchFamily="34" charset="0"/>
                        <a:cs typeface="Arial" panose="020B0604020202020204" pitchFamily="34" charset="0"/>
                      </a:endParaRPr>
                    </a:p>
                  </a:txBody>
                  <a:tcPr marL="60960" marR="60960" marT="12192" marB="12192"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alpha val="50196"/>
                      </a:srgbClr>
                    </a:solidFill>
                  </a:tcPr>
                </a:tc>
                <a:extLst>
                  <a:ext uri="{0D108BD9-81ED-4DB2-BD59-A6C34878D82A}">
                    <a16:rowId xmlns:a16="http://schemas.microsoft.com/office/drawing/2014/main" val="2621267776"/>
                  </a:ext>
                </a:extLst>
              </a:tr>
              <a:tr h="274256">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114300" algn="l" defTabSz="1219170" rtl="0" eaLnBrk="1" fontAlgn="auto" latinLnBrk="0" hangingPunct="1">
                        <a:lnSpc>
                          <a:spcPct val="100000"/>
                        </a:lnSpc>
                        <a:spcBef>
                          <a:spcPts val="0"/>
                        </a:spcBef>
                        <a:spcAft>
                          <a:spcPts val="0"/>
                        </a:spcAft>
                        <a:buClrTx/>
                        <a:buSzTx/>
                        <a:buFontTx/>
                        <a:buNone/>
                        <a:tabLst/>
                        <a:defRPr/>
                      </a:pPr>
                      <a:r>
                        <a:rPr lang="en-GB" sz="1300" dirty="0">
                          <a:latin typeface="Arial" panose="020B0604020202020204" pitchFamily="34" charset="0"/>
                          <a:cs typeface="Arial" panose="020B0604020202020204" pitchFamily="34" charset="0"/>
                        </a:rPr>
                        <a:t>Mutant (n=424)</a:t>
                      </a:r>
                    </a:p>
                  </a:txBody>
                  <a:tcPr marL="60960" marR="60960" marT="12192" marB="12192"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300" dirty="0">
                          <a:latin typeface="Arial" panose="020B0604020202020204" pitchFamily="34" charset="0"/>
                          <a:cs typeface="Arial" panose="020B0604020202020204" pitchFamily="34" charset="0"/>
                        </a:rPr>
                        <a:t>21 (5.0)</a:t>
                      </a:r>
                    </a:p>
                  </a:txBody>
                  <a:tcPr marL="60960" marR="60960" marT="12192" marB="12192"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alpha val="50196"/>
                      </a:srgbClr>
                    </a:solidFill>
                  </a:tcPr>
                </a:tc>
                <a:extLst>
                  <a:ext uri="{0D108BD9-81ED-4DB2-BD59-A6C34878D82A}">
                    <a16:rowId xmlns:a16="http://schemas.microsoft.com/office/drawing/2014/main" val="1970466205"/>
                  </a:ext>
                </a:extLst>
              </a:tr>
              <a:tr h="274256">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114300" algn="l" defTabSz="1219170" rtl="0" eaLnBrk="1" fontAlgn="auto" latinLnBrk="0" hangingPunct="1">
                        <a:lnSpc>
                          <a:spcPct val="100000"/>
                        </a:lnSpc>
                        <a:spcBef>
                          <a:spcPts val="0"/>
                        </a:spcBef>
                        <a:spcAft>
                          <a:spcPts val="0"/>
                        </a:spcAft>
                        <a:buClrTx/>
                        <a:buSzTx/>
                        <a:buFontTx/>
                        <a:buNone/>
                        <a:tabLst/>
                        <a:defRPr/>
                      </a:pPr>
                      <a:r>
                        <a:rPr lang="en-GB" sz="1300" dirty="0">
                          <a:latin typeface="Arial" panose="020B0604020202020204" pitchFamily="34" charset="0"/>
                          <a:cs typeface="Arial" panose="020B0604020202020204" pitchFamily="34" charset="0"/>
                        </a:rPr>
                        <a:t>Wild-type (n=701)</a:t>
                      </a:r>
                    </a:p>
                  </a:txBody>
                  <a:tcPr marL="60960" marR="60960" marT="12192" marB="12192"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300" dirty="0">
                          <a:latin typeface="Arial" panose="020B0604020202020204" pitchFamily="34" charset="0"/>
                          <a:cs typeface="Arial" panose="020B0604020202020204" pitchFamily="34" charset="0"/>
                        </a:rPr>
                        <a:t>56 (8.0)</a:t>
                      </a:r>
                    </a:p>
                  </a:txBody>
                  <a:tcPr marL="60960" marR="60960" marT="12192" marB="12192"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alpha val="50196"/>
                      </a:srgbClr>
                    </a:solidFill>
                  </a:tcPr>
                </a:tc>
                <a:extLst>
                  <a:ext uri="{0D108BD9-81ED-4DB2-BD59-A6C34878D82A}">
                    <a16:rowId xmlns:a16="http://schemas.microsoft.com/office/drawing/2014/main" val="278708211"/>
                  </a:ext>
                </a:extLst>
              </a:tr>
              <a:tr h="274256">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114300" algn="l" defTabSz="1219170" rtl="0" eaLnBrk="1" fontAlgn="auto" latinLnBrk="0" hangingPunct="1">
                        <a:lnSpc>
                          <a:spcPct val="100000"/>
                        </a:lnSpc>
                        <a:spcBef>
                          <a:spcPts val="0"/>
                        </a:spcBef>
                        <a:spcAft>
                          <a:spcPts val="0"/>
                        </a:spcAft>
                        <a:buClrTx/>
                        <a:buSzTx/>
                        <a:buFontTx/>
                        <a:buNone/>
                        <a:tabLst/>
                        <a:defRPr/>
                      </a:pPr>
                      <a:r>
                        <a:rPr lang="en-GB" sz="1300" dirty="0">
                          <a:latin typeface="Arial" panose="020B0604020202020204" pitchFamily="34" charset="0"/>
                          <a:cs typeface="Arial" panose="020B0604020202020204" pitchFamily="34" charset="0"/>
                        </a:rPr>
                        <a:t>Unknown (n=776)</a:t>
                      </a:r>
                    </a:p>
                  </a:txBody>
                  <a:tcPr marL="60960" marR="60960" marT="12192" marB="12192"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50196"/>
                      </a:srgbClr>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300" dirty="0">
                          <a:latin typeface="Arial" panose="020B0604020202020204" pitchFamily="34" charset="0"/>
                          <a:cs typeface="Arial" panose="020B0604020202020204" pitchFamily="34" charset="0"/>
                        </a:rPr>
                        <a:t>70 (9.0)</a:t>
                      </a:r>
                    </a:p>
                  </a:txBody>
                  <a:tcPr marL="60960" marR="60960" marT="12192" marB="12192"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alpha val="50196"/>
                      </a:srgbClr>
                    </a:solidFill>
                  </a:tcPr>
                </a:tc>
                <a:extLst>
                  <a:ext uri="{0D108BD9-81ED-4DB2-BD59-A6C34878D82A}">
                    <a16:rowId xmlns:a16="http://schemas.microsoft.com/office/drawing/2014/main" val="1348685596"/>
                  </a:ext>
                </a:extLst>
              </a:tr>
              <a:tr h="274256">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300" dirty="0">
                          <a:solidFill>
                            <a:schemeClr val="tx1"/>
                          </a:solidFill>
                          <a:latin typeface="Arial" panose="020B0604020202020204" pitchFamily="34" charset="0"/>
                          <a:cs typeface="Arial" panose="020B0604020202020204" pitchFamily="34" charset="0"/>
                        </a:rPr>
                        <a:t>Node status, n (%) </a:t>
                      </a:r>
                    </a:p>
                  </a:txBody>
                  <a:tcPr marL="60960" marR="60960" marT="12192" marB="12192"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endParaRPr lang="en-GB" sz="1300" dirty="0">
                        <a:latin typeface="Arial" panose="020B0604020202020204" pitchFamily="34" charset="0"/>
                        <a:cs typeface="Arial" panose="020B0604020202020204" pitchFamily="34" charset="0"/>
                      </a:endParaRPr>
                    </a:p>
                  </a:txBody>
                  <a:tcPr marL="60960" marR="60960" marT="12192" marB="12192"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D4DB"/>
                    </a:solidFill>
                  </a:tcPr>
                </a:tc>
                <a:extLst>
                  <a:ext uri="{0D108BD9-81ED-4DB2-BD59-A6C34878D82A}">
                    <a16:rowId xmlns:a16="http://schemas.microsoft.com/office/drawing/2014/main" val="501805443"/>
                  </a:ext>
                </a:extLst>
              </a:tr>
              <a:tr h="274256">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114300" algn="l" defTabSz="1219170" rtl="0" eaLnBrk="1" fontAlgn="auto" latinLnBrk="0" hangingPunct="1">
                        <a:lnSpc>
                          <a:spcPct val="100000"/>
                        </a:lnSpc>
                        <a:spcBef>
                          <a:spcPts val="0"/>
                        </a:spcBef>
                        <a:spcAft>
                          <a:spcPts val="0"/>
                        </a:spcAft>
                        <a:buClrTx/>
                        <a:buSzTx/>
                        <a:buFontTx/>
                        <a:buNone/>
                        <a:tabLst/>
                        <a:defRPr/>
                      </a:pPr>
                      <a:r>
                        <a:rPr lang="en-GB" sz="1300" dirty="0">
                          <a:solidFill>
                            <a:schemeClr val="tx1"/>
                          </a:solidFill>
                          <a:latin typeface="Arial" panose="020B0604020202020204" pitchFamily="34" charset="0"/>
                          <a:cs typeface="Arial" panose="020B0604020202020204" pitchFamily="34" charset="0"/>
                        </a:rPr>
                        <a:t>Positive </a:t>
                      </a:r>
                      <a:r>
                        <a:rPr lang="en-GB" sz="1300" dirty="0">
                          <a:latin typeface="Arial" panose="020B0604020202020204" pitchFamily="34" charset="0"/>
                          <a:cs typeface="Arial" panose="020B0604020202020204" pitchFamily="34" charset="0"/>
                        </a:rPr>
                        <a:t>(n=698)</a:t>
                      </a:r>
                      <a:endParaRPr lang="en-GB" sz="1300" dirty="0">
                        <a:solidFill>
                          <a:schemeClr val="tx1"/>
                        </a:solidFill>
                        <a:latin typeface="Arial" panose="020B0604020202020204" pitchFamily="34" charset="0"/>
                        <a:cs typeface="Arial" panose="020B0604020202020204" pitchFamily="34" charset="0"/>
                      </a:endParaRPr>
                    </a:p>
                  </a:txBody>
                  <a:tcPr marL="60960" marR="60960" marT="12192" marB="12192"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300" dirty="0">
                          <a:latin typeface="Arial" panose="020B0604020202020204" pitchFamily="34" charset="0"/>
                          <a:cs typeface="Arial" panose="020B0604020202020204" pitchFamily="34" charset="0"/>
                        </a:rPr>
                        <a:t>82 (11.7)</a:t>
                      </a:r>
                    </a:p>
                  </a:txBody>
                  <a:tcPr marL="60960" marR="60960" marT="12192" marB="12192"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D4DB"/>
                    </a:solidFill>
                  </a:tcPr>
                </a:tc>
                <a:extLst>
                  <a:ext uri="{0D108BD9-81ED-4DB2-BD59-A6C34878D82A}">
                    <a16:rowId xmlns:a16="http://schemas.microsoft.com/office/drawing/2014/main" val="2832986176"/>
                  </a:ext>
                </a:extLst>
              </a:tr>
              <a:tr h="274256">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114300" algn="l" defTabSz="1219170" rtl="0" eaLnBrk="1" fontAlgn="auto" latinLnBrk="0" hangingPunct="1">
                        <a:lnSpc>
                          <a:spcPct val="100000"/>
                        </a:lnSpc>
                        <a:spcBef>
                          <a:spcPts val="0"/>
                        </a:spcBef>
                        <a:spcAft>
                          <a:spcPts val="0"/>
                        </a:spcAft>
                        <a:buClrTx/>
                        <a:buSzTx/>
                        <a:buFontTx/>
                        <a:buNone/>
                        <a:tabLst/>
                        <a:defRPr/>
                      </a:pPr>
                      <a:r>
                        <a:rPr lang="en-GB" sz="1300" dirty="0">
                          <a:solidFill>
                            <a:schemeClr val="tx1"/>
                          </a:solidFill>
                          <a:latin typeface="Arial" panose="020B0604020202020204" pitchFamily="34" charset="0"/>
                          <a:cs typeface="Arial" panose="020B0604020202020204" pitchFamily="34" charset="0"/>
                        </a:rPr>
                        <a:t>Negative </a:t>
                      </a:r>
                      <a:r>
                        <a:rPr lang="en-GB" sz="1300" dirty="0">
                          <a:latin typeface="Arial" panose="020B0604020202020204" pitchFamily="34" charset="0"/>
                          <a:cs typeface="Arial" panose="020B0604020202020204" pitchFamily="34" charset="0"/>
                        </a:rPr>
                        <a:t>(n=1142)</a:t>
                      </a:r>
                      <a:endParaRPr lang="en-GB" sz="1300" dirty="0">
                        <a:solidFill>
                          <a:schemeClr val="tx1"/>
                        </a:solidFill>
                        <a:latin typeface="Arial" panose="020B0604020202020204" pitchFamily="34" charset="0"/>
                        <a:cs typeface="Arial" panose="020B0604020202020204" pitchFamily="34" charset="0"/>
                      </a:endParaRPr>
                    </a:p>
                  </a:txBody>
                  <a:tcPr marL="60960" marR="60960" marT="12192" marB="12192"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300" dirty="0">
                          <a:latin typeface="Arial" panose="020B0604020202020204" pitchFamily="34" charset="0"/>
                          <a:cs typeface="Arial" panose="020B0604020202020204" pitchFamily="34" charset="0"/>
                        </a:rPr>
                        <a:t>61 (5.3)</a:t>
                      </a:r>
                    </a:p>
                  </a:txBody>
                  <a:tcPr marL="60960" marR="60960" marT="12192" marB="12192"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D4DB"/>
                    </a:solidFill>
                  </a:tcPr>
                </a:tc>
                <a:extLst>
                  <a:ext uri="{0D108BD9-81ED-4DB2-BD59-A6C34878D82A}">
                    <a16:rowId xmlns:a16="http://schemas.microsoft.com/office/drawing/2014/main" val="1018660136"/>
                  </a:ext>
                </a:extLst>
              </a:tr>
              <a:tr h="274256">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114300" algn="l" defTabSz="1219170" rtl="0" eaLnBrk="1" fontAlgn="auto" latinLnBrk="0" hangingPunct="1">
                        <a:lnSpc>
                          <a:spcPct val="100000"/>
                        </a:lnSpc>
                        <a:spcBef>
                          <a:spcPts val="0"/>
                        </a:spcBef>
                        <a:spcAft>
                          <a:spcPts val="0"/>
                        </a:spcAft>
                        <a:buClrTx/>
                        <a:buSzTx/>
                        <a:buFontTx/>
                        <a:buNone/>
                        <a:tabLst/>
                        <a:defRPr/>
                      </a:pPr>
                      <a:r>
                        <a:rPr lang="en-GB" sz="1300" dirty="0">
                          <a:latin typeface="Arial" panose="020B0604020202020204" pitchFamily="34" charset="0"/>
                          <a:cs typeface="Arial" panose="020B0604020202020204" pitchFamily="34" charset="0"/>
                        </a:rPr>
                        <a:t>Not </a:t>
                      </a:r>
                      <a:r>
                        <a:rPr lang="en-GB" sz="1300" dirty="0" err="1">
                          <a:latin typeface="Arial" panose="020B0604020202020204" pitchFamily="34" charset="0"/>
                          <a:cs typeface="Arial" panose="020B0604020202020204" pitchFamily="34" charset="0"/>
                        </a:rPr>
                        <a:t>available</a:t>
                      </a:r>
                      <a:r>
                        <a:rPr lang="en-GB" sz="1300" baseline="30000" dirty="0" err="1">
                          <a:latin typeface="Arial" panose="020B0604020202020204" pitchFamily="34" charset="0"/>
                          <a:cs typeface="Arial" panose="020B0604020202020204" pitchFamily="34" charset="0"/>
                        </a:rPr>
                        <a:t>a</a:t>
                      </a:r>
                      <a:r>
                        <a:rPr lang="en-GB" sz="1300" baseline="30000" dirty="0">
                          <a:latin typeface="Arial" panose="020B0604020202020204" pitchFamily="34" charset="0"/>
                          <a:cs typeface="Arial" panose="020B0604020202020204" pitchFamily="34" charset="0"/>
                        </a:rPr>
                        <a:t> </a:t>
                      </a:r>
                      <a:r>
                        <a:rPr lang="en-GB" sz="1300" dirty="0">
                          <a:latin typeface="Arial" panose="020B0604020202020204" pitchFamily="34" charset="0"/>
                          <a:cs typeface="Arial" panose="020B0604020202020204" pitchFamily="34" charset="0"/>
                        </a:rPr>
                        <a:t>(n=61)</a:t>
                      </a:r>
                      <a:endParaRPr lang="en-GB" sz="1300" dirty="0">
                        <a:solidFill>
                          <a:schemeClr val="tx1"/>
                        </a:solidFill>
                        <a:latin typeface="Arial" panose="020B0604020202020204" pitchFamily="34" charset="0"/>
                        <a:cs typeface="Arial" panose="020B0604020202020204" pitchFamily="34" charset="0"/>
                      </a:endParaRPr>
                    </a:p>
                  </a:txBody>
                  <a:tcPr marL="60960" marR="60960" marT="12192" marB="12192"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300" dirty="0">
                          <a:latin typeface="Arial" panose="020B0604020202020204" pitchFamily="34" charset="0"/>
                          <a:cs typeface="Arial" panose="020B0604020202020204" pitchFamily="34" charset="0"/>
                        </a:rPr>
                        <a:t>4 (6.6)</a:t>
                      </a:r>
                    </a:p>
                  </a:txBody>
                  <a:tcPr marL="60960" marR="60960" marT="12192" marB="12192"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D4DB"/>
                    </a:solidFill>
                  </a:tcPr>
                </a:tc>
                <a:extLst>
                  <a:ext uri="{0D108BD9-81ED-4DB2-BD59-A6C34878D82A}">
                    <a16:rowId xmlns:a16="http://schemas.microsoft.com/office/drawing/2014/main" val="4114583190"/>
                  </a:ext>
                </a:extLst>
              </a:tr>
              <a:tr h="274256">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300" dirty="0">
                          <a:solidFill>
                            <a:schemeClr val="tx1"/>
                          </a:solidFill>
                          <a:latin typeface="Arial" panose="020B0604020202020204" pitchFamily="34" charset="0"/>
                          <a:cs typeface="Arial" panose="020B0604020202020204" pitchFamily="34" charset="0"/>
                        </a:rPr>
                        <a:t>Stage, n (%) </a:t>
                      </a:r>
                    </a:p>
                  </a:txBody>
                  <a:tcPr marL="60960" marR="60960" marT="12192" marB="12192" anchor="ctr">
                    <a:lnL>
                      <a:noFill/>
                    </a:lnL>
                    <a:lnR>
                      <a:noFill/>
                    </a:lnR>
                    <a:lnT>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endParaRPr lang="en-GB" sz="1300" dirty="0">
                        <a:latin typeface="Arial" panose="020B0604020202020204" pitchFamily="34" charset="0"/>
                        <a:cs typeface="Arial" panose="020B0604020202020204" pitchFamily="34" charset="0"/>
                      </a:endParaRPr>
                    </a:p>
                  </a:txBody>
                  <a:tcPr marL="60960" marR="60960" marT="12192" marB="12192" anchor="ctr">
                    <a:lnL>
                      <a:noFill/>
                    </a:lnL>
                    <a:lnR>
                      <a:noFill/>
                    </a:lnR>
                    <a:lnT>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D4DB"/>
                    </a:solidFill>
                  </a:tcPr>
                </a:tc>
                <a:extLst>
                  <a:ext uri="{0D108BD9-81ED-4DB2-BD59-A6C34878D82A}">
                    <a16:rowId xmlns:a16="http://schemas.microsoft.com/office/drawing/2014/main" val="3639431136"/>
                  </a:ext>
                </a:extLst>
              </a:tr>
              <a:tr h="274256">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114300" algn="l" defTabSz="1219170" rtl="0" eaLnBrk="1" fontAlgn="auto" latinLnBrk="0" hangingPunct="1">
                        <a:lnSpc>
                          <a:spcPct val="100000"/>
                        </a:lnSpc>
                        <a:spcBef>
                          <a:spcPts val="0"/>
                        </a:spcBef>
                        <a:spcAft>
                          <a:spcPts val="0"/>
                        </a:spcAft>
                        <a:buClrTx/>
                        <a:buSzTx/>
                        <a:buFontTx/>
                        <a:buNone/>
                        <a:tabLst/>
                        <a:defRPr/>
                      </a:pPr>
                      <a:r>
                        <a:rPr lang="en-GB" sz="1300" dirty="0">
                          <a:solidFill>
                            <a:schemeClr val="tx1"/>
                          </a:solidFill>
                          <a:latin typeface="Arial" panose="020B0604020202020204" pitchFamily="34" charset="0"/>
                          <a:cs typeface="Arial" panose="020B0604020202020204" pitchFamily="34" charset="0"/>
                        </a:rPr>
                        <a:t>I </a:t>
                      </a:r>
                      <a:r>
                        <a:rPr lang="en-GB" sz="1300" dirty="0">
                          <a:latin typeface="Arial" panose="020B0604020202020204" pitchFamily="34" charset="0"/>
                          <a:cs typeface="Arial" panose="020B0604020202020204" pitchFamily="34" charset="0"/>
                        </a:rPr>
                        <a:t>(n=486)</a:t>
                      </a:r>
                      <a:endParaRPr lang="en-GB" sz="1300" dirty="0">
                        <a:solidFill>
                          <a:schemeClr val="tx1"/>
                        </a:solidFill>
                        <a:latin typeface="Arial" panose="020B0604020202020204" pitchFamily="34" charset="0"/>
                        <a:cs typeface="Arial" panose="020B0604020202020204" pitchFamily="34" charset="0"/>
                      </a:endParaRPr>
                    </a:p>
                  </a:txBody>
                  <a:tcPr marL="60960" marR="60960" marT="12192" marB="12192" anchor="ctr">
                    <a:lnL w="19050" cap="flat" cmpd="sng" algn="ctr">
                      <a:solidFill>
                        <a:schemeClr val="tx1"/>
                      </a:solidFill>
                      <a:prstDash val="solid"/>
                      <a:round/>
                      <a:headEnd type="none" w="med" len="med"/>
                      <a:tailEnd type="none" w="med" len="med"/>
                    </a:lnL>
                    <a:lnR>
                      <a:noFill/>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300" dirty="0">
                          <a:latin typeface="Arial" panose="020B0604020202020204" pitchFamily="34" charset="0"/>
                          <a:cs typeface="Arial" panose="020B0604020202020204" pitchFamily="34" charset="0"/>
                        </a:rPr>
                        <a:t>11 (2.3)</a:t>
                      </a:r>
                    </a:p>
                  </a:txBody>
                  <a:tcPr marL="60960" marR="60960" marT="12192" marB="12192" anchor="ctr">
                    <a:lnL>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D4DB"/>
                    </a:solidFill>
                  </a:tcPr>
                </a:tc>
                <a:extLst>
                  <a:ext uri="{0D108BD9-81ED-4DB2-BD59-A6C34878D82A}">
                    <a16:rowId xmlns:a16="http://schemas.microsoft.com/office/drawing/2014/main" val="3217765915"/>
                  </a:ext>
                </a:extLst>
              </a:tr>
              <a:tr h="274256">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114300" algn="l" defTabSz="1219170" rtl="0" eaLnBrk="1" fontAlgn="auto" latinLnBrk="0" hangingPunct="1">
                        <a:lnSpc>
                          <a:spcPct val="100000"/>
                        </a:lnSpc>
                        <a:spcBef>
                          <a:spcPts val="0"/>
                        </a:spcBef>
                        <a:spcAft>
                          <a:spcPts val="0"/>
                        </a:spcAft>
                        <a:buClrTx/>
                        <a:buSzTx/>
                        <a:buFontTx/>
                        <a:buNone/>
                        <a:tabLst/>
                        <a:defRPr/>
                      </a:pPr>
                      <a:r>
                        <a:rPr lang="en-GB" sz="1300" dirty="0">
                          <a:solidFill>
                            <a:schemeClr val="tx1"/>
                          </a:solidFill>
                          <a:latin typeface="Arial" panose="020B0604020202020204" pitchFamily="34" charset="0"/>
                          <a:cs typeface="Arial" panose="020B0604020202020204" pitchFamily="34" charset="0"/>
                        </a:rPr>
                        <a:t>II </a:t>
                      </a:r>
                      <a:r>
                        <a:rPr lang="en-GB" sz="1300" dirty="0">
                          <a:latin typeface="Arial" panose="020B0604020202020204" pitchFamily="34" charset="0"/>
                          <a:cs typeface="Arial" panose="020B0604020202020204" pitchFamily="34" charset="0"/>
                        </a:rPr>
                        <a:t>(n=778)</a:t>
                      </a:r>
                      <a:endParaRPr lang="en-GB" sz="1300" dirty="0">
                        <a:solidFill>
                          <a:schemeClr val="tx1"/>
                        </a:solidFill>
                        <a:latin typeface="Arial" panose="020B0604020202020204" pitchFamily="34" charset="0"/>
                        <a:cs typeface="Arial" panose="020B0604020202020204" pitchFamily="34" charset="0"/>
                      </a:endParaRPr>
                    </a:p>
                  </a:txBody>
                  <a:tcPr marL="60960" marR="60960" marT="12192" marB="12192" anchor="ctr">
                    <a:lnL w="19050" cap="flat" cmpd="sng" algn="ctr">
                      <a:solidFill>
                        <a:schemeClr val="tx1"/>
                      </a:solid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300" dirty="0">
                          <a:latin typeface="Arial" panose="020B0604020202020204" pitchFamily="34" charset="0"/>
                          <a:cs typeface="Arial" panose="020B0604020202020204" pitchFamily="34" charset="0"/>
                        </a:rPr>
                        <a:t>54 (6.9)</a:t>
                      </a:r>
                    </a:p>
                  </a:txBody>
                  <a:tcPr marL="60960" marR="60960" marT="12192" marB="12192" anchor="ctr">
                    <a:lnL>
                      <a:noFill/>
                    </a:lnL>
                    <a:lnR w="1905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D4DB"/>
                    </a:solidFill>
                  </a:tcPr>
                </a:tc>
                <a:extLst>
                  <a:ext uri="{0D108BD9-81ED-4DB2-BD59-A6C34878D82A}">
                    <a16:rowId xmlns:a16="http://schemas.microsoft.com/office/drawing/2014/main" val="224787783"/>
                  </a:ext>
                </a:extLst>
              </a:tr>
              <a:tr h="274256">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114300" algn="l" defTabSz="1219170" rtl="0" eaLnBrk="1" fontAlgn="auto" latinLnBrk="0" hangingPunct="1">
                        <a:lnSpc>
                          <a:spcPct val="100000"/>
                        </a:lnSpc>
                        <a:spcBef>
                          <a:spcPts val="0"/>
                        </a:spcBef>
                        <a:spcAft>
                          <a:spcPts val="0"/>
                        </a:spcAft>
                        <a:buClrTx/>
                        <a:buSzTx/>
                        <a:buFontTx/>
                        <a:buNone/>
                        <a:tabLst/>
                        <a:defRPr/>
                      </a:pPr>
                      <a:r>
                        <a:rPr lang="en-GB" sz="1300" dirty="0">
                          <a:solidFill>
                            <a:schemeClr val="tx1"/>
                          </a:solidFill>
                          <a:latin typeface="Arial" panose="020B0604020202020204" pitchFamily="34" charset="0"/>
                          <a:cs typeface="Arial" panose="020B0604020202020204" pitchFamily="34" charset="0"/>
                        </a:rPr>
                        <a:t>III </a:t>
                      </a:r>
                      <a:r>
                        <a:rPr lang="en-GB" sz="1300" dirty="0">
                          <a:latin typeface="Arial" panose="020B0604020202020204" pitchFamily="34" charset="0"/>
                          <a:cs typeface="Arial" panose="020B0604020202020204" pitchFamily="34" charset="0"/>
                        </a:rPr>
                        <a:t>(n=584)</a:t>
                      </a:r>
                      <a:endParaRPr lang="en-GB" sz="1300" baseline="30000" dirty="0">
                        <a:solidFill>
                          <a:schemeClr val="tx1"/>
                        </a:solidFill>
                        <a:latin typeface="Arial" panose="020B0604020202020204" pitchFamily="34" charset="0"/>
                        <a:cs typeface="Arial" panose="020B0604020202020204" pitchFamily="34" charset="0"/>
                      </a:endParaRPr>
                    </a:p>
                  </a:txBody>
                  <a:tcPr marL="60960" marR="60960" marT="12192" marB="12192" anchor="ctr">
                    <a:lnL w="19050" cap="flat" cmpd="sng" algn="ctr">
                      <a:solidFill>
                        <a:schemeClr val="tx1"/>
                      </a:solidFill>
                      <a:prstDash val="solid"/>
                      <a:round/>
                      <a:headEnd type="none" w="med" len="med"/>
                      <a:tailEnd type="none" w="med" len="med"/>
                    </a:lnL>
                    <a:lnR>
                      <a:noFill/>
                    </a:lnR>
                    <a:lnT>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300" dirty="0">
                          <a:latin typeface="Arial" panose="020B0604020202020204" pitchFamily="34" charset="0"/>
                          <a:cs typeface="Arial" panose="020B0604020202020204" pitchFamily="34" charset="0"/>
                        </a:rPr>
                        <a:t>80 (13.7)</a:t>
                      </a:r>
                    </a:p>
                  </a:txBody>
                  <a:tcPr marL="60960" marR="60960" marT="12192" marB="12192" anchor="ctr">
                    <a:lnL>
                      <a:noFill/>
                    </a:lnL>
                    <a:lnR w="19050" cap="flat" cmpd="sng" algn="ctr">
                      <a:solidFill>
                        <a:schemeClr val="tx1"/>
                      </a:solidFill>
                      <a:prstDash val="solid"/>
                      <a:round/>
                      <a:headEnd type="none" w="med" len="med"/>
                      <a:tailEnd type="none" w="med" len="med"/>
                    </a:lnR>
                    <a:lnT>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D4DB"/>
                    </a:solidFill>
                  </a:tcPr>
                </a:tc>
                <a:extLst>
                  <a:ext uri="{0D108BD9-81ED-4DB2-BD59-A6C34878D82A}">
                    <a16:rowId xmlns:a16="http://schemas.microsoft.com/office/drawing/2014/main" val="4173222595"/>
                  </a:ext>
                </a:extLst>
              </a:tr>
            </a:tbl>
          </a:graphicData>
        </a:graphic>
      </p:graphicFrame>
      <p:sp>
        <p:nvSpPr>
          <p:cNvPr id="6" name="TextBox 5">
            <a:extLst>
              <a:ext uri="{FF2B5EF4-FFF2-40B4-BE49-F238E27FC236}">
                <a16:creationId xmlns:a16="http://schemas.microsoft.com/office/drawing/2014/main" id="{0A0C1D41-EDAA-0673-3AC3-E5701F04D852}"/>
              </a:ext>
            </a:extLst>
          </p:cNvPr>
          <p:cNvSpPr txBox="1"/>
          <p:nvPr/>
        </p:nvSpPr>
        <p:spPr>
          <a:xfrm>
            <a:off x="227651" y="6233147"/>
            <a:ext cx="11728704" cy="379463"/>
          </a:xfrm>
          <a:prstGeom prst="rect">
            <a:avLst/>
          </a:prstGeom>
          <a:noFill/>
        </p:spPr>
        <p:txBody>
          <a:bodyPr wrap="square" anchor="b">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933"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Includes</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patients indicated as not assessed and for whom data were missing. </a:t>
            </a:r>
            <a:r>
              <a:rPr kumimoji="0" lang="en-US" sz="933"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b</a:t>
            </a:r>
            <a:r>
              <a:rPr kumimoji="0" lang="en-US" sz="933"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Other</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chemotherapies were included, but only those that were thought to affect the risk for recurrence are shown. </a:t>
            </a:r>
            <a:b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ctDNA+, circulating tumor DNA detected; </a:t>
            </a:r>
            <a:r>
              <a:rPr kumimoji="0" lang="en-GB"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HR+, hormone receptor-positive; </a:t>
            </a:r>
            <a:r>
              <a:rPr kumimoji="0" lang="en-US" sz="933"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pCR</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pathologic complete response</a:t>
            </a:r>
            <a:r>
              <a:rPr kumimoji="0" lang="en-GB"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GB" sz="933"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TNBC</a:t>
            </a:r>
            <a:r>
              <a:rPr kumimoji="0" lang="en-GB"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triple-negative breast cancer</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4" name="Rectangle 3">
            <a:extLst>
              <a:ext uri="{FF2B5EF4-FFF2-40B4-BE49-F238E27FC236}">
                <a16:creationId xmlns:a16="http://schemas.microsoft.com/office/drawing/2014/main" id="{02FD4D1B-DA11-BB82-6CFB-7F5EA6F96485}"/>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A15E8046-CCCD-57A2-8CA7-FA4A8111871E}"/>
              </a:ext>
            </a:extLst>
          </p:cNvPr>
          <p:cNvSpPr/>
          <p:nvPr/>
        </p:nvSpPr>
        <p:spPr>
          <a:xfrm>
            <a:off x="0" y="6612610"/>
            <a:ext cx="12192000" cy="245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0EFAC531-348E-A444-D8CE-D0C2F611B7A3}"/>
              </a:ext>
            </a:extLst>
          </p:cNvPr>
          <p:cNvSpPr txBox="1"/>
          <p:nvPr/>
        </p:nvSpPr>
        <p:spPr>
          <a:xfrm>
            <a:off x="9670914" y="6510770"/>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Turner N. SABCS 2024</a:t>
            </a:r>
          </a:p>
        </p:txBody>
      </p:sp>
    </p:spTree>
    <p:extLst>
      <p:ext uri="{BB962C8B-B14F-4D97-AF65-F5344CB8AC3E}">
        <p14:creationId xmlns:p14="http://schemas.microsoft.com/office/powerpoint/2010/main" val="2172760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5">
            <a:extLst>
              <a:ext uri="{FF2B5EF4-FFF2-40B4-BE49-F238E27FC236}">
                <a16:creationId xmlns:a16="http://schemas.microsoft.com/office/drawing/2014/main" id="{0F09BB9F-A381-C66B-232E-FD4814AC82F4}"/>
              </a:ext>
            </a:extLst>
          </p:cNvPr>
          <p:cNvSpPr txBox="1">
            <a:spLocks/>
          </p:cNvSpPr>
          <p:nvPr/>
        </p:nvSpPr>
        <p:spPr>
          <a:xfrm>
            <a:off x="231376" y="1352848"/>
            <a:ext cx="6479113" cy="590401"/>
          </a:xfrm>
          <a:prstGeom prst="rect">
            <a:avLst/>
          </a:prstGeom>
        </p:spPr>
        <p:txBody>
          <a:bodyPr/>
          <a:lstStyle>
            <a:lvl1pPr marL="216000" indent="-216000" algn="l" defTabSz="1219170" rtl="0" eaLnBrk="1" latinLnBrk="0" hangingPunct="1">
              <a:spcBef>
                <a:spcPts val="300"/>
              </a:spcBef>
              <a:spcAft>
                <a:spcPts val="300"/>
              </a:spcAft>
              <a:buClr>
                <a:schemeClr val="tx1"/>
              </a:buClr>
              <a:buSzPct val="110000"/>
              <a:buFont typeface="Arial" panose="020B0604020202020204" pitchFamily="34" charset="0"/>
              <a:buChar char="•"/>
              <a:defRPr sz="1800" kern="1200">
                <a:solidFill>
                  <a:schemeClr val="tx1"/>
                </a:solidFill>
                <a:latin typeface="+mn-lt"/>
                <a:ea typeface="+mn-ea"/>
                <a:cs typeface="+mn-cs"/>
              </a:defRPr>
            </a:lvl1pPr>
            <a:lvl2pPr marL="504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2pPr>
            <a:lvl3pPr marL="720000" indent="-216000" algn="l" defTabSz="1219170" rtl="0" eaLnBrk="1" latinLnBrk="0" hangingPunct="1">
              <a:spcBef>
                <a:spcPts val="300"/>
              </a:spcBef>
              <a:spcAft>
                <a:spcPts val="300"/>
              </a:spcAft>
              <a:buClr>
                <a:schemeClr val="tx1"/>
              </a:buClr>
              <a:buFont typeface="Courier New" panose="02070309020205020404" pitchFamily="49" charset="0"/>
              <a:buChar char="o"/>
              <a:defRPr sz="1800" kern="1200">
                <a:solidFill>
                  <a:schemeClr val="tx1"/>
                </a:solidFill>
                <a:latin typeface="+mn-lt"/>
                <a:ea typeface="+mn-ea"/>
                <a:cs typeface="+mn-cs"/>
              </a:defRPr>
            </a:lvl3pPr>
            <a:lvl4pPr marL="936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4pPr>
            <a:lvl5pPr marL="1152000" indent="-216000" algn="l" defTabSz="1219170" rtl="0" eaLnBrk="1" latinLnBrk="0" hangingPunct="1">
              <a:spcBef>
                <a:spcPts val="300"/>
              </a:spcBef>
              <a:spcAft>
                <a:spcPts val="300"/>
              </a:spcAft>
              <a:buClr>
                <a:schemeClr val="tx1"/>
              </a:buClr>
              <a:buFont typeface="Arial" panose="020B0604020202020204" pitchFamily="34" charset="0"/>
              <a:buChar char="◦"/>
              <a:defRPr sz="1800" b="0" kern="1200">
                <a:solidFill>
                  <a:schemeClr val="tx1"/>
                </a:solidFill>
                <a:latin typeface="+mn-lt"/>
                <a:ea typeface="+mn-ea"/>
                <a:cs typeface="+mn-cs"/>
              </a:defRPr>
            </a:lvl5pPr>
            <a:lvl6pPr marL="1440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6pPr>
            <a:lvl7pPr marL="1656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7pPr>
            <a:lvl8pPr marL="1872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8pPr>
            <a:lvl9pPr marL="2088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400"/>
              </a:spcAft>
              <a:buClr>
                <a:prstClr val="black">
                  <a:lumMod val="65000"/>
                  <a:lumOff val="35000"/>
                </a:prstClr>
              </a:buClr>
              <a:buSzPct val="110000"/>
              <a:buFont typeface="Arial" panose="020B0604020202020204" pitchFamily="34" charset="0"/>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ctDNA detection by time from end of definitive treatment</a:t>
            </a:r>
          </a:p>
        </p:txBody>
      </p:sp>
      <p:sp>
        <p:nvSpPr>
          <p:cNvPr id="14" name="Subtitle 5">
            <a:extLst>
              <a:ext uri="{FF2B5EF4-FFF2-40B4-BE49-F238E27FC236}">
                <a16:creationId xmlns:a16="http://schemas.microsoft.com/office/drawing/2014/main" id="{DF9DD6D9-A388-499A-ED97-F561C6583AC9}"/>
              </a:ext>
            </a:extLst>
          </p:cNvPr>
          <p:cNvSpPr txBox="1">
            <a:spLocks/>
          </p:cNvSpPr>
          <p:nvPr/>
        </p:nvSpPr>
        <p:spPr>
          <a:xfrm>
            <a:off x="6378305" y="1352847"/>
            <a:ext cx="5320032" cy="537532"/>
          </a:xfrm>
          <a:prstGeom prst="rect">
            <a:avLst/>
          </a:prstGeom>
        </p:spPr>
        <p:txBody>
          <a:bodyPr/>
          <a:lstStyle>
            <a:lvl1pPr marL="216000" indent="-216000" algn="l" defTabSz="1219170" rtl="0" eaLnBrk="1" latinLnBrk="0" hangingPunct="1">
              <a:spcBef>
                <a:spcPts val="300"/>
              </a:spcBef>
              <a:spcAft>
                <a:spcPts val="300"/>
              </a:spcAft>
              <a:buClr>
                <a:schemeClr val="tx1"/>
              </a:buClr>
              <a:buSzPct val="110000"/>
              <a:buFont typeface="Arial" panose="020B0604020202020204" pitchFamily="34" charset="0"/>
              <a:buChar char="•"/>
              <a:defRPr sz="1800" kern="1200">
                <a:solidFill>
                  <a:schemeClr val="tx1"/>
                </a:solidFill>
                <a:latin typeface="+mn-lt"/>
                <a:ea typeface="+mn-ea"/>
                <a:cs typeface="+mn-cs"/>
              </a:defRPr>
            </a:lvl1pPr>
            <a:lvl2pPr marL="504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2pPr>
            <a:lvl3pPr marL="720000" indent="-216000" algn="l" defTabSz="1219170" rtl="0" eaLnBrk="1" latinLnBrk="0" hangingPunct="1">
              <a:spcBef>
                <a:spcPts val="300"/>
              </a:spcBef>
              <a:spcAft>
                <a:spcPts val="300"/>
              </a:spcAft>
              <a:buClr>
                <a:schemeClr val="tx1"/>
              </a:buClr>
              <a:buFont typeface="Courier New" panose="02070309020205020404" pitchFamily="49" charset="0"/>
              <a:buChar char="o"/>
              <a:defRPr sz="1800" kern="1200">
                <a:solidFill>
                  <a:schemeClr val="tx1"/>
                </a:solidFill>
                <a:latin typeface="+mn-lt"/>
                <a:ea typeface="+mn-ea"/>
                <a:cs typeface="+mn-cs"/>
              </a:defRPr>
            </a:lvl3pPr>
            <a:lvl4pPr marL="936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4pPr>
            <a:lvl5pPr marL="1152000" indent="-216000" algn="l" defTabSz="1219170" rtl="0" eaLnBrk="1" latinLnBrk="0" hangingPunct="1">
              <a:spcBef>
                <a:spcPts val="300"/>
              </a:spcBef>
              <a:spcAft>
                <a:spcPts val="300"/>
              </a:spcAft>
              <a:buClr>
                <a:schemeClr val="tx1"/>
              </a:buClr>
              <a:buFont typeface="Arial" panose="020B0604020202020204" pitchFamily="34" charset="0"/>
              <a:buChar char="◦"/>
              <a:defRPr sz="1800" b="0" kern="1200">
                <a:solidFill>
                  <a:schemeClr val="tx1"/>
                </a:solidFill>
                <a:latin typeface="+mn-lt"/>
                <a:ea typeface="+mn-ea"/>
                <a:cs typeface="+mn-cs"/>
              </a:defRPr>
            </a:lvl5pPr>
            <a:lvl6pPr marL="1440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6pPr>
            <a:lvl7pPr marL="1656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7pPr>
            <a:lvl8pPr marL="1872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8pPr>
            <a:lvl9pPr marL="2088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400"/>
              </a:spcAft>
              <a:buClr>
                <a:prstClr val="black">
                  <a:lumMod val="65000"/>
                  <a:lumOff val="35000"/>
                </a:prstClr>
              </a:buClr>
              <a:buSzPct val="110000"/>
              <a:buFont typeface="Arial" panose="020B0604020202020204" pitchFamily="34" charset="0"/>
              <a:buNone/>
              <a:tabLst/>
              <a:defRPr/>
            </a:pPr>
            <a:r>
              <a:rPr kumimoji="0" lang="en-US" sz="1867"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ctDNA</a:t>
            </a: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detection by time in cancer subtype</a:t>
            </a:r>
          </a:p>
        </p:txBody>
      </p:sp>
      <p:sp>
        <p:nvSpPr>
          <p:cNvPr id="6" name="Subtitle 5">
            <a:extLst>
              <a:ext uri="{FF2B5EF4-FFF2-40B4-BE49-F238E27FC236}">
                <a16:creationId xmlns:a16="http://schemas.microsoft.com/office/drawing/2014/main" id="{C8321366-77E4-A05F-E190-ADA8E0DC983A}"/>
              </a:ext>
            </a:extLst>
          </p:cNvPr>
          <p:cNvSpPr txBox="1">
            <a:spLocks/>
          </p:cNvSpPr>
          <p:nvPr/>
        </p:nvSpPr>
        <p:spPr>
          <a:xfrm>
            <a:off x="6451325" y="4662511"/>
            <a:ext cx="5740675" cy="837279"/>
          </a:xfrm>
          <a:prstGeom prst="rect">
            <a:avLst/>
          </a:prstGeom>
        </p:spPr>
        <p:txBody>
          <a:bodyPr/>
          <a:lstStyle>
            <a:lvl1pPr marL="216000" indent="-216000" algn="l" defTabSz="1219170" rtl="0" eaLnBrk="1" latinLnBrk="0" hangingPunct="1">
              <a:spcBef>
                <a:spcPts val="300"/>
              </a:spcBef>
              <a:spcAft>
                <a:spcPts val="300"/>
              </a:spcAft>
              <a:buClr>
                <a:schemeClr val="tx1"/>
              </a:buClr>
              <a:buSzPct val="110000"/>
              <a:buFont typeface="Arial" panose="020B0604020202020204" pitchFamily="34" charset="0"/>
              <a:buChar char="•"/>
              <a:defRPr sz="1800" kern="1200">
                <a:solidFill>
                  <a:schemeClr val="tx1"/>
                </a:solidFill>
                <a:latin typeface="+mn-lt"/>
                <a:ea typeface="+mn-ea"/>
                <a:cs typeface="+mn-cs"/>
              </a:defRPr>
            </a:lvl1pPr>
            <a:lvl2pPr marL="504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2pPr>
            <a:lvl3pPr marL="720000" indent="-216000" algn="l" defTabSz="1219170" rtl="0" eaLnBrk="1" latinLnBrk="0" hangingPunct="1">
              <a:spcBef>
                <a:spcPts val="300"/>
              </a:spcBef>
              <a:spcAft>
                <a:spcPts val="300"/>
              </a:spcAft>
              <a:buClr>
                <a:schemeClr val="tx1"/>
              </a:buClr>
              <a:buFont typeface="Courier New" panose="02070309020205020404" pitchFamily="49" charset="0"/>
              <a:buChar char="o"/>
              <a:defRPr sz="1800" kern="1200">
                <a:solidFill>
                  <a:schemeClr val="tx1"/>
                </a:solidFill>
                <a:latin typeface="+mn-lt"/>
                <a:ea typeface="+mn-ea"/>
                <a:cs typeface="+mn-cs"/>
              </a:defRPr>
            </a:lvl3pPr>
            <a:lvl4pPr marL="936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4pPr>
            <a:lvl5pPr marL="1152000" indent="-216000" algn="l" defTabSz="1219170" rtl="0" eaLnBrk="1" latinLnBrk="0" hangingPunct="1">
              <a:spcBef>
                <a:spcPts val="300"/>
              </a:spcBef>
              <a:spcAft>
                <a:spcPts val="300"/>
              </a:spcAft>
              <a:buClr>
                <a:schemeClr val="tx1"/>
              </a:buClr>
              <a:buFont typeface="Arial" panose="020B0604020202020204" pitchFamily="34" charset="0"/>
              <a:buChar char="◦"/>
              <a:defRPr sz="1800" b="0" kern="1200">
                <a:solidFill>
                  <a:schemeClr val="tx1"/>
                </a:solidFill>
                <a:latin typeface="+mn-lt"/>
                <a:ea typeface="+mn-ea"/>
                <a:cs typeface="+mn-cs"/>
              </a:defRPr>
            </a:lvl5pPr>
            <a:lvl6pPr marL="1440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6pPr>
            <a:lvl7pPr marL="1656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7pPr>
            <a:lvl8pPr marL="1872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8pPr>
            <a:lvl9pPr marL="2088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9pPr>
          </a:lstStyle>
          <a:p>
            <a:pPr marL="463284" marR="0" lvl="0" indent="-463284" algn="l" defTabSz="1625519" rtl="0" eaLnBrk="1" fontAlgn="auto" latinLnBrk="0" hangingPunct="1">
              <a:lnSpc>
                <a:spcPct val="100000"/>
              </a:lnSpc>
              <a:spcBef>
                <a:spcPts val="400"/>
              </a:spcBef>
              <a:spcAft>
                <a:spcPts val="400"/>
              </a:spcAft>
              <a:buClr>
                <a:srgbClr val="000000">
                  <a:lumMod val="65000"/>
                  <a:lumOff val="35000"/>
                </a:srgbClr>
              </a:buClr>
              <a:buSzPct val="110000"/>
              <a:buFont typeface="Wingdings" pitchFamily="2" charset="2"/>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TNBC 60% </a:t>
            </a:r>
            <a:r>
              <a:rPr kumimoji="0" lang="en-US" sz="18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ctDNA</a:t>
            </a: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≤6 months from end of definitive treatment</a:t>
            </a:r>
          </a:p>
          <a:p>
            <a:pPr marL="463284" marR="0" lvl="0" indent="-463284" algn="l" defTabSz="1625519" rtl="0" eaLnBrk="1" fontAlgn="auto" latinLnBrk="0" hangingPunct="1">
              <a:lnSpc>
                <a:spcPct val="100000"/>
              </a:lnSpc>
              <a:spcBef>
                <a:spcPts val="400"/>
              </a:spcBef>
              <a:spcAft>
                <a:spcPts val="400"/>
              </a:spcAft>
              <a:buClr>
                <a:srgbClr val="000000">
                  <a:lumMod val="65000"/>
                  <a:lumOff val="35000"/>
                </a:srgbClr>
              </a:buClr>
              <a:buSzPct val="110000"/>
              <a:buFont typeface="Wingdings" pitchFamily="2" charset="2"/>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Data on HR+ limited by low numbers</a:t>
            </a:r>
          </a:p>
        </p:txBody>
      </p:sp>
      <p:graphicFrame>
        <p:nvGraphicFramePr>
          <p:cNvPr id="2" name="Table 1">
            <a:extLst>
              <a:ext uri="{FF2B5EF4-FFF2-40B4-BE49-F238E27FC236}">
                <a16:creationId xmlns:a16="http://schemas.microsoft.com/office/drawing/2014/main" id="{3F138566-DABA-0A4D-FD42-FF537F535EEA}"/>
              </a:ext>
            </a:extLst>
          </p:cNvPr>
          <p:cNvGraphicFramePr>
            <a:graphicFrameLocks noGrp="1"/>
          </p:cNvGraphicFramePr>
          <p:nvPr/>
        </p:nvGraphicFramePr>
        <p:xfrm>
          <a:off x="6269433" y="2748264"/>
          <a:ext cx="5740675" cy="1280160"/>
        </p:xfrm>
        <a:graphic>
          <a:graphicData uri="http://schemas.openxmlformats.org/drawingml/2006/table">
            <a:tbl>
              <a:tblPr firstRow="1" bandRow="1"/>
              <a:tblGrid>
                <a:gridCol w="939552">
                  <a:extLst>
                    <a:ext uri="{9D8B030D-6E8A-4147-A177-3AD203B41FA5}">
                      <a16:colId xmlns:a16="http://schemas.microsoft.com/office/drawing/2014/main" val="2099352702"/>
                    </a:ext>
                  </a:extLst>
                </a:gridCol>
                <a:gridCol w="804748">
                  <a:extLst>
                    <a:ext uri="{9D8B030D-6E8A-4147-A177-3AD203B41FA5}">
                      <a16:colId xmlns:a16="http://schemas.microsoft.com/office/drawing/2014/main" val="3511100893"/>
                    </a:ext>
                  </a:extLst>
                </a:gridCol>
                <a:gridCol w="1381120">
                  <a:extLst>
                    <a:ext uri="{9D8B030D-6E8A-4147-A177-3AD203B41FA5}">
                      <a16:colId xmlns:a16="http://schemas.microsoft.com/office/drawing/2014/main" val="3150757559"/>
                    </a:ext>
                  </a:extLst>
                </a:gridCol>
                <a:gridCol w="1304995">
                  <a:extLst>
                    <a:ext uri="{9D8B030D-6E8A-4147-A177-3AD203B41FA5}">
                      <a16:colId xmlns:a16="http://schemas.microsoft.com/office/drawing/2014/main" val="2122489422"/>
                    </a:ext>
                  </a:extLst>
                </a:gridCol>
                <a:gridCol w="1310260">
                  <a:extLst>
                    <a:ext uri="{9D8B030D-6E8A-4147-A177-3AD203B41FA5}">
                      <a16:colId xmlns:a16="http://schemas.microsoft.com/office/drawing/2014/main" val="3242850533"/>
                    </a:ext>
                  </a:extLst>
                </a:gridCol>
              </a:tblGrid>
              <a:tr h="640080">
                <a:tc rowSpan="2">
                  <a:txBody>
                    <a:bodyPr/>
                    <a:lstStyle>
                      <a:lvl1pPr marL="0" algn="l" defTabSz="457200" rtl="0" eaLnBrk="1" latinLnBrk="0" hangingPunct="1">
                        <a:defRPr sz="1800" b="1" kern="1200">
                          <a:solidFill>
                            <a:schemeClr val="tx1"/>
                          </a:solidFill>
                          <a:latin typeface="GSK Precision Light"/>
                        </a:defRPr>
                      </a:lvl1pPr>
                      <a:lvl2pPr marL="457200" algn="l" defTabSz="457200" rtl="0" eaLnBrk="1" latinLnBrk="0" hangingPunct="1">
                        <a:defRPr sz="1800" b="1" kern="1200">
                          <a:solidFill>
                            <a:schemeClr val="tx1"/>
                          </a:solidFill>
                          <a:latin typeface="GSK Precision Light"/>
                        </a:defRPr>
                      </a:lvl2pPr>
                      <a:lvl3pPr marL="914400" algn="l" defTabSz="457200" rtl="0" eaLnBrk="1" latinLnBrk="0" hangingPunct="1">
                        <a:defRPr sz="1800" b="1" kern="1200">
                          <a:solidFill>
                            <a:schemeClr val="tx1"/>
                          </a:solidFill>
                          <a:latin typeface="GSK Precision Light"/>
                        </a:defRPr>
                      </a:lvl3pPr>
                      <a:lvl4pPr marL="1371600" algn="l" defTabSz="457200" rtl="0" eaLnBrk="1" latinLnBrk="0" hangingPunct="1">
                        <a:defRPr sz="1800" b="1" kern="1200">
                          <a:solidFill>
                            <a:schemeClr val="tx1"/>
                          </a:solidFill>
                          <a:latin typeface="GSK Precision Light"/>
                        </a:defRPr>
                      </a:lvl4pPr>
                      <a:lvl5pPr marL="1828800" algn="l" defTabSz="457200" rtl="0" eaLnBrk="1" latinLnBrk="0" hangingPunct="1">
                        <a:defRPr sz="1800" b="1" kern="1200">
                          <a:solidFill>
                            <a:schemeClr val="tx1"/>
                          </a:solidFill>
                          <a:latin typeface="GSK Precision Light"/>
                        </a:defRPr>
                      </a:lvl5pPr>
                      <a:lvl6pPr marL="2286000" algn="l" defTabSz="457200" rtl="0" eaLnBrk="1" latinLnBrk="0" hangingPunct="1">
                        <a:defRPr sz="1800" b="1" kern="1200">
                          <a:solidFill>
                            <a:schemeClr val="tx1"/>
                          </a:solidFill>
                          <a:latin typeface="GSK Precision Light"/>
                        </a:defRPr>
                      </a:lvl6pPr>
                      <a:lvl7pPr marL="2743200" algn="l" defTabSz="457200" rtl="0" eaLnBrk="1" latinLnBrk="0" hangingPunct="1">
                        <a:defRPr sz="1800" b="1" kern="1200">
                          <a:solidFill>
                            <a:schemeClr val="tx1"/>
                          </a:solidFill>
                          <a:latin typeface="GSK Precision Light"/>
                        </a:defRPr>
                      </a:lvl7pPr>
                      <a:lvl8pPr marL="3200400" algn="l" defTabSz="457200" rtl="0" eaLnBrk="1" latinLnBrk="0" hangingPunct="1">
                        <a:defRPr sz="1800" b="1" kern="1200">
                          <a:solidFill>
                            <a:schemeClr val="tx1"/>
                          </a:solidFill>
                          <a:latin typeface="GSK Precision Light"/>
                        </a:defRPr>
                      </a:lvl8pPr>
                      <a:lvl9pPr marL="3657600" algn="l" defTabSz="457200" rtl="0" eaLnBrk="1" latinLnBrk="0" hangingPunct="1">
                        <a:defRPr sz="1800" b="1" kern="1200">
                          <a:solidFill>
                            <a:schemeClr val="tx1"/>
                          </a:solidFill>
                          <a:latin typeface="GSK Precision Light"/>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Disease type, </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n (%)</a:t>
                      </a:r>
                    </a:p>
                    <a:p>
                      <a:endParaRPr lang="en-GB" sz="1400" dirty="0">
                        <a:solidFill>
                          <a:schemeClr val="bg1"/>
                        </a:solidFill>
                        <a:latin typeface="Arial" panose="020B0604020202020204" pitchFamily="34" charset="0"/>
                        <a:cs typeface="Arial" panose="020B0604020202020204" pitchFamily="34" charset="0"/>
                      </a:endParaRPr>
                    </a:p>
                  </a:txBody>
                  <a:tcPr marL="60960" marR="60960"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lvl1pPr marL="0" algn="l" defTabSz="457200" rtl="0" eaLnBrk="1" latinLnBrk="0" hangingPunct="1">
                        <a:defRPr sz="1800" b="1" kern="1200">
                          <a:solidFill>
                            <a:schemeClr val="tx1"/>
                          </a:solidFill>
                          <a:latin typeface="GSK Precision Light"/>
                        </a:defRPr>
                      </a:lvl1pPr>
                      <a:lvl2pPr marL="457200" algn="l" defTabSz="457200" rtl="0" eaLnBrk="1" latinLnBrk="0" hangingPunct="1">
                        <a:defRPr sz="1800" b="1" kern="1200">
                          <a:solidFill>
                            <a:schemeClr val="tx1"/>
                          </a:solidFill>
                          <a:latin typeface="GSK Precision Light"/>
                        </a:defRPr>
                      </a:lvl2pPr>
                      <a:lvl3pPr marL="914400" algn="l" defTabSz="457200" rtl="0" eaLnBrk="1" latinLnBrk="0" hangingPunct="1">
                        <a:defRPr sz="1800" b="1" kern="1200">
                          <a:solidFill>
                            <a:schemeClr val="tx1"/>
                          </a:solidFill>
                          <a:latin typeface="GSK Precision Light"/>
                        </a:defRPr>
                      </a:lvl3pPr>
                      <a:lvl4pPr marL="1371600" algn="l" defTabSz="457200" rtl="0" eaLnBrk="1" latinLnBrk="0" hangingPunct="1">
                        <a:defRPr sz="1800" b="1" kern="1200">
                          <a:solidFill>
                            <a:schemeClr val="tx1"/>
                          </a:solidFill>
                          <a:latin typeface="GSK Precision Light"/>
                        </a:defRPr>
                      </a:lvl4pPr>
                      <a:lvl5pPr marL="1828800" algn="l" defTabSz="457200" rtl="0" eaLnBrk="1" latinLnBrk="0" hangingPunct="1">
                        <a:defRPr sz="1800" b="1" kern="1200">
                          <a:solidFill>
                            <a:schemeClr val="tx1"/>
                          </a:solidFill>
                          <a:latin typeface="GSK Precision Light"/>
                        </a:defRPr>
                      </a:lvl5pPr>
                      <a:lvl6pPr marL="2286000" algn="l" defTabSz="457200" rtl="0" eaLnBrk="1" latinLnBrk="0" hangingPunct="1">
                        <a:defRPr sz="1800" b="1" kern="1200">
                          <a:solidFill>
                            <a:schemeClr val="tx1"/>
                          </a:solidFill>
                          <a:latin typeface="GSK Precision Light"/>
                        </a:defRPr>
                      </a:lvl6pPr>
                      <a:lvl7pPr marL="2743200" algn="l" defTabSz="457200" rtl="0" eaLnBrk="1" latinLnBrk="0" hangingPunct="1">
                        <a:defRPr sz="1800" b="1" kern="1200">
                          <a:solidFill>
                            <a:schemeClr val="tx1"/>
                          </a:solidFill>
                          <a:latin typeface="GSK Precision Light"/>
                        </a:defRPr>
                      </a:lvl7pPr>
                      <a:lvl8pPr marL="3200400" algn="l" defTabSz="457200" rtl="0" eaLnBrk="1" latinLnBrk="0" hangingPunct="1">
                        <a:defRPr sz="1800" b="1" kern="1200">
                          <a:solidFill>
                            <a:schemeClr val="tx1"/>
                          </a:solidFill>
                          <a:latin typeface="GSK Precision Light"/>
                        </a:defRPr>
                      </a:lvl8pPr>
                      <a:lvl9pPr marL="3657600" algn="l" defTabSz="457200" rtl="0" eaLnBrk="1" latinLnBrk="0" hangingPunct="1">
                        <a:defRPr sz="1800" b="1" kern="1200">
                          <a:solidFill>
                            <a:schemeClr val="tx1"/>
                          </a:solidFill>
                          <a:latin typeface="GSK Precision Light"/>
                        </a:defRPr>
                      </a:lvl9pPr>
                    </a:lstStyle>
                    <a:p>
                      <a:pPr algn="ctr"/>
                      <a:r>
                        <a:rPr lang="en-GB" sz="1400" dirty="0">
                          <a:solidFill>
                            <a:schemeClr val="bg1"/>
                          </a:solidFill>
                          <a:latin typeface="Arial" panose="020B0604020202020204" pitchFamily="34" charset="0"/>
                          <a:cs typeface="Arial" panose="020B0604020202020204" pitchFamily="34" charset="0"/>
                        </a:rPr>
                        <a:t>All patients</a:t>
                      </a:r>
                    </a:p>
                  </a:txBody>
                  <a:tcPr marL="60960" marR="60960" marT="0" marB="0">
                    <a:lnL>
                      <a:noFill/>
                    </a:lnL>
                    <a:lnR w="190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solidFill>
                  </a:tcPr>
                </a:tc>
                <a:tc>
                  <a:txBody>
                    <a:bodyPr/>
                    <a:lstStyle>
                      <a:lvl1pPr marL="0" algn="l" defTabSz="457200" rtl="0" eaLnBrk="1" latinLnBrk="0" hangingPunct="1">
                        <a:defRPr sz="1800" b="1" kern="1200">
                          <a:solidFill>
                            <a:schemeClr val="tx1"/>
                          </a:solidFill>
                          <a:latin typeface="GSK Precision Light"/>
                        </a:defRPr>
                      </a:lvl1pPr>
                      <a:lvl2pPr marL="457200" algn="l" defTabSz="457200" rtl="0" eaLnBrk="1" latinLnBrk="0" hangingPunct="1">
                        <a:defRPr sz="1800" b="1" kern="1200">
                          <a:solidFill>
                            <a:schemeClr val="tx1"/>
                          </a:solidFill>
                          <a:latin typeface="GSK Precision Light"/>
                        </a:defRPr>
                      </a:lvl2pPr>
                      <a:lvl3pPr marL="914400" algn="l" defTabSz="457200" rtl="0" eaLnBrk="1" latinLnBrk="0" hangingPunct="1">
                        <a:defRPr sz="1800" b="1" kern="1200">
                          <a:solidFill>
                            <a:schemeClr val="tx1"/>
                          </a:solidFill>
                          <a:latin typeface="GSK Precision Light"/>
                        </a:defRPr>
                      </a:lvl3pPr>
                      <a:lvl4pPr marL="1371600" algn="l" defTabSz="457200" rtl="0" eaLnBrk="1" latinLnBrk="0" hangingPunct="1">
                        <a:defRPr sz="1800" b="1" kern="1200">
                          <a:solidFill>
                            <a:schemeClr val="tx1"/>
                          </a:solidFill>
                          <a:latin typeface="GSK Precision Light"/>
                        </a:defRPr>
                      </a:lvl4pPr>
                      <a:lvl5pPr marL="1828800" algn="l" defTabSz="457200" rtl="0" eaLnBrk="1" latinLnBrk="0" hangingPunct="1">
                        <a:defRPr sz="1800" b="1" kern="1200">
                          <a:solidFill>
                            <a:schemeClr val="tx1"/>
                          </a:solidFill>
                          <a:latin typeface="GSK Precision Light"/>
                        </a:defRPr>
                      </a:lvl5pPr>
                      <a:lvl6pPr marL="2286000" algn="l" defTabSz="457200" rtl="0" eaLnBrk="1" latinLnBrk="0" hangingPunct="1">
                        <a:defRPr sz="1800" b="1" kern="1200">
                          <a:solidFill>
                            <a:schemeClr val="tx1"/>
                          </a:solidFill>
                          <a:latin typeface="GSK Precision Light"/>
                        </a:defRPr>
                      </a:lvl6pPr>
                      <a:lvl7pPr marL="2743200" algn="l" defTabSz="457200" rtl="0" eaLnBrk="1" latinLnBrk="0" hangingPunct="1">
                        <a:defRPr sz="1800" b="1" kern="1200">
                          <a:solidFill>
                            <a:schemeClr val="tx1"/>
                          </a:solidFill>
                          <a:latin typeface="GSK Precision Light"/>
                        </a:defRPr>
                      </a:lvl7pPr>
                      <a:lvl8pPr marL="3200400" algn="l" defTabSz="457200" rtl="0" eaLnBrk="1" latinLnBrk="0" hangingPunct="1">
                        <a:defRPr sz="1800" b="1" kern="1200">
                          <a:solidFill>
                            <a:schemeClr val="tx1"/>
                          </a:solidFill>
                          <a:latin typeface="GSK Precision Light"/>
                        </a:defRPr>
                      </a:lvl8pPr>
                      <a:lvl9pPr marL="3657600" algn="l" defTabSz="457200" rtl="0" eaLnBrk="1" latinLnBrk="0" hangingPunct="1">
                        <a:defRPr sz="1800" b="1" kern="1200">
                          <a:solidFill>
                            <a:schemeClr val="tx1"/>
                          </a:solidFill>
                          <a:latin typeface="GSK Precision Light"/>
                        </a:defRPr>
                      </a:lvl9pPr>
                    </a:lstStyle>
                    <a:p>
                      <a:pPr algn="ctr"/>
                      <a:r>
                        <a:rPr lang="en-GB" sz="1400" dirty="0">
                          <a:solidFill>
                            <a:schemeClr val="bg1"/>
                          </a:solidFill>
                          <a:latin typeface="Arial" panose="020B0604020202020204" pitchFamily="34" charset="0"/>
                          <a:cs typeface="Arial" panose="020B0604020202020204" pitchFamily="34" charset="0"/>
                        </a:rPr>
                        <a:t>ctDNA+ </a:t>
                      </a:r>
                    </a:p>
                    <a:p>
                      <a:pPr algn="ctr"/>
                      <a:r>
                        <a:rPr lang="en-GB" sz="1400" dirty="0">
                          <a:solidFill>
                            <a:schemeClr val="bg1"/>
                          </a:solidFill>
                          <a:latin typeface="Arial" panose="020B0604020202020204" pitchFamily="34" charset="0"/>
                          <a:cs typeface="Arial" panose="020B0604020202020204" pitchFamily="34" charset="0"/>
                        </a:rPr>
                        <a:t>&lt;6 </a:t>
                      </a:r>
                      <a:r>
                        <a:rPr lang="en-GB" sz="1400" dirty="0" err="1">
                          <a:solidFill>
                            <a:schemeClr val="bg1"/>
                          </a:solidFill>
                          <a:latin typeface="Arial" panose="020B0604020202020204" pitchFamily="34" charset="0"/>
                          <a:cs typeface="Arial" panose="020B0604020202020204" pitchFamily="34" charset="0"/>
                        </a:rPr>
                        <a:t>mo</a:t>
                      </a:r>
                      <a:r>
                        <a:rPr lang="en-GB" sz="1400" dirty="0">
                          <a:solidFill>
                            <a:schemeClr val="bg1"/>
                          </a:solidFill>
                          <a:latin typeface="Arial" panose="020B0604020202020204" pitchFamily="34" charset="0"/>
                          <a:cs typeface="Arial" panose="020B0604020202020204" pitchFamily="34" charset="0"/>
                        </a:rPr>
                        <a:t> </a:t>
                      </a:r>
                      <a:br>
                        <a:rPr lang="en-GB" sz="1400" dirty="0">
                          <a:solidFill>
                            <a:schemeClr val="bg1"/>
                          </a:solidFill>
                          <a:latin typeface="Arial" panose="020B0604020202020204" pitchFamily="34" charset="0"/>
                          <a:cs typeface="Arial" panose="020B0604020202020204" pitchFamily="34" charset="0"/>
                        </a:rPr>
                      </a:br>
                      <a:r>
                        <a:rPr lang="en-GB" sz="1400" dirty="0">
                          <a:solidFill>
                            <a:schemeClr val="bg1"/>
                          </a:solidFill>
                          <a:latin typeface="Arial" panose="020B0604020202020204" pitchFamily="34" charset="0"/>
                          <a:cs typeface="Arial" panose="020B0604020202020204" pitchFamily="34" charset="0"/>
                        </a:rPr>
                        <a:t>post-EODT</a:t>
                      </a:r>
                    </a:p>
                  </a:txBody>
                  <a:tcPr marL="60960" marR="6096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solidFill>
                  </a:tcPr>
                </a:tc>
                <a:tc>
                  <a:txBody>
                    <a:bodyPr/>
                    <a:lstStyle>
                      <a:lvl1pPr marL="0" algn="l" defTabSz="457200" rtl="0" eaLnBrk="1" latinLnBrk="0" hangingPunct="1">
                        <a:defRPr sz="1800" b="1" kern="1200">
                          <a:solidFill>
                            <a:schemeClr val="tx1"/>
                          </a:solidFill>
                          <a:latin typeface="GSK Precision Light"/>
                        </a:defRPr>
                      </a:lvl1pPr>
                      <a:lvl2pPr marL="457200" algn="l" defTabSz="457200" rtl="0" eaLnBrk="1" latinLnBrk="0" hangingPunct="1">
                        <a:defRPr sz="1800" b="1" kern="1200">
                          <a:solidFill>
                            <a:schemeClr val="tx1"/>
                          </a:solidFill>
                          <a:latin typeface="GSK Precision Light"/>
                        </a:defRPr>
                      </a:lvl2pPr>
                      <a:lvl3pPr marL="914400" algn="l" defTabSz="457200" rtl="0" eaLnBrk="1" latinLnBrk="0" hangingPunct="1">
                        <a:defRPr sz="1800" b="1" kern="1200">
                          <a:solidFill>
                            <a:schemeClr val="tx1"/>
                          </a:solidFill>
                          <a:latin typeface="GSK Precision Light"/>
                        </a:defRPr>
                      </a:lvl3pPr>
                      <a:lvl4pPr marL="1371600" algn="l" defTabSz="457200" rtl="0" eaLnBrk="1" latinLnBrk="0" hangingPunct="1">
                        <a:defRPr sz="1800" b="1" kern="1200">
                          <a:solidFill>
                            <a:schemeClr val="tx1"/>
                          </a:solidFill>
                          <a:latin typeface="GSK Precision Light"/>
                        </a:defRPr>
                      </a:lvl4pPr>
                      <a:lvl5pPr marL="1828800" algn="l" defTabSz="457200" rtl="0" eaLnBrk="1" latinLnBrk="0" hangingPunct="1">
                        <a:defRPr sz="1800" b="1" kern="1200">
                          <a:solidFill>
                            <a:schemeClr val="tx1"/>
                          </a:solidFill>
                          <a:latin typeface="GSK Precision Light"/>
                        </a:defRPr>
                      </a:lvl5pPr>
                      <a:lvl6pPr marL="2286000" algn="l" defTabSz="457200" rtl="0" eaLnBrk="1" latinLnBrk="0" hangingPunct="1">
                        <a:defRPr sz="1800" b="1" kern="1200">
                          <a:solidFill>
                            <a:schemeClr val="tx1"/>
                          </a:solidFill>
                          <a:latin typeface="GSK Precision Light"/>
                        </a:defRPr>
                      </a:lvl6pPr>
                      <a:lvl7pPr marL="2743200" algn="l" defTabSz="457200" rtl="0" eaLnBrk="1" latinLnBrk="0" hangingPunct="1">
                        <a:defRPr sz="1800" b="1" kern="1200">
                          <a:solidFill>
                            <a:schemeClr val="tx1"/>
                          </a:solidFill>
                          <a:latin typeface="GSK Precision Light"/>
                        </a:defRPr>
                      </a:lvl7pPr>
                      <a:lvl8pPr marL="3200400" algn="l" defTabSz="457200" rtl="0" eaLnBrk="1" latinLnBrk="0" hangingPunct="1">
                        <a:defRPr sz="1800" b="1" kern="1200">
                          <a:solidFill>
                            <a:schemeClr val="tx1"/>
                          </a:solidFill>
                          <a:latin typeface="GSK Precision Light"/>
                        </a:defRPr>
                      </a:lvl8pPr>
                      <a:lvl9pPr marL="3657600" algn="l" defTabSz="457200" rtl="0" eaLnBrk="1" latinLnBrk="0" hangingPunct="1">
                        <a:defRPr sz="1800" b="1" kern="1200">
                          <a:solidFill>
                            <a:schemeClr val="tx1"/>
                          </a:solidFill>
                          <a:latin typeface="GSK Precision Light"/>
                        </a:defRPr>
                      </a:lvl9pPr>
                    </a:lstStyle>
                    <a:p>
                      <a:pPr algn="ctr"/>
                      <a:r>
                        <a:rPr lang="en-GB" sz="1400" dirty="0">
                          <a:solidFill>
                            <a:schemeClr val="bg1"/>
                          </a:solidFill>
                          <a:latin typeface="Arial" panose="020B0604020202020204" pitchFamily="34" charset="0"/>
                          <a:cs typeface="Arial" panose="020B0604020202020204" pitchFamily="34" charset="0"/>
                        </a:rPr>
                        <a:t>ctDNA+</a:t>
                      </a:r>
                    </a:p>
                    <a:p>
                      <a:pPr algn="ctr"/>
                      <a:r>
                        <a:rPr lang="en-GB" sz="1400" dirty="0">
                          <a:solidFill>
                            <a:schemeClr val="bg1"/>
                          </a:solidFill>
                          <a:latin typeface="Arial" panose="020B0604020202020204" pitchFamily="34" charset="0"/>
                          <a:cs typeface="Arial" panose="020B0604020202020204" pitchFamily="34" charset="0"/>
                        </a:rPr>
                        <a:t>&gt;6</a:t>
                      </a:r>
                      <a:r>
                        <a:rPr lang="en-US" sz="1400" kern="1200" dirty="0">
                          <a:solidFill>
                            <a:schemeClr val="bg1"/>
                          </a:solidFill>
                          <a:effectLst/>
                          <a:latin typeface="Arial" panose="020B0604020202020204" pitchFamily="34" charset="0"/>
                          <a:ea typeface="+mn-ea"/>
                          <a:cs typeface="Arial" panose="020B0604020202020204" pitchFamily="34" charset="0"/>
                        </a:rPr>
                        <a:t>–12 </a:t>
                      </a:r>
                      <a:r>
                        <a:rPr lang="en-US" sz="1400" kern="1200" dirty="0" err="1">
                          <a:solidFill>
                            <a:schemeClr val="bg1"/>
                          </a:solidFill>
                          <a:effectLst/>
                          <a:latin typeface="Arial" panose="020B0604020202020204" pitchFamily="34" charset="0"/>
                          <a:ea typeface="+mn-ea"/>
                          <a:cs typeface="Arial" panose="020B0604020202020204" pitchFamily="34" charset="0"/>
                        </a:rPr>
                        <a:t>mo</a:t>
                      </a:r>
                      <a:r>
                        <a:rPr lang="en-US" sz="1400" kern="1200" dirty="0">
                          <a:solidFill>
                            <a:schemeClr val="bg1"/>
                          </a:solidFill>
                          <a:effectLst/>
                          <a:latin typeface="Arial" panose="020B0604020202020204" pitchFamily="34" charset="0"/>
                          <a:ea typeface="+mn-ea"/>
                          <a:cs typeface="Arial" panose="020B0604020202020204" pitchFamily="34" charset="0"/>
                        </a:rPr>
                        <a:t> post-EODT</a:t>
                      </a:r>
                    </a:p>
                  </a:txBody>
                  <a:tcPr marL="60960" marR="60960" marT="0" marB="0">
                    <a:lnL w="1905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solidFill>
                  </a:tcPr>
                </a:tc>
                <a:tc>
                  <a:txBody>
                    <a:bodyPr/>
                    <a:lstStyle>
                      <a:lvl1pPr marL="0" algn="l" defTabSz="457200" rtl="0" eaLnBrk="1" latinLnBrk="0" hangingPunct="1">
                        <a:defRPr sz="1800" b="1" kern="1200">
                          <a:solidFill>
                            <a:schemeClr val="tx1"/>
                          </a:solidFill>
                          <a:latin typeface="GSK Precision Light"/>
                        </a:defRPr>
                      </a:lvl1pPr>
                      <a:lvl2pPr marL="457200" algn="l" defTabSz="457200" rtl="0" eaLnBrk="1" latinLnBrk="0" hangingPunct="1">
                        <a:defRPr sz="1800" b="1" kern="1200">
                          <a:solidFill>
                            <a:schemeClr val="tx1"/>
                          </a:solidFill>
                          <a:latin typeface="GSK Precision Light"/>
                        </a:defRPr>
                      </a:lvl2pPr>
                      <a:lvl3pPr marL="914400" algn="l" defTabSz="457200" rtl="0" eaLnBrk="1" latinLnBrk="0" hangingPunct="1">
                        <a:defRPr sz="1800" b="1" kern="1200">
                          <a:solidFill>
                            <a:schemeClr val="tx1"/>
                          </a:solidFill>
                          <a:latin typeface="GSK Precision Light"/>
                        </a:defRPr>
                      </a:lvl3pPr>
                      <a:lvl4pPr marL="1371600" algn="l" defTabSz="457200" rtl="0" eaLnBrk="1" latinLnBrk="0" hangingPunct="1">
                        <a:defRPr sz="1800" b="1" kern="1200">
                          <a:solidFill>
                            <a:schemeClr val="tx1"/>
                          </a:solidFill>
                          <a:latin typeface="GSK Precision Light"/>
                        </a:defRPr>
                      </a:lvl4pPr>
                      <a:lvl5pPr marL="1828800" algn="l" defTabSz="457200" rtl="0" eaLnBrk="1" latinLnBrk="0" hangingPunct="1">
                        <a:defRPr sz="1800" b="1" kern="1200">
                          <a:solidFill>
                            <a:schemeClr val="tx1"/>
                          </a:solidFill>
                          <a:latin typeface="GSK Precision Light"/>
                        </a:defRPr>
                      </a:lvl5pPr>
                      <a:lvl6pPr marL="2286000" algn="l" defTabSz="457200" rtl="0" eaLnBrk="1" latinLnBrk="0" hangingPunct="1">
                        <a:defRPr sz="1800" b="1" kern="1200">
                          <a:solidFill>
                            <a:schemeClr val="tx1"/>
                          </a:solidFill>
                          <a:latin typeface="GSK Precision Light"/>
                        </a:defRPr>
                      </a:lvl6pPr>
                      <a:lvl7pPr marL="2743200" algn="l" defTabSz="457200" rtl="0" eaLnBrk="1" latinLnBrk="0" hangingPunct="1">
                        <a:defRPr sz="1800" b="1" kern="1200">
                          <a:solidFill>
                            <a:schemeClr val="tx1"/>
                          </a:solidFill>
                          <a:latin typeface="GSK Precision Light"/>
                        </a:defRPr>
                      </a:lvl7pPr>
                      <a:lvl8pPr marL="3200400" algn="l" defTabSz="457200" rtl="0" eaLnBrk="1" latinLnBrk="0" hangingPunct="1">
                        <a:defRPr sz="1800" b="1" kern="1200">
                          <a:solidFill>
                            <a:schemeClr val="tx1"/>
                          </a:solidFill>
                          <a:latin typeface="GSK Precision Light"/>
                        </a:defRPr>
                      </a:lvl8pPr>
                      <a:lvl9pPr marL="3657600" algn="l" defTabSz="457200" rtl="0" eaLnBrk="1" latinLnBrk="0" hangingPunct="1">
                        <a:defRPr sz="1800" b="1" kern="1200">
                          <a:solidFill>
                            <a:schemeClr val="tx1"/>
                          </a:solidFill>
                          <a:latin typeface="GSK Precision Light"/>
                        </a:defRPr>
                      </a:lvl9pPr>
                    </a:lstStyle>
                    <a:p>
                      <a:pPr algn="ctr"/>
                      <a:r>
                        <a:rPr lang="en-GB" sz="1400" dirty="0">
                          <a:solidFill>
                            <a:schemeClr val="bg1"/>
                          </a:solidFill>
                          <a:latin typeface="Arial" panose="020B0604020202020204" pitchFamily="34" charset="0"/>
                          <a:cs typeface="Arial" panose="020B0604020202020204" pitchFamily="34" charset="0"/>
                        </a:rPr>
                        <a:t>ctDNA+</a:t>
                      </a:r>
                    </a:p>
                    <a:p>
                      <a:pPr algn="ctr"/>
                      <a:r>
                        <a:rPr lang="en-GB" sz="1400" dirty="0">
                          <a:solidFill>
                            <a:schemeClr val="bg1"/>
                          </a:solidFill>
                          <a:latin typeface="Arial" panose="020B0604020202020204" pitchFamily="34" charset="0"/>
                          <a:cs typeface="Arial" panose="020B0604020202020204" pitchFamily="34" charset="0"/>
                        </a:rPr>
                        <a:t>&gt;12 </a:t>
                      </a:r>
                      <a:r>
                        <a:rPr lang="en-GB" sz="1400" dirty="0" err="1">
                          <a:solidFill>
                            <a:schemeClr val="bg1"/>
                          </a:solidFill>
                          <a:latin typeface="Arial" panose="020B0604020202020204" pitchFamily="34" charset="0"/>
                          <a:cs typeface="Arial" panose="020B0604020202020204" pitchFamily="34" charset="0"/>
                        </a:rPr>
                        <a:t>mo</a:t>
                      </a:r>
                      <a:r>
                        <a:rPr lang="en-GB" sz="1400" dirty="0">
                          <a:solidFill>
                            <a:schemeClr val="bg1"/>
                          </a:solidFill>
                          <a:latin typeface="Arial" panose="020B0604020202020204" pitchFamily="34" charset="0"/>
                          <a:cs typeface="Arial" panose="020B0604020202020204" pitchFamily="34" charset="0"/>
                        </a:rPr>
                        <a:t> </a:t>
                      </a:r>
                      <a:br>
                        <a:rPr lang="en-GB" sz="1400" dirty="0">
                          <a:solidFill>
                            <a:schemeClr val="bg1"/>
                          </a:solidFill>
                          <a:latin typeface="Arial" panose="020B0604020202020204" pitchFamily="34" charset="0"/>
                          <a:cs typeface="Arial" panose="020B0604020202020204" pitchFamily="34" charset="0"/>
                        </a:rPr>
                      </a:br>
                      <a:r>
                        <a:rPr lang="en-GB" sz="1400" dirty="0">
                          <a:solidFill>
                            <a:schemeClr val="bg1"/>
                          </a:solidFill>
                          <a:latin typeface="Arial" panose="020B0604020202020204" pitchFamily="34" charset="0"/>
                          <a:cs typeface="Arial" panose="020B0604020202020204" pitchFamily="34" charset="0"/>
                        </a:rPr>
                        <a:t>post-EODT</a:t>
                      </a:r>
                    </a:p>
                  </a:txBody>
                  <a:tcPr marL="60960" marR="60960" marT="0" marB="0">
                    <a:lnL>
                      <a:noFill/>
                    </a:lnL>
                    <a:lnR>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solidFill>
                  </a:tcPr>
                </a:tc>
                <a:extLst>
                  <a:ext uri="{0D108BD9-81ED-4DB2-BD59-A6C34878D82A}">
                    <a16:rowId xmlns:a16="http://schemas.microsoft.com/office/drawing/2014/main" val="3544942914"/>
                  </a:ext>
                </a:extLst>
              </a:tr>
              <a:tr h="213360">
                <a:tc vMerge="1">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endParaRPr lang="en-GB" sz="1050" dirty="0">
                        <a:solidFill>
                          <a:schemeClr val="bg1"/>
                        </a:solidFill>
                        <a:latin typeface="Arial" panose="020B0604020202020204" pitchFamily="34" charset="0"/>
                        <a:cs typeface="Arial" panose="020B0604020202020204" pitchFamily="34" charset="0"/>
                      </a:endParaRPr>
                    </a:p>
                  </a:txBody>
                  <a:tcPr marL="45720" marR="45720" marT="0" marB="0">
                    <a:lnL>
                      <a:noFill/>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400" b="1" dirty="0">
                          <a:solidFill>
                            <a:schemeClr val="bg1"/>
                          </a:solidFill>
                          <a:latin typeface="Arial" panose="020B0604020202020204" pitchFamily="34" charset="0"/>
                          <a:cs typeface="Arial" panose="020B0604020202020204" pitchFamily="34" charset="0"/>
                        </a:rPr>
                        <a:t>(N=147)</a:t>
                      </a:r>
                    </a:p>
                  </a:txBody>
                  <a:tcPr marL="60960" marR="60960" marT="0" marB="0" anchor="ctr">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400" b="1" dirty="0">
                          <a:solidFill>
                            <a:schemeClr val="bg1"/>
                          </a:solidFill>
                          <a:latin typeface="Arial" panose="020B0604020202020204" pitchFamily="34" charset="0"/>
                          <a:cs typeface="Arial" panose="020B0604020202020204" pitchFamily="34" charset="0"/>
                        </a:rPr>
                        <a:t>(n=87; 59.2%)</a:t>
                      </a:r>
                    </a:p>
                  </a:txBody>
                  <a:tcPr marL="60960" marR="6096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46E"/>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400" b="1" dirty="0">
                          <a:solidFill>
                            <a:schemeClr val="bg1"/>
                          </a:solidFill>
                          <a:latin typeface="Arial" panose="020B0604020202020204" pitchFamily="34" charset="0"/>
                          <a:cs typeface="Arial" panose="020B0604020202020204" pitchFamily="34" charset="0"/>
                        </a:rPr>
                        <a:t>(n=42; 28.6%)</a:t>
                      </a:r>
                    </a:p>
                  </a:txBody>
                  <a:tcPr marL="60960" marR="60960" marT="0" marB="0" anchor="ctr">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400" b="1" dirty="0">
                          <a:solidFill>
                            <a:schemeClr val="bg1"/>
                          </a:solidFill>
                          <a:latin typeface="Arial" panose="020B0604020202020204" pitchFamily="34" charset="0"/>
                          <a:cs typeface="Arial" panose="020B0604020202020204" pitchFamily="34" charset="0"/>
                        </a:rPr>
                        <a:t>(n=18; 12.2%)</a:t>
                      </a:r>
                    </a:p>
                  </a:txBody>
                  <a:tcPr marL="60960" marR="60960" marT="0" marB="0" anchor="ctr">
                    <a:lnL>
                      <a:noFill/>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solidFill>
                  </a:tcPr>
                </a:tc>
                <a:extLst>
                  <a:ext uri="{0D108BD9-81ED-4DB2-BD59-A6C34878D82A}">
                    <a16:rowId xmlns:a16="http://schemas.microsoft.com/office/drawing/2014/main" val="4172398403"/>
                  </a:ext>
                </a:extLst>
              </a:tr>
              <a:tr h="213360">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indent="114300"/>
                      <a:r>
                        <a:rPr lang="en-GB" sz="1400" dirty="0">
                          <a:latin typeface="Arial" panose="020B0604020202020204" pitchFamily="34" charset="0"/>
                          <a:cs typeface="Arial" panose="020B0604020202020204" pitchFamily="34" charset="0"/>
                        </a:rPr>
                        <a:t>TNBC</a:t>
                      </a:r>
                    </a:p>
                  </a:txBody>
                  <a:tcPr marL="60960" marR="60960" marT="0" marB="0" anchor="ctr">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25098"/>
                      </a:srgbClr>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400" dirty="0">
                          <a:latin typeface="Arial" panose="020B0604020202020204" pitchFamily="34" charset="0"/>
                          <a:cs typeface="Arial" panose="020B0604020202020204" pitchFamily="34" charset="0"/>
                        </a:rPr>
                        <a:t>n=135 </a:t>
                      </a:r>
                    </a:p>
                  </a:txBody>
                  <a:tcPr marL="60960" marR="60960" marT="0" marB="0" anchor="ctr">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alpha val="25098"/>
                      </a:srgbClr>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400" dirty="0">
                          <a:latin typeface="Arial" panose="020B0604020202020204" pitchFamily="34" charset="0"/>
                          <a:cs typeface="Arial" panose="020B0604020202020204" pitchFamily="34" charset="0"/>
                        </a:rPr>
                        <a:t>81 (60.0)</a:t>
                      </a:r>
                    </a:p>
                  </a:txBody>
                  <a:tcPr marL="60960" marR="60960" marT="0" marB="0" anchor="ctr">
                    <a:lnL>
                      <a:noFill/>
                    </a:lnL>
                    <a:lnR>
                      <a:noFill/>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alpha val="25098"/>
                      </a:srgbClr>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400" dirty="0">
                          <a:latin typeface="Arial" panose="020B0604020202020204" pitchFamily="34" charset="0"/>
                          <a:cs typeface="Arial" panose="020B0604020202020204" pitchFamily="34" charset="0"/>
                        </a:rPr>
                        <a:t>40 (29.7)</a:t>
                      </a:r>
                    </a:p>
                  </a:txBody>
                  <a:tcPr marL="60960" marR="60960" marT="0" marB="0" anchor="ctr">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alpha val="25098"/>
                      </a:srgbClr>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400" dirty="0">
                          <a:latin typeface="Arial" panose="020B0604020202020204" pitchFamily="34" charset="0"/>
                          <a:cs typeface="Arial" panose="020B0604020202020204" pitchFamily="34" charset="0"/>
                        </a:rPr>
                        <a:t>14 (10.4)</a:t>
                      </a:r>
                    </a:p>
                  </a:txBody>
                  <a:tcPr marL="60960" marR="60960" marT="0" marB="0" anchor="ctr">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alpha val="25098"/>
                      </a:srgbClr>
                    </a:solidFill>
                  </a:tcPr>
                </a:tc>
                <a:extLst>
                  <a:ext uri="{0D108BD9-81ED-4DB2-BD59-A6C34878D82A}">
                    <a16:rowId xmlns:a16="http://schemas.microsoft.com/office/drawing/2014/main" val="570327432"/>
                  </a:ext>
                </a:extLst>
              </a:tr>
              <a:tr h="213360">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marL="0" marR="0" lvl="0" indent="114300" algn="l" defTabSz="121917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HR+</a:t>
                      </a:r>
                    </a:p>
                  </a:txBody>
                  <a:tcPr marL="60960" marR="60960" marT="0" marB="0" anchor="ctr">
                    <a:lnL w="1905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6A6A6">
                        <a:alpha val="25098"/>
                      </a:srgbClr>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400" dirty="0">
                          <a:latin typeface="Arial" panose="020B0604020202020204" pitchFamily="34" charset="0"/>
                          <a:cs typeface="Arial" panose="020B0604020202020204" pitchFamily="34" charset="0"/>
                        </a:rPr>
                        <a:t>n=12</a:t>
                      </a:r>
                    </a:p>
                  </a:txBody>
                  <a:tcPr marL="60960" marR="60960" marT="0" marB="0"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alpha val="25098"/>
                      </a:srgbClr>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400" dirty="0">
                          <a:latin typeface="Arial" panose="020B0604020202020204" pitchFamily="34" charset="0"/>
                          <a:cs typeface="Arial" panose="020B0604020202020204" pitchFamily="34" charset="0"/>
                        </a:rPr>
                        <a:t>6 (50.0)</a:t>
                      </a:r>
                    </a:p>
                  </a:txBody>
                  <a:tcPr marL="60960" marR="60960" marT="0" marB="0"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alpha val="25098"/>
                      </a:srgbClr>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400" dirty="0">
                          <a:latin typeface="Arial" panose="020B0604020202020204" pitchFamily="34" charset="0"/>
                          <a:cs typeface="Arial" panose="020B0604020202020204" pitchFamily="34" charset="0"/>
                        </a:rPr>
                        <a:t>2 (16.7)</a:t>
                      </a:r>
                    </a:p>
                  </a:txBody>
                  <a:tcPr marL="60960" marR="60960" marT="0" marB="0"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alpha val="25098"/>
                      </a:srgbClr>
                    </a:solidFill>
                  </a:tcPr>
                </a:tc>
                <a:tc>
                  <a:txBody>
                    <a:bodyPr/>
                    <a:lstStyle>
                      <a:lvl1pPr marL="0" algn="l" defTabSz="457200" rtl="0" eaLnBrk="1" latinLnBrk="0" hangingPunct="1">
                        <a:defRPr sz="1800" kern="1200">
                          <a:solidFill>
                            <a:schemeClr val="tx1"/>
                          </a:solidFill>
                          <a:latin typeface="GSK Precision Light"/>
                        </a:defRPr>
                      </a:lvl1pPr>
                      <a:lvl2pPr marL="457200" algn="l" defTabSz="457200" rtl="0" eaLnBrk="1" latinLnBrk="0" hangingPunct="1">
                        <a:defRPr sz="1800" kern="1200">
                          <a:solidFill>
                            <a:schemeClr val="tx1"/>
                          </a:solidFill>
                          <a:latin typeface="GSK Precision Light"/>
                        </a:defRPr>
                      </a:lvl2pPr>
                      <a:lvl3pPr marL="914400" algn="l" defTabSz="457200" rtl="0" eaLnBrk="1" latinLnBrk="0" hangingPunct="1">
                        <a:defRPr sz="1800" kern="1200">
                          <a:solidFill>
                            <a:schemeClr val="tx1"/>
                          </a:solidFill>
                          <a:latin typeface="GSK Precision Light"/>
                        </a:defRPr>
                      </a:lvl3pPr>
                      <a:lvl4pPr marL="1371600" algn="l" defTabSz="457200" rtl="0" eaLnBrk="1" latinLnBrk="0" hangingPunct="1">
                        <a:defRPr sz="1800" kern="1200">
                          <a:solidFill>
                            <a:schemeClr val="tx1"/>
                          </a:solidFill>
                          <a:latin typeface="GSK Precision Light"/>
                        </a:defRPr>
                      </a:lvl4pPr>
                      <a:lvl5pPr marL="1828800" algn="l" defTabSz="457200" rtl="0" eaLnBrk="1" latinLnBrk="0" hangingPunct="1">
                        <a:defRPr sz="1800" kern="1200">
                          <a:solidFill>
                            <a:schemeClr val="tx1"/>
                          </a:solidFill>
                          <a:latin typeface="GSK Precision Light"/>
                        </a:defRPr>
                      </a:lvl5pPr>
                      <a:lvl6pPr marL="2286000" algn="l" defTabSz="457200" rtl="0" eaLnBrk="1" latinLnBrk="0" hangingPunct="1">
                        <a:defRPr sz="1800" kern="1200">
                          <a:solidFill>
                            <a:schemeClr val="tx1"/>
                          </a:solidFill>
                          <a:latin typeface="GSK Precision Light"/>
                        </a:defRPr>
                      </a:lvl6pPr>
                      <a:lvl7pPr marL="2743200" algn="l" defTabSz="457200" rtl="0" eaLnBrk="1" latinLnBrk="0" hangingPunct="1">
                        <a:defRPr sz="1800" kern="1200">
                          <a:solidFill>
                            <a:schemeClr val="tx1"/>
                          </a:solidFill>
                          <a:latin typeface="GSK Precision Light"/>
                        </a:defRPr>
                      </a:lvl7pPr>
                      <a:lvl8pPr marL="3200400" algn="l" defTabSz="457200" rtl="0" eaLnBrk="1" latinLnBrk="0" hangingPunct="1">
                        <a:defRPr sz="1800" kern="1200">
                          <a:solidFill>
                            <a:schemeClr val="tx1"/>
                          </a:solidFill>
                          <a:latin typeface="GSK Precision Light"/>
                        </a:defRPr>
                      </a:lvl8pPr>
                      <a:lvl9pPr marL="3657600" algn="l" defTabSz="457200" rtl="0" eaLnBrk="1" latinLnBrk="0" hangingPunct="1">
                        <a:defRPr sz="1800" kern="1200">
                          <a:solidFill>
                            <a:schemeClr val="tx1"/>
                          </a:solidFill>
                          <a:latin typeface="GSK Precision Light"/>
                        </a:defRPr>
                      </a:lvl9pPr>
                    </a:lstStyle>
                    <a:p>
                      <a:pPr algn="ctr"/>
                      <a:r>
                        <a:rPr lang="en-GB" sz="1400" dirty="0">
                          <a:latin typeface="Arial" panose="020B0604020202020204" pitchFamily="34" charset="0"/>
                          <a:cs typeface="Arial" panose="020B0604020202020204" pitchFamily="34" charset="0"/>
                        </a:rPr>
                        <a:t>4 (33.3)</a:t>
                      </a:r>
                    </a:p>
                  </a:txBody>
                  <a:tcPr marL="60960" marR="60960" marT="0" marB="0" anchor="ctr">
                    <a:lnL>
                      <a:noFill/>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546E">
                        <a:alpha val="25098"/>
                      </a:srgbClr>
                    </a:solidFill>
                  </a:tcPr>
                </a:tc>
                <a:extLst>
                  <a:ext uri="{0D108BD9-81ED-4DB2-BD59-A6C34878D82A}">
                    <a16:rowId xmlns:a16="http://schemas.microsoft.com/office/drawing/2014/main" val="398772205"/>
                  </a:ext>
                </a:extLst>
              </a:tr>
            </a:tbl>
          </a:graphicData>
        </a:graphic>
      </p:graphicFrame>
      <p:sp>
        <p:nvSpPr>
          <p:cNvPr id="7" name="TextBox 6">
            <a:extLst>
              <a:ext uri="{FF2B5EF4-FFF2-40B4-BE49-F238E27FC236}">
                <a16:creationId xmlns:a16="http://schemas.microsoft.com/office/drawing/2014/main" id="{3CEF7A4F-5306-89EE-B975-52A2BB0585D0}"/>
              </a:ext>
            </a:extLst>
          </p:cNvPr>
          <p:cNvSpPr txBox="1"/>
          <p:nvPr/>
        </p:nvSpPr>
        <p:spPr>
          <a:xfrm>
            <a:off x="227651" y="6376712"/>
            <a:ext cx="11728704" cy="235898"/>
          </a:xfrm>
          <a:prstGeom prst="rect">
            <a:avLst/>
          </a:prstGeom>
          <a:noFill/>
        </p:spPr>
        <p:txBody>
          <a:bodyPr wrap="square" anchor="b">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ctDNA</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circulating tumor DNA detected; EODT, end of definitive treatment; HR+, hormone receptor-positive; TNBC, triple-negative breast cancer.</a:t>
            </a:r>
          </a:p>
        </p:txBody>
      </p:sp>
      <p:pic>
        <p:nvPicPr>
          <p:cNvPr id="11" name="Picture 10" descr="A graph of a number of people&#10;&#10;Description automatically generated with medium confidence">
            <a:extLst>
              <a:ext uri="{FF2B5EF4-FFF2-40B4-BE49-F238E27FC236}">
                <a16:creationId xmlns:a16="http://schemas.microsoft.com/office/drawing/2014/main" id="{9AE2B331-3F7C-F669-DDAB-C718FDE14E26}"/>
              </a:ext>
            </a:extLst>
          </p:cNvPr>
          <p:cNvPicPr>
            <a:picLocks noChangeAspect="1"/>
          </p:cNvPicPr>
          <p:nvPr/>
        </p:nvPicPr>
        <p:blipFill>
          <a:blip r:embed="rId3"/>
          <a:srcRect t="3578" r="1451"/>
          <a:stretch/>
        </p:blipFill>
        <p:spPr>
          <a:xfrm>
            <a:off x="678040" y="1702266"/>
            <a:ext cx="5148497" cy="4652316"/>
          </a:xfrm>
          <a:prstGeom prst="rect">
            <a:avLst/>
          </a:prstGeom>
        </p:spPr>
      </p:pic>
      <p:sp>
        <p:nvSpPr>
          <p:cNvPr id="4" name="Rectangle 3">
            <a:extLst>
              <a:ext uri="{FF2B5EF4-FFF2-40B4-BE49-F238E27FC236}">
                <a16:creationId xmlns:a16="http://schemas.microsoft.com/office/drawing/2014/main" id="{06285529-638B-89C2-5CD7-223832462F20}"/>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96208523-3CD3-D303-FFC1-2EF51DEF90E6}"/>
              </a:ext>
            </a:extLst>
          </p:cNvPr>
          <p:cNvSpPr/>
          <p:nvPr/>
        </p:nvSpPr>
        <p:spPr>
          <a:xfrm>
            <a:off x="0" y="6612610"/>
            <a:ext cx="12192000" cy="245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0E7D2CBE-5462-71F0-2141-67C9B6668478}"/>
              </a:ext>
            </a:extLst>
          </p:cNvPr>
          <p:cNvSpPr>
            <a:spLocks noGrp="1"/>
          </p:cNvSpPr>
          <p:nvPr>
            <p:ph type="title"/>
          </p:nvPr>
        </p:nvSpPr>
        <p:spPr>
          <a:xfrm>
            <a:off x="231376" y="147520"/>
            <a:ext cx="11127187" cy="949648"/>
          </a:xfrm>
        </p:spPr>
        <p:txBody>
          <a:bodyPr anchor="ctr"/>
          <a:lstStyle/>
          <a:p>
            <a:r>
              <a:rPr lang="en-US" b="1" dirty="0"/>
              <a:t>Timing of ctDNA detection from end of definitive treatment</a:t>
            </a:r>
          </a:p>
        </p:txBody>
      </p:sp>
      <p:sp>
        <p:nvSpPr>
          <p:cNvPr id="8" name="TextBox 7">
            <a:extLst>
              <a:ext uri="{FF2B5EF4-FFF2-40B4-BE49-F238E27FC236}">
                <a16:creationId xmlns:a16="http://schemas.microsoft.com/office/drawing/2014/main" id="{3FD2181B-F8DA-03DC-F7CE-99769457EB91}"/>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Turner N. SABCS 2024</a:t>
            </a:r>
          </a:p>
        </p:txBody>
      </p:sp>
    </p:spTree>
    <p:extLst>
      <p:ext uri="{BB962C8B-B14F-4D97-AF65-F5344CB8AC3E}">
        <p14:creationId xmlns:p14="http://schemas.microsoft.com/office/powerpoint/2010/main" val="1607672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7D2CBE-5462-71F0-2141-67C9B6668478}"/>
              </a:ext>
            </a:extLst>
          </p:cNvPr>
          <p:cNvSpPr>
            <a:spLocks noGrp="1"/>
          </p:cNvSpPr>
          <p:nvPr>
            <p:ph type="title"/>
          </p:nvPr>
        </p:nvSpPr>
        <p:spPr/>
        <p:txBody>
          <a:bodyPr anchor="ctr"/>
          <a:lstStyle/>
          <a:p>
            <a:r>
              <a:rPr lang="en-US" b="1" dirty="0"/>
              <a:t>Recurrence-free interval</a:t>
            </a:r>
            <a:endParaRPr lang="en-US" b="1" baseline="30000" dirty="0"/>
          </a:p>
        </p:txBody>
      </p:sp>
      <p:sp>
        <p:nvSpPr>
          <p:cNvPr id="2" name="Content Placeholder 1">
            <a:extLst>
              <a:ext uri="{FF2B5EF4-FFF2-40B4-BE49-F238E27FC236}">
                <a16:creationId xmlns:a16="http://schemas.microsoft.com/office/drawing/2014/main" id="{8A34E3A0-F271-BA99-8EA4-08563FCD1FB6}"/>
              </a:ext>
            </a:extLst>
          </p:cNvPr>
          <p:cNvSpPr>
            <a:spLocks noGrp="1"/>
          </p:cNvSpPr>
          <p:nvPr>
            <p:ph idx="1"/>
          </p:nvPr>
        </p:nvSpPr>
        <p:spPr>
          <a:xfrm>
            <a:off x="343102" y="5874023"/>
            <a:ext cx="11724980" cy="553999"/>
          </a:xfrm>
        </p:spPr>
        <p:txBody>
          <a:bodyPr/>
          <a:lstStyle/>
          <a:p>
            <a:pPr marL="0" indent="0" algn="ctr">
              <a:spcBef>
                <a:spcPts val="200"/>
              </a:spcBef>
              <a:buClr>
                <a:schemeClr val="tx1">
                  <a:lumMod val="65000"/>
                  <a:lumOff val="35000"/>
                </a:schemeClr>
              </a:buClr>
              <a:buNone/>
            </a:pPr>
            <a:r>
              <a:rPr lang="en-US" sz="1867" dirty="0"/>
              <a:t>Investigators were unblinded at the time the study was terminated (April 25, 2023)</a:t>
            </a:r>
          </a:p>
        </p:txBody>
      </p:sp>
      <p:pic>
        <p:nvPicPr>
          <p:cNvPr id="6" name="Picture 5" descr="A graph showing different types of objects&#10;&#10;Description automatically generated with medium confidence">
            <a:extLst>
              <a:ext uri="{FF2B5EF4-FFF2-40B4-BE49-F238E27FC236}">
                <a16:creationId xmlns:a16="http://schemas.microsoft.com/office/drawing/2014/main" id="{76333122-3EB0-1DD6-B8A1-D4B2EFA59D89}"/>
              </a:ext>
            </a:extLst>
          </p:cNvPr>
          <p:cNvPicPr>
            <a:picLocks noChangeAspect="1"/>
          </p:cNvPicPr>
          <p:nvPr/>
        </p:nvPicPr>
        <p:blipFill>
          <a:blip r:embed="rId3"/>
          <a:stretch>
            <a:fillRect/>
          </a:stretch>
        </p:blipFill>
        <p:spPr>
          <a:xfrm>
            <a:off x="2393253" y="1357895"/>
            <a:ext cx="7168563" cy="4411424"/>
          </a:xfrm>
          <a:prstGeom prst="rect">
            <a:avLst/>
          </a:prstGeom>
        </p:spPr>
      </p:pic>
      <p:sp>
        <p:nvSpPr>
          <p:cNvPr id="4" name="Rectangle 3">
            <a:extLst>
              <a:ext uri="{FF2B5EF4-FFF2-40B4-BE49-F238E27FC236}">
                <a16:creationId xmlns:a16="http://schemas.microsoft.com/office/drawing/2014/main" id="{B6153F05-54C6-E240-4416-6AEC715D273A}"/>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CD742AB1-0446-D4B2-A506-65A5CF8F5306}"/>
              </a:ext>
            </a:extLst>
          </p:cNvPr>
          <p:cNvSpPr/>
          <p:nvPr/>
        </p:nvSpPr>
        <p:spPr>
          <a:xfrm>
            <a:off x="0" y="6612610"/>
            <a:ext cx="12192000" cy="245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5263DFB4-34BE-BBB8-028C-9484FDB80FAA}"/>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Turner N. SABCS 2024</a:t>
            </a:r>
          </a:p>
        </p:txBody>
      </p:sp>
    </p:spTree>
    <p:extLst>
      <p:ext uri="{BB962C8B-B14F-4D97-AF65-F5344CB8AC3E}">
        <p14:creationId xmlns:p14="http://schemas.microsoft.com/office/powerpoint/2010/main" val="2160340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1A4B2-6B11-1B20-B455-1B07A522807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3E92D38-EBC5-8FB0-4FC3-BE5B8EABF99E}"/>
              </a:ext>
            </a:extLst>
          </p:cNvPr>
          <p:cNvSpPr>
            <a:spLocks noGrp="1"/>
          </p:cNvSpPr>
          <p:nvPr>
            <p:ph type="body" sz="quarter" idx="11"/>
          </p:nvPr>
        </p:nvSpPr>
        <p:spPr>
          <a:xfrm>
            <a:off x="261816" y="868229"/>
            <a:ext cx="11239622" cy="4746759"/>
          </a:xfrm>
        </p:spPr>
        <p:txBody>
          <a:bodyPr>
            <a:normAutofit fontScale="85000" lnSpcReduction="20000"/>
          </a:bodyPr>
          <a:lstStyle/>
          <a:p>
            <a:pPr marL="0" lvl="1" indent="0">
              <a:lnSpc>
                <a:spcPct val="120000"/>
              </a:lnSpc>
              <a:spcBef>
                <a:spcPts val="0"/>
              </a:spcBef>
              <a:spcAft>
                <a:spcPts val="600"/>
              </a:spcAft>
              <a:buNone/>
            </a:pPr>
            <a:endParaRPr lang="en-US" sz="2700" dirty="0">
              <a:solidFill>
                <a:srgbClr val="000000"/>
              </a:solidFill>
              <a:effectLst/>
              <a:ea typeface="Aptos" panose="020B0004020202020204" pitchFamily="34" charset="0"/>
              <a:cs typeface="Aptos" panose="020B0004020202020204" pitchFamily="34" charset="0"/>
            </a:endParaRPr>
          </a:p>
          <a:p>
            <a:pPr marL="457200" lvl="1" indent="-457200">
              <a:lnSpc>
                <a:spcPct val="120000"/>
              </a:lnSpc>
              <a:spcBef>
                <a:spcPts val="0"/>
              </a:spcBef>
              <a:spcAft>
                <a:spcPts val="600"/>
              </a:spcAft>
            </a:pPr>
            <a:r>
              <a:rPr lang="en-US" b="1" u="sng" dirty="0" err="1">
                <a:solidFill>
                  <a:srgbClr val="000000"/>
                </a:solidFill>
                <a:effectLst/>
                <a:ea typeface="Aptos" panose="020B0004020202020204" pitchFamily="34" charset="0"/>
                <a:cs typeface="Aptos" panose="020B0004020202020204" pitchFamily="34" charset="0"/>
              </a:rPr>
              <a:t>ctDNA</a:t>
            </a:r>
            <a:r>
              <a:rPr lang="en-US" b="1" u="sng" dirty="0">
                <a:solidFill>
                  <a:srgbClr val="000000"/>
                </a:solidFill>
                <a:effectLst/>
                <a:ea typeface="Aptos" panose="020B0004020202020204" pitchFamily="34" charset="0"/>
                <a:cs typeface="Aptos" panose="020B0004020202020204" pitchFamily="34" charset="0"/>
              </a:rPr>
              <a:t> monitoring</a:t>
            </a:r>
          </a:p>
          <a:p>
            <a:pPr marL="457200" lvl="1" indent="-457200">
              <a:lnSpc>
                <a:spcPct val="120000"/>
              </a:lnSpc>
              <a:spcBef>
                <a:spcPts val="0"/>
              </a:spcBef>
              <a:spcAft>
                <a:spcPts val="600"/>
              </a:spcAft>
            </a:pPr>
            <a:endParaRPr lang="en-US" sz="1200" b="1" u="sng" dirty="0">
              <a:solidFill>
                <a:srgbClr val="000000"/>
              </a:solidFill>
              <a:effectLs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b="1" dirty="0">
                <a:solidFill>
                  <a:srgbClr val="000000"/>
                </a:solidFill>
                <a:effectLst/>
                <a:ea typeface="Aptos" panose="020B0004020202020204" pitchFamily="34" charset="0"/>
                <a:cs typeface="Aptos" panose="020B0004020202020204" pitchFamily="34" charset="0"/>
              </a:rPr>
              <a:t>GS3-01: </a:t>
            </a:r>
            <a:r>
              <a:rPr lang="en-US" dirty="0">
                <a:solidFill>
                  <a:srgbClr val="000000"/>
                </a:solidFill>
                <a:effectLst/>
                <a:ea typeface="Aptos" panose="020B0004020202020204" pitchFamily="34" charset="0"/>
                <a:cs typeface="Aptos" panose="020B0004020202020204" pitchFamily="34" charset="0"/>
              </a:rPr>
              <a:t>Circulating tumor DNA surveillance in </a:t>
            </a:r>
            <a:r>
              <a:rPr lang="en-US" b="1" dirty="0">
                <a:solidFill>
                  <a:srgbClr val="000000"/>
                </a:solidFill>
                <a:effectLst/>
                <a:ea typeface="Aptos" panose="020B0004020202020204" pitchFamily="34" charset="0"/>
                <a:cs typeface="Aptos" panose="020B0004020202020204" pitchFamily="34" charset="0"/>
              </a:rPr>
              <a:t>ZEST</a:t>
            </a:r>
            <a:r>
              <a:rPr lang="en-US" dirty="0">
                <a:solidFill>
                  <a:srgbClr val="000000"/>
                </a:solidFill>
                <a:effectLst/>
                <a:ea typeface="Aptos" panose="020B0004020202020204" pitchFamily="34" charset="0"/>
                <a:cs typeface="Aptos" panose="020B0004020202020204" pitchFamily="34" charset="0"/>
              </a:rPr>
              <a:t>, a randomized, phase 3, double-blind study of niraparib or placebo in patients w/ </a:t>
            </a:r>
            <a:r>
              <a:rPr lang="en-US" dirty="0">
                <a:solidFill>
                  <a:srgbClr val="000000"/>
                </a:solidFill>
                <a:ea typeface="Aptos" panose="020B0004020202020204" pitchFamily="34" charset="0"/>
                <a:cs typeface="Aptos" panose="020B0004020202020204" pitchFamily="34" charset="0"/>
              </a:rPr>
              <a:t>TNBC</a:t>
            </a:r>
            <a:r>
              <a:rPr lang="en-US" dirty="0">
                <a:solidFill>
                  <a:srgbClr val="000000"/>
                </a:solidFill>
                <a:effectLst/>
                <a:ea typeface="Aptos" panose="020B0004020202020204" pitchFamily="34" charset="0"/>
                <a:cs typeface="Aptos" panose="020B0004020202020204" pitchFamily="34" charset="0"/>
              </a:rPr>
              <a:t> or HER2+ BRCA-mutated breast cancer with molecular residual disease after definitive therapy</a:t>
            </a:r>
            <a:endParaRPr lang="en-US" dirty="0">
              <a:effectLst/>
              <a:ea typeface="Aptos" panose="020B0004020202020204" pitchFamily="34" charset="0"/>
              <a:cs typeface="Aptos" panose="020B0004020202020204" pitchFamily="34" charset="0"/>
            </a:endParaRPr>
          </a:p>
          <a:p>
            <a:pPr marL="0" marR="0" indent="0">
              <a:lnSpc>
                <a:spcPct val="120000"/>
              </a:lnSpc>
              <a:spcBef>
                <a:spcPts val="0"/>
              </a:spcBef>
              <a:buNone/>
            </a:pPr>
            <a:endParaRPr lang="en-US" sz="2400" dirty="0">
              <a:effectLst/>
              <a:ea typeface="Aptos" panose="020B0004020202020204" pitchFamily="34" charset="0"/>
              <a:cs typeface="Aptos" panose="020B0004020202020204" pitchFamily="34" charset="0"/>
            </a:endParaRPr>
          </a:p>
          <a:p>
            <a:pPr marL="0">
              <a:lnSpc>
                <a:spcPct val="120000"/>
              </a:lnSpc>
              <a:spcAft>
                <a:spcPts val="600"/>
              </a:spcAft>
            </a:pPr>
            <a:r>
              <a:rPr lang="en-US" sz="2400" b="1" u="sng" dirty="0">
                <a:solidFill>
                  <a:srgbClr val="000000"/>
                </a:solidFill>
                <a:effectLst/>
                <a:ea typeface="Aptos" panose="020B0004020202020204" pitchFamily="34" charset="0"/>
                <a:cs typeface="Aptos" panose="020B0004020202020204" pitchFamily="34" charset="0"/>
              </a:rPr>
              <a:t>BRCA related abstracts</a:t>
            </a:r>
          </a:p>
          <a:p>
            <a:pPr marL="0">
              <a:lnSpc>
                <a:spcPct val="120000"/>
              </a:lnSpc>
              <a:spcAft>
                <a:spcPts val="600"/>
              </a:spcAft>
            </a:pPr>
            <a:endParaRPr lang="en-US" sz="1200" b="1" u="sng" dirty="0">
              <a:solidFill>
                <a:srgbClr val="000000"/>
              </a:solidFill>
              <a:effectLst/>
              <a:ea typeface="Aptos" panose="020B0004020202020204" pitchFamily="34" charset="0"/>
              <a:cs typeface="Aptos" panose="020B0004020202020204" pitchFamily="34" charset="0"/>
            </a:endParaRPr>
          </a:p>
          <a:p>
            <a:pPr marL="0" indent="0">
              <a:lnSpc>
                <a:spcPct val="120000"/>
              </a:lnSpc>
              <a:spcAft>
                <a:spcPts val="600"/>
              </a:spcAft>
              <a:buNone/>
            </a:pPr>
            <a:r>
              <a:rPr lang="en-US" sz="2400" b="1" dirty="0">
                <a:solidFill>
                  <a:srgbClr val="000000"/>
                </a:solidFill>
                <a:effectLst/>
                <a:ea typeface="Aptos" panose="020B0004020202020204" pitchFamily="34" charset="0"/>
                <a:cs typeface="Aptos" panose="020B0004020202020204" pitchFamily="34" charset="0"/>
              </a:rPr>
              <a:t>GS1-08:</a:t>
            </a:r>
            <a:r>
              <a:rPr lang="en-US" sz="2400" dirty="0">
                <a:solidFill>
                  <a:srgbClr val="000000"/>
                </a:solidFill>
                <a:effectLst/>
                <a:ea typeface="Aptos" panose="020B0004020202020204" pitchFamily="34" charset="0"/>
                <a:cs typeface="Aptos" panose="020B0004020202020204" pitchFamily="34" charset="0"/>
              </a:rPr>
              <a:t> Association between risk-reducing surgeries and survival in young BRCA carriers with breast cancer: results from an international cohort study</a:t>
            </a:r>
          </a:p>
          <a:p>
            <a:pPr marL="0" marR="0" indent="0">
              <a:lnSpc>
                <a:spcPct val="120000"/>
              </a:lnSpc>
              <a:spcBef>
                <a:spcPts val="0"/>
              </a:spcBef>
              <a:spcAft>
                <a:spcPts val="600"/>
              </a:spcAft>
              <a:buNone/>
            </a:pPr>
            <a:r>
              <a:rPr lang="en-US" sz="2400" b="1" dirty="0">
                <a:solidFill>
                  <a:srgbClr val="000000"/>
                </a:solidFill>
                <a:effectLst/>
                <a:ea typeface="Aptos" panose="020B0004020202020204" pitchFamily="34" charset="0"/>
                <a:cs typeface="Aptos" panose="020B0004020202020204" pitchFamily="34" charset="0"/>
              </a:rPr>
              <a:t>GS1-09: </a:t>
            </a:r>
            <a:r>
              <a:rPr lang="en-US" sz="2400" b="1" dirty="0" err="1">
                <a:solidFill>
                  <a:srgbClr val="000000"/>
                </a:solidFill>
                <a:effectLst/>
                <a:ea typeface="Aptos" panose="020B0004020202020204" pitchFamily="34" charset="0"/>
                <a:cs typeface="Aptos" panose="020B0004020202020204" pitchFamily="34" charset="0"/>
              </a:rPr>
              <a:t>OlympiA</a:t>
            </a:r>
            <a:r>
              <a:rPr lang="en-US" sz="2400" dirty="0">
                <a:solidFill>
                  <a:srgbClr val="000000"/>
                </a:solidFill>
                <a:effectLst/>
                <a:ea typeface="Aptos" panose="020B0004020202020204" pitchFamily="34" charset="0"/>
                <a:cs typeface="Aptos" panose="020B0004020202020204" pitchFamily="34" charset="0"/>
              </a:rPr>
              <a:t>- Phase 3, multicenter, randomized, placebo-controlled trial of adjuvant olaparib after (neo)adjuvant chemotherapy in patients w/ germline BRCA1/BRCA2 pathogenic variants &amp; high risk HER2-negative primary breast cancer; longer term follow</a:t>
            </a:r>
            <a:endParaRPr lang="en-US" sz="2400" dirty="0">
              <a:effectLst/>
              <a:ea typeface="Aptos" panose="020B0004020202020204" pitchFamily="34" charset="0"/>
              <a:cs typeface="Aptos" panose="020B0004020202020204" pitchFamily="34" charset="0"/>
            </a:endParaRPr>
          </a:p>
          <a:p>
            <a:endParaRPr lang="en-US" dirty="0"/>
          </a:p>
        </p:txBody>
      </p:sp>
      <p:sp>
        <p:nvSpPr>
          <p:cNvPr id="3" name="Title 2">
            <a:extLst>
              <a:ext uri="{FF2B5EF4-FFF2-40B4-BE49-F238E27FC236}">
                <a16:creationId xmlns:a16="http://schemas.microsoft.com/office/drawing/2014/main" id="{0BD8C2E5-E342-EED9-9797-414EB1AA2544}"/>
              </a:ext>
            </a:extLst>
          </p:cNvPr>
          <p:cNvSpPr>
            <a:spLocks noGrp="1"/>
          </p:cNvSpPr>
          <p:nvPr>
            <p:ph type="title"/>
          </p:nvPr>
        </p:nvSpPr>
        <p:spPr>
          <a:xfrm>
            <a:off x="436548" y="293933"/>
            <a:ext cx="10024622" cy="702300"/>
          </a:xfrm>
        </p:spPr>
        <p:txBody>
          <a:bodyPr/>
          <a:lstStyle/>
          <a:p>
            <a:r>
              <a:rPr lang="en-US" dirty="0"/>
              <a:t>Outline (2)</a:t>
            </a:r>
          </a:p>
        </p:txBody>
      </p:sp>
    </p:spTree>
    <p:extLst>
      <p:ext uri="{BB962C8B-B14F-4D97-AF65-F5344CB8AC3E}">
        <p14:creationId xmlns:p14="http://schemas.microsoft.com/office/powerpoint/2010/main" val="33672127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5">
            <a:extLst>
              <a:ext uri="{FF2B5EF4-FFF2-40B4-BE49-F238E27FC236}">
                <a16:creationId xmlns:a16="http://schemas.microsoft.com/office/drawing/2014/main" id="{2AF238D6-88C7-D364-A623-942FD8CE5F48}"/>
              </a:ext>
            </a:extLst>
          </p:cNvPr>
          <p:cNvSpPr txBox="1">
            <a:spLocks/>
          </p:cNvSpPr>
          <p:nvPr/>
        </p:nvSpPr>
        <p:spPr>
          <a:xfrm>
            <a:off x="2246735" y="1233078"/>
            <a:ext cx="7698531" cy="532511"/>
          </a:xfrm>
          <a:prstGeom prst="rect">
            <a:avLst/>
          </a:prstGeom>
        </p:spPr>
        <p:txBody>
          <a:bodyPr/>
          <a:lstStyle>
            <a:lvl1pPr marL="216000" indent="-216000" algn="l" defTabSz="1219170" rtl="0" eaLnBrk="1" latinLnBrk="0" hangingPunct="1">
              <a:spcBef>
                <a:spcPts val="300"/>
              </a:spcBef>
              <a:spcAft>
                <a:spcPts val="300"/>
              </a:spcAft>
              <a:buClr>
                <a:schemeClr val="tx1"/>
              </a:buClr>
              <a:buSzPct val="110000"/>
              <a:buFont typeface="Arial" panose="020B0604020202020204" pitchFamily="34" charset="0"/>
              <a:buChar char="•"/>
              <a:defRPr sz="1800" kern="1200">
                <a:solidFill>
                  <a:schemeClr val="tx1"/>
                </a:solidFill>
                <a:latin typeface="+mn-lt"/>
                <a:ea typeface="+mn-ea"/>
                <a:cs typeface="+mn-cs"/>
              </a:defRPr>
            </a:lvl1pPr>
            <a:lvl2pPr marL="504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2pPr>
            <a:lvl3pPr marL="720000" indent="-216000" algn="l" defTabSz="1219170" rtl="0" eaLnBrk="1" latinLnBrk="0" hangingPunct="1">
              <a:spcBef>
                <a:spcPts val="300"/>
              </a:spcBef>
              <a:spcAft>
                <a:spcPts val="300"/>
              </a:spcAft>
              <a:buClr>
                <a:schemeClr val="tx1"/>
              </a:buClr>
              <a:buFont typeface="Courier New" panose="02070309020205020404" pitchFamily="49" charset="0"/>
              <a:buChar char="o"/>
              <a:defRPr sz="1800" kern="1200">
                <a:solidFill>
                  <a:schemeClr val="tx1"/>
                </a:solidFill>
                <a:latin typeface="+mn-lt"/>
                <a:ea typeface="+mn-ea"/>
                <a:cs typeface="+mn-cs"/>
              </a:defRPr>
            </a:lvl3pPr>
            <a:lvl4pPr marL="936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4pPr>
            <a:lvl5pPr marL="1152000" indent="-216000" algn="l" defTabSz="1219170" rtl="0" eaLnBrk="1" latinLnBrk="0" hangingPunct="1">
              <a:spcBef>
                <a:spcPts val="300"/>
              </a:spcBef>
              <a:spcAft>
                <a:spcPts val="300"/>
              </a:spcAft>
              <a:buClr>
                <a:schemeClr val="tx1"/>
              </a:buClr>
              <a:buFont typeface="Arial" panose="020B0604020202020204" pitchFamily="34" charset="0"/>
              <a:buChar char="◦"/>
              <a:defRPr sz="1800" b="0" kern="1200">
                <a:solidFill>
                  <a:schemeClr val="tx1"/>
                </a:solidFill>
                <a:latin typeface="+mn-lt"/>
                <a:ea typeface="+mn-ea"/>
                <a:cs typeface="+mn-cs"/>
              </a:defRPr>
            </a:lvl5pPr>
            <a:lvl6pPr marL="1440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6pPr>
            <a:lvl7pPr marL="1656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7pPr>
            <a:lvl8pPr marL="1872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8pPr>
            <a:lvl9pPr marL="2088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625519" rtl="0" eaLnBrk="1" fontAlgn="auto" latinLnBrk="0" hangingPunct="1">
              <a:lnSpc>
                <a:spcPct val="100000"/>
              </a:lnSpc>
              <a:spcBef>
                <a:spcPts val="200"/>
              </a:spcBef>
              <a:spcAft>
                <a:spcPts val="0"/>
              </a:spcAft>
              <a:buClr>
                <a:srgbClr val="000000"/>
              </a:buClr>
              <a:buSzPct val="110000"/>
              <a:buFont typeface="Arial" panose="020B0604020202020204" pitchFamily="34" charset="0"/>
              <a:buNone/>
              <a:tabLst/>
              <a:defRPr/>
            </a:pPr>
            <a:r>
              <a:rPr kumimoji="0" lang="en-US" sz="21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Recurrence split by median ctDNA level</a:t>
            </a:r>
            <a:endParaRPr kumimoji="0" lang="en-US" sz="14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BE285516-D4CB-F331-11AE-D22B05A5A4FB}"/>
              </a:ext>
            </a:extLst>
          </p:cNvPr>
          <p:cNvSpPr txBox="1"/>
          <p:nvPr/>
        </p:nvSpPr>
        <p:spPr>
          <a:xfrm>
            <a:off x="-25135" y="6359672"/>
            <a:ext cx="12017829" cy="235898"/>
          </a:xfrm>
          <a:prstGeom prst="rect">
            <a:avLst/>
          </a:prstGeom>
          <a:noFill/>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VAF was 0.0199%. ctDNA high was defined as VAF greater than or equal to median at prescreening; </a:t>
            </a:r>
            <a:r>
              <a:rPr kumimoji="0" lang="en-US" sz="933"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ctDNA</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low was defined as VAF less than median at prescreening. </a:t>
            </a:r>
          </a:p>
        </p:txBody>
      </p:sp>
      <p:sp>
        <p:nvSpPr>
          <p:cNvPr id="4" name="Subtitle 5">
            <a:extLst>
              <a:ext uri="{FF2B5EF4-FFF2-40B4-BE49-F238E27FC236}">
                <a16:creationId xmlns:a16="http://schemas.microsoft.com/office/drawing/2014/main" id="{9864D5D0-175E-1A77-48C4-ECE77DDDBBF0}"/>
              </a:ext>
            </a:extLst>
          </p:cNvPr>
          <p:cNvSpPr txBox="1">
            <a:spLocks/>
          </p:cNvSpPr>
          <p:nvPr/>
        </p:nvSpPr>
        <p:spPr>
          <a:xfrm>
            <a:off x="359481" y="5937210"/>
            <a:ext cx="11724979" cy="529756"/>
          </a:xfrm>
          <a:prstGeom prst="rect">
            <a:avLst/>
          </a:prstGeom>
        </p:spPr>
        <p:txBody>
          <a:bodyPr/>
          <a:lstStyle>
            <a:lvl1pPr marL="216000" indent="-216000" algn="l" defTabSz="1219170" rtl="0" eaLnBrk="1" latinLnBrk="0" hangingPunct="1">
              <a:spcBef>
                <a:spcPts val="300"/>
              </a:spcBef>
              <a:spcAft>
                <a:spcPts val="300"/>
              </a:spcAft>
              <a:buClr>
                <a:schemeClr val="tx1"/>
              </a:buClr>
              <a:buSzPct val="110000"/>
              <a:buFont typeface="Arial" panose="020B0604020202020204" pitchFamily="34" charset="0"/>
              <a:buChar char="•"/>
              <a:defRPr sz="1800" kern="1200">
                <a:solidFill>
                  <a:schemeClr val="tx1"/>
                </a:solidFill>
                <a:latin typeface="+mn-lt"/>
                <a:ea typeface="+mn-ea"/>
                <a:cs typeface="+mn-cs"/>
              </a:defRPr>
            </a:lvl1pPr>
            <a:lvl2pPr marL="504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2pPr>
            <a:lvl3pPr marL="720000" indent="-216000" algn="l" defTabSz="1219170" rtl="0" eaLnBrk="1" latinLnBrk="0" hangingPunct="1">
              <a:spcBef>
                <a:spcPts val="300"/>
              </a:spcBef>
              <a:spcAft>
                <a:spcPts val="300"/>
              </a:spcAft>
              <a:buClr>
                <a:schemeClr val="tx1"/>
              </a:buClr>
              <a:buFont typeface="Courier New" panose="02070309020205020404" pitchFamily="49" charset="0"/>
              <a:buChar char="o"/>
              <a:defRPr sz="1800" kern="1200">
                <a:solidFill>
                  <a:schemeClr val="tx1"/>
                </a:solidFill>
                <a:latin typeface="+mn-lt"/>
                <a:ea typeface="+mn-ea"/>
                <a:cs typeface="+mn-cs"/>
              </a:defRPr>
            </a:lvl3pPr>
            <a:lvl4pPr marL="936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4pPr>
            <a:lvl5pPr marL="1152000" indent="-216000" algn="l" defTabSz="1219170" rtl="0" eaLnBrk="1" latinLnBrk="0" hangingPunct="1">
              <a:spcBef>
                <a:spcPts val="300"/>
              </a:spcBef>
              <a:spcAft>
                <a:spcPts val="300"/>
              </a:spcAft>
              <a:buClr>
                <a:schemeClr val="tx1"/>
              </a:buClr>
              <a:buFont typeface="Arial" panose="020B0604020202020204" pitchFamily="34" charset="0"/>
              <a:buChar char="◦"/>
              <a:defRPr sz="1800" b="0" kern="1200">
                <a:solidFill>
                  <a:schemeClr val="tx1"/>
                </a:solidFill>
                <a:latin typeface="+mn-lt"/>
                <a:ea typeface="+mn-ea"/>
                <a:cs typeface="+mn-cs"/>
              </a:defRPr>
            </a:lvl5pPr>
            <a:lvl6pPr marL="1440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6pPr>
            <a:lvl7pPr marL="1656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7pPr>
            <a:lvl8pPr marL="1872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8pPr>
            <a:lvl9pPr marL="2088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200"/>
              </a:spcBef>
              <a:spcAft>
                <a:spcPts val="0"/>
              </a:spcAft>
              <a:buClr>
                <a:srgbClr val="000000">
                  <a:lumMod val="65000"/>
                  <a:lumOff val="35000"/>
                </a:srgbClr>
              </a:buClr>
              <a:buSzPct val="110000"/>
              <a:buFont typeface="Arial" panose="020B0604020202020204" pitchFamily="34" charset="0"/>
              <a:buNone/>
              <a:tabLst>
                <a:tab pos="7687541" algn="l"/>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exploratory analysis, recurrence-free interval may be longer in patients with low </a:t>
            </a:r>
            <a:r>
              <a:rPr kumimoji="0" lang="en-US" sz="18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ctDNA</a:t>
            </a: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level at baseline</a:t>
            </a:r>
          </a:p>
        </p:txBody>
      </p:sp>
      <p:pic>
        <p:nvPicPr>
          <p:cNvPr id="7" name="Picture 6" descr="A screenshot of a graph&#10;&#10;Description automatically generated">
            <a:extLst>
              <a:ext uri="{FF2B5EF4-FFF2-40B4-BE49-F238E27FC236}">
                <a16:creationId xmlns:a16="http://schemas.microsoft.com/office/drawing/2014/main" id="{D8A9C3A9-90F7-0306-3A9A-D7996DE2BD26}"/>
              </a:ext>
            </a:extLst>
          </p:cNvPr>
          <p:cNvPicPr>
            <a:picLocks noChangeAspect="1"/>
          </p:cNvPicPr>
          <p:nvPr/>
        </p:nvPicPr>
        <p:blipFill>
          <a:blip r:embed="rId3"/>
          <a:srcRect l="1429" t="2143" r="756" b="2185"/>
          <a:stretch/>
        </p:blipFill>
        <p:spPr>
          <a:xfrm>
            <a:off x="189060" y="1699913"/>
            <a:ext cx="11639789" cy="4111860"/>
          </a:xfrm>
          <a:prstGeom prst="rect">
            <a:avLst/>
          </a:prstGeom>
        </p:spPr>
      </p:pic>
      <p:sp>
        <p:nvSpPr>
          <p:cNvPr id="6" name="Rectangle 5">
            <a:extLst>
              <a:ext uri="{FF2B5EF4-FFF2-40B4-BE49-F238E27FC236}">
                <a16:creationId xmlns:a16="http://schemas.microsoft.com/office/drawing/2014/main" id="{51686BE8-912F-1B5D-513D-D2D05085162F}"/>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1943B5FB-7903-7B85-06A1-62691558283B}"/>
              </a:ext>
            </a:extLst>
          </p:cNvPr>
          <p:cNvSpPr/>
          <p:nvPr/>
        </p:nvSpPr>
        <p:spPr>
          <a:xfrm>
            <a:off x="0" y="6612610"/>
            <a:ext cx="12192000" cy="245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0E7D2CBE-5462-71F0-2141-67C9B6668478}"/>
              </a:ext>
            </a:extLst>
          </p:cNvPr>
          <p:cNvSpPr>
            <a:spLocks noGrp="1"/>
          </p:cNvSpPr>
          <p:nvPr>
            <p:ph type="title"/>
          </p:nvPr>
        </p:nvSpPr>
        <p:spPr>
          <a:xfrm>
            <a:off x="507999" y="55312"/>
            <a:ext cx="11320849" cy="949648"/>
          </a:xfrm>
        </p:spPr>
        <p:txBody>
          <a:bodyPr anchor="ctr"/>
          <a:lstStyle/>
          <a:p>
            <a:r>
              <a:rPr lang="en-US" b="1" dirty="0"/>
              <a:t>Baseline ctDNA level and recurrence-free interval</a:t>
            </a:r>
            <a:endParaRPr lang="en-US" b="1" baseline="30000" dirty="0">
              <a:solidFill>
                <a:srgbClr val="FF0000"/>
              </a:solidFill>
            </a:endParaRPr>
          </a:p>
        </p:txBody>
      </p:sp>
      <p:sp>
        <p:nvSpPr>
          <p:cNvPr id="9" name="TextBox 8">
            <a:extLst>
              <a:ext uri="{FF2B5EF4-FFF2-40B4-BE49-F238E27FC236}">
                <a16:creationId xmlns:a16="http://schemas.microsoft.com/office/drawing/2014/main" id="{13286ACC-0422-BFA9-F5F4-2739605E157E}"/>
              </a:ext>
            </a:extLst>
          </p:cNvPr>
          <p:cNvSpPr txBox="1"/>
          <p:nvPr/>
        </p:nvSpPr>
        <p:spPr>
          <a:xfrm>
            <a:off x="9785210" y="650092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Turner N. SABCS 2024</a:t>
            </a:r>
          </a:p>
        </p:txBody>
      </p:sp>
    </p:spTree>
    <p:extLst>
      <p:ext uri="{BB962C8B-B14F-4D97-AF65-F5344CB8AC3E}">
        <p14:creationId xmlns:p14="http://schemas.microsoft.com/office/powerpoint/2010/main" val="2872713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078F72-3078-8B4D-8827-26391B53085E}"/>
              </a:ext>
            </a:extLst>
          </p:cNvPr>
          <p:cNvSpPr>
            <a:spLocks noGrp="1"/>
          </p:cNvSpPr>
          <p:nvPr>
            <p:ph idx="1"/>
          </p:nvPr>
        </p:nvSpPr>
        <p:spPr>
          <a:xfrm>
            <a:off x="231375" y="1454311"/>
            <a:ext cx="11724980" cy="4525963"/>
          </a:xfrm>
        </p:spPr>
        <p:txBody>
          <a:bodyPr/>
          <a:lstStyle/>
          <a:p>
            <a:pPr>
              <a:spcBef>
                <a:spcPts val="667"/>
              </a:spcBef>
              <a:spcAft>
                <a:spcPts val="667"/>
              </a:spcAft>
              <a:buClr>
                <a:schemeClr val="tx1">
                  <a:lumMod val="65000"/>
                  <a:lumOff val="35000"/>
                </a:schemeClr>
              </a:buClr>
            </a:pPr>
            <a:r>
              <a:rPr lang="en-US" sz="2000" dirty="0"/>
              <a:t>ZEST was the first phase 3 trial of MRD-guided therapy in breast cancer</a:t>
            </a:r>
          </a:p>
          <a:p>
            <a:pPr>
              <a:spcBef>
                <a:spcPts val="667"/>
              </a:spcBef>
              <a:spcAft>
                <a:spcPts val="667"/>
              </a:spcAft>
              <a:buClr>
                <a:schemeClr val="tx1">
                  <a:lumMod val="65000"/>
                  <a:lumOff val="35000"/>
                </a:schemeClr>
              </a:buClr>
            </a:pPr>
            <a:r>
              <a:rPr lang="en-US" sz="2000" dirty="0"/>
              <a:t>ZEST was terminated early because of a low randomization rate</a:t>
            </a:r>
          </a:p>
          <a:p>
            <a:pPr lvl="1">
              <a:spcBef>
                <a:spcPts val="667"/>
              </a:spcBef>
              <a:spcAft>
                <a:spcPts val="667"/>
              </a:spcAft>
              <a:buClr>
                <a:schemeClr val="tx1">
                  <a:lumMod val="65000"/>
                  <a:lumOff val="35000"/>
                </a:schemeClr>
              </a:buClr>
            </a:pPr>
            <a:r>
              <a:rPr lang="en-US" sz="1867" dirty="0"/>
              <a:t>Broad entry criteria including low-risk patients that resulted in a low rate of ctDNA+ </a:t>
            </a:r>
          </a:p>
          <a:p>
            <a:pPr lvl="1">
              <a:spcBef>
                <a:spcPts val="667"/>
              </a:spcBef>
              <a:spcAft>
                <a:spcPts val="667"/>
              </a:spcAft>
              <a:buClr>
                <a:schemeClr val="tx1">
                  <a:lumMod val="65000"/>
                  <a:lumOff val="35000"/>
                </a:schemeClr>
              </a:buClr>
            </a:pPr>
            <a:r>
              <a:rPr lang="en-US" sz="1867" dirty="0"/>
              <a:t>High rate (50%) of metastatic disease at the time of </a:t>
            </a:r>
            <a:r>
              <a:rPr lang="en-US" sz="1867" dirty="0" err="1"/>
              <a:t>ctDNA</a:t>
            </a:r>
            <a:r>
              <a:rPr lang="en-US" sz="1867" dirty="0"/>
              <a:t>+</a:t>
            </a:r>
          </a:p>
          <a:p>
            <a:pPr>
              <a:spcBef>
                <a:spcPts val="667"/>
              </a:spcBef>
              <a:spcAft>
                <a:spcPts val="667"/>
              </a:spcAft>
              <a:buClr>
                <a:schemeClr val="tx1">
                  <a:lumMod val="65000"/>
                  <a:lumOff val="35000"/>
                </a:schemeClr>
              </a:buClr>
            </a:pPr>
            <a:r>
              <a:rPr lang="en-US" sz="2000" dirty="0"/>
              <a:t>For patients with TNBC, </a:t>
            </a:r>
            <a:r>
              <a:rPr lang="en-US" sz="2000" dirty="0" err="1"/>
              <a:t>ctDNA</a:t>
            </a:r>
            <a:r>
              <a:rPr lang="en-US" sz="2000" dirty="0"/>
              <a:t>+ occurred most frequently on the first test and ≤6 months from end of treatment, consistent with early recurrence typical of TNBC</a:t>
            </a:r>
          </a:p>
          <a:p>
            <a:pPr>
              <a:spcBef>
                <a:spcPts val="667"/>
              </a:spcBef>
              <a:spcAft>
                <a:spcPts val="667"/>
              </a:spcAft>
              <a:buClr>
                <a:schemeClr val="tx1">
                  <a:lumMod val="65000"/>
                  <a:lumOff val="35000"/>
                </a:schemeClr>
              </a:buClr>
            </a:pPr>
            <a:r>
              <a:rPr lang="en-US" sz="2000" dirty="0"/>
              <a:t>There was a high rate of radiographic recurrence at time of </a:t>
            </a:r>
            <a:r>
              <a:rPr lang="en-US" sz="2000" dirty="0" err="1"/>
              <a:t>ctDNA</a:t>
            </a:r>
            <a:r>
              <a:rPr lang="en-US" sz="2000" dirty="0"/>
              <a:t>+, providing support for strategies to start ctDNA testing earlier in the disease trajectory of TNBC</a:t>
            </a:r>
          </a:p>
          <a:p>
            <a:pPr>
              <a:spcBef>
                <a:spcPts val="667"/>
              </a:spcBef>
              <a:spcAft>
                <a:spcPts val="667"/>
              </a:spcAft>
              <a:buClr>
                <a:schemeClr val="tx1">
                  <a:lumMod val="65000"/>
                  <a:lumOff val="35000"/>
                </a:schemeClr>
              </a:buClr>
            </a:pPr>
            <a:r>
              <a:rPr lang="en-US" sz="2000" dirty="0"/>
              <a:t>The trial was not powered to evaluate the effect of niraparib versus placebo given early termination; however, recurrence-free interval was numerically longer with niraparib</a:t>
            </a:r>
          </a:p>
        </p:txBody>
      </p:sp>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p:txBody>
          <a:bodyPr anchor="ctr"/>
          <a:lstStyle/>
          <a:p>
            <a:r>
              <a:rPr lang="en-US" b="1" dirty="0"/>
              <a:t>Conclusions</a:t>
            </a:r>
          </a:p>
        </p:txBody>
      </p:sp>
      <p:sp>
        <p:nvSpPr>
          <p:cNvPr id="4" name="Text Placeholder 22">
            <a:extLst>
              <a:ext uri="{FF2B5EF4-FFF2-40B4-BE49-F238E27FC236}">
                <a16:creationId xmlns:a16="http://schemas.microsoft.com/office/drawing/2014/main" id="{472A6C70-574A-720D-288F-3C83AFEFC832}"/>
              </a:ext>
            </a:extLst>
          </p:cNvPr>
          <p:cNvSpPr txBox="1">
            <a:spLocks/>
          </p:cNvSpPr>
          <p:nvPr/>
        </p:nvSpPr>
        <p:spPr>
          <a:xfrm>
            <a:off x="227651" y="6229739"/>
            <a:ext cx="11728704" cy="382871"/>
          </a:xfrm>
          <a:prstGeom prst="rect">
            <a:avLst/>
          </a:prstGeom>
        </p:spPr>
        <p:txBody>
          <a:bodyPr vert="horz" wrap="square" lIns="121920" tIns="96000" rIns="121920" bIns="60960" rtlCol="0" anchor="b" anchorCtr="0">
            <a:noAutofit/>
          </a:bodyPr>
          <a:lstStyle>
            <a:lvl1pPr marL="0" indent="0" algn="l" defTabSz="1219170" rtl="0" eaLnBrk="1" latinLnBrk="0" hangingPunct="1">
              <a:spcBef>
                <a:spcPts val="0"/>
              </a:spcBef>
              <a:spcAft>
                <a:spcPts val="0"/>
              </a:spcAft>
              <a:buClr>
                <a:schemeClr val="tx1"/>
              </a:buClr>
              <a:buSzPct val="110000"/>
              <a:buFont typeface="Arial" panose="020B0604020202020204" pitchFamily="34" charset="0"/>
              <a:buNone/>
              <a:defRPr sz="1000" kern="1200" baseline="0">
                <a:solidFill>
                  <a:schemeClr val="tx1"/>
                </a:solidFill>
                <a:latin typeface="+mn-lt"/>
                <a:ea typeface="+mn-ea"/>
                <a:cs typeface="+mn-cs"/>
              </a:defRPr>
            </a:lvl1pPr>
            <a:lvl2pPr marL="357542"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2pPr>
            <a:lvl3pPr marL="719982" indent="0" algn="l" defTabSz="1219170" rtl="0" eaLnBrk="1" latinLnBrk="0" hangingPunct="1">
              <a:spcBef>
                <a:spcPts val="300"/>
              </a:spcBef>
              <a:spcAft>
                <a:spcPts val="300"/>
              </a:spcAft>
              <a:buClr>
                <a:schemeClr val="tx1"/>
              </a:buClr>
              <a:buFont typeface="Courier New" panose="02070309020205020404" pitchFamily="49" charset="0"/>
              <a:buNone/>
              <a:defRPr sz="1067" kern="1200">
                <a:solidFill>
                  <a:schemeClr val="tx1"/>
                </a:solidFill>
                <a:latin typeface="+mn-lt"/>
                <a:ea typeface="+mn-ea"/>
                <a:cs typeface="+mn-cs"/>
              </a:defRPr>
            </a:lvl3pPr>
            <a:lvl4pPr marL="1081424" indent="0" algn="l" defTabSz="1219170" rtl="0" eaLnBrk="1" latinLnBrk="0" hangingPunct="1">
              <a:spcBef>
                <a:spcPts val="300"/>
              </a:spcBef>
              <a:spcAft>
                <a:spcPts val="300"/>
              </a:spcAft>
              <a:buClr>
                <a:schemeClr val="tx1"/>
              </a:buClr>
              <a:buFont typeface="Arial" panose="020B0604020202020204" pitchFamily="34" charset="0"/>
              <a:buNone/>
              <a:defRPr sz="1067" kern="1200">
                <a:solidFill>
                  <a:schemeClr val="tx1"/>
                </a:solidFill>
                <a:latin typeface="+mn-lt"/>
                <a:ea typeface="+mn-ea"/>
                <a:cs typeface="+mn-cs"/>
              </a:defRPr>
            </a:lvl4pPr>
            <a:lvl5pPr marL="1439964" indent="0" algn="l" defTabSz="1219170" rtl="0" eaLnBrk="1" latinLnBrk="0" hangingPunct="1">
              <a:spcBef>
                <a:spcPts val="300"/>
              </a:spcBef>
              <a:spcAft>
                <a:spcPts val="300"/>
              </a:spcAft>
              <a:buClr>
                <a:schemeClr val="tx1"/>
              </a:buClr>
              <a:buFont typeface="Arial" panose="020B0604020202020204" pitchFamily="34" charset="0"/>
              <a:buNone/>
              <a:defRPr sz="1067" b="0" kern="1200">
                <a:solidFill>
                  <a:schemeClr val="tx1"/>
                </a:solidFill>
                <a:latin typeface="+mn-lt"/>
                <a:ea typeface="+mn-ea"/>
                <a:cs typeface="+mn-cs"/>
              </a:defRPr>
            </a:lvl5pPr>
            <a:lvl6pPr marL="1440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6pPr>
            <a:lvl7pPr marL="1656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7pPr>
            <a:lvl8pPr marL="1872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8pPr>
            <a:lvl9pPr marL="2088000" indent="-216000"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9pPr>
          </a:lstStyle>
          <a:p>
            <a:pPr marL="0" marR="0" lvl="0" indent="0" algn="l" defTabSz="1625519" rtl="0" eaLnBrk="1" fontAlgn="auto" latinLnBrk="0" hangingPunct="1">
              <a:lnSpc>
                <a:spcPct val="100000"/>
              </a:lnSpc>
              <a:spcBef>
                <a:spcPts val="0"/>
              </a:spcBef>
              <a:spcAft>
                <a:spcPts val="0"/>
              </a:spcAft>
              <a:buClr>
                <a:srgbClr val="000000"/>
              </a:buClr>
              <a:buSzPct val="110000"/>
              <a:buFont typeface="Arial" panose="020B0604020202020204" pitchFamily="34" charset="0"/>
              <a:buNone/>
              <a:tabLst/>
              <a:defRPr/>
            </a:pPr>
            <a:r>
              <a:rPr kumimoji="0" lang="en-US" sz="933"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ctDNA</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circulating tumor DNA; </a:t>
            </a:r>
            <a:r>
              <a:rPr kumimoji="0" lang="en-US" sz="933"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ctDNA</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circulating tumor DNA detected; </a:t>
            </a:r>
            <a:r>
              <a:rPr kumimoji="0" lang="en-US" sz="933"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MRD</a:t>
            </a:r>
            <a:r>
              <a:rPr kumimoji="0" lang="en-US" sz="9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molecular residual disease; TNBC, triple-negative breast cancer.</a:t>
            </a:r>
          </a:p>
        </p:txBody>
      </p:sp>
      <p:sp>
        <p:nvSpPr>
          <p:cNvPr id="5" name="Rectangle 4">
            <a:extLst>
              <a:ext uri="{FF2B5EF4-FFF2-40B4-BE49-F238E27FC236}">
                <a16:creationId xmlns:a16="http://schemas.microsoft.com/office/drawing/2014/main" id="{C6FF6D83-42FF-B9D7-7FCF-A420F4E54516}"/>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2DDDAB55-3F61-A7F1-8CE6-6656CB93EAE7}"/>
              </a:ext>
            </a:extLst>
          </p:cNvPr>
          <p:cNvSpPr/>
          <p:nvPr/>
        </p:nvSpPr>
        <p:spPr>
          <a:xfrm>
            <a:off x="0" y="6612610"/>
            <a:ext cx="12192000" cy="245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6F2D4D7D-C134-8409-FF79-00FE39329CF9}"/>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Turner N. SABCS 2024</a:t>
            </a:r>
          </a:p>
        </p:txBody>
      </p:sp>
    </p:spTree>
    <p:extLst>
      <p:ext uri="{BB962C8B-B14F-4D97-AF65-F5344CB8AC3E}">
        <p14:creationId xmlns:p14="http://schemas.microsoft.com/office/powerpoint/2010/main" val="4137270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6C30C9-2836-AD9C-CD53-1D5626A28B8B}"/>
              </a:ext>
            </a:extLst>
          </p:cNvPr>
          <p:cNvSpPr>
            <a:spLocks noGrp="1"/>
          </p:cNvSpPr>
          <p:nvPr>
            <p:ph idx="1"/>
          </p:nvPr>
        </p:nvSpPr>
        <p:spPr>
          <a:xfrm>
            <a:off x="508000" y="1454311"/>
            <a:ext cx="11186017" cy="4525963"/>
          </a:xfrm>
        </p:spPr>
        <p:txBody>
          <a:bodyPr/>
          <a:lstStyle/>
          <a:p>
            <a:r>
              <a:rPr lang="en-US" sz="2667" dirty="0"/>
              <a:t>For using ctDNA to identify high risk pts to evaluate (and eventually select) additional therapies</a:t>
            </a:r>
          </a:p>
          <a:p>
            <a:pPr lvl="1"/>
            <a:r>
              <a:rPr lang="en-US" sz="2400" dirty="0"/>
              <a:t>We already there, but</a:t>
            </a:r>
          </a:p>
          <a:p>
            <a:pPr lvl="2"/>
            <a:r>
              <a:rPr lang="en-US" sz="2133" dirty="0"/>
              <a:t>Select relatively high-risk patients</a:t>
            </a:r>
          </a:p>
          <a:p>
            <a:pPr lvl="2"/>
            <a:r>
              <a:rPr lang="en-US" sz="2133" dirty="0"/>
              <a:t>Test as early as possible from completion of standard therapy</a:t>
            </a:r>
          </a:p>
          <a:p>
            <a:pPr lvl="2"/>
            <a:r>
              <a:rPr lang="en-US" sz="2133" dirty="0"/>
              <a:t>Improving sensitivity of ctDNA testing would likely help</a:t>
            </a:r>
          </a:p>
          <a:p>
            <a:pPr lvl="2"/>
            <a:endParaRPr lang="en-US" sz="2133" dirty="0"/>
          </a:p>
          <a:p>
            <a:r>
              <a:rPr lang="en-US" sz="2667" dirty="0"/>
              <a:t>But we do need to test this approach</a:t>
            </a:r>
          </a:p>
          <a:p>
            <a:pPr lvl="1"/>
            <a:r>
              <a:rPr lang="en-US" sz="2400" dirty="0"/>
              <a:t>It is possible that outcomes (</a:t>
            </a:r>
            <a:r>
              <a:rPr lang="en-US" sz="2400" dirty="0" err="1"/>
              <a:t>eg</a:t>
            </a:r>
            <a:r>
              <a:rPr lang="en-US" sz="2400" dirty="0"/>
              <a:t> OS) cannot be meaningfully changed in patients who are ctDNA+</a:t>
            </a:r>
          </a:p>
          <a:p>
            <a:endParaRPr lang="en-US" sz="2667" dirty="0"/>
          </a:p>
        </p:txBody>
      </p:sp>
      <p:sp>
        <p:nvSpPr>
          <p:cNvPr id="3" name="Title 2">
            <a:extLst>
              <a:ext uri="{FF2B5EF4-FFF2-40B4-BE49-F238E27FC236}">
                <a16:creationId xmlns:a16="http://schemas.microsoft.com/office/drawing/2014/main" id="{19BF2337-E1E1-C3EF-C420-3303AF068C32}"/>
              </a:ext>
            </a:extLst>
          </p:cNvPr>
          <p:cNvSpPr>
            <a:spLocks noGrp="1"/>
          </p:cNvSpPr>
          <p:nvPr>
            <p:ph type="title"/>
          </p:nvPr>
        </p:nvSpPr>
        <p:spPr>
          <a:xfrm>
            <a:off x="508000" y="158336"/>
            <a:ext cx="9303657" cy="949648"/>
          </a:xfrm>
        </p:spPr>
        <p:txBody>
          <a:bodyPr/>
          <a:lstStyle/>
          <a:p>
            <a:r>
              <a:rPr lang="en-US" dirty="0"/>
              <a:t>What do we need to revolutionize the tailoring of therapy for EBC patients? </a:t>
            </a:r>
          </a:p>
        </p:txBody>
      </p:sp>
      <p:sp>
        <p:nvSpPr>
          <p:cNvPr id="4" name="TextBox 3">
            <a:extLst>
              <a:ext uri="{FF2B5EF4-FFF2-40B4-BE49-F238E27FC236}">
                <a16:creationId xmlns:a16="http://schemas.microsoft.com/office/drawing/2014/main" id="{FFFCE8AE-B3D4-DF0F-B108-CB9C5C6BBE71}"/>
              </a:ext>
            </a:extLst>
          </p:cNvPr>
          <p:cNvSpPr txBox="1"/>
          <p:nvPr/>
        </p:nvSpPr>
        <p:spPr>
          <a:xfrm>
            <a:off x="2330507" y="6627242"/>
            <a:ext cx="76820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This presentation is the intellectual property of the authors. Contact the presenting author at </a:t>
            </a:r>
            <a:r>
              <a:rPr kumimoji="0" lang="en-US" sz="800" b="0" i="0" u="sng" strike="noStrike" kern="1200" cap="none" spc="0" normalizeH="0" baseline="0" noProof="0" dirty="0" err="1">
                <a:ln>
                  <a:noFill/>
                </a:ln>
                <a:solidFill>
                  <a:srgbClr val="000000"/>
                </a:solidFill>
                <a:effectLst/>
                <a:uLnTx/>
                <a:uFillTx/>
                <a:latin typeface="Arial" panose="020B0604020202020204" pitchFamily="34" charset="0"/>
                <a:ea typeface="+mn-ea"/>
                <a:cs typeface="+mn-cs"/>
              </a:rPr>
              <a:t>Ian.krop@yale.edu</a:t>
            </a:r>
            <a:r>
              <a:rPr kumimoji="0" lang="en-US" sz="8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for permission to reprint and/or distribute.</a:t>
            </a:r>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E13D6B2A-DF2E-9DCE-3198-FED13A052BE7}"/>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70D4A2D7-ADAE-A829-F89F-758C34665B21}"/>
              </a:ext>
            </a:extLst>
          </p:cNvPr>
          <p:cNvSpPr/>
          <p:nvPr/>
        </p:nvSpPr>
        <p:spPr>
          <a:xfrm>
            <a:off x="0" y="6612610"/>
            <a:ext cx="12192000" cy="245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14C4ACE4-B8CF-1423-1863-90EC6298CAC1}"/>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Krop I. SABCS 2024</a:t>
            </a:r>
          </a:p>
        </p:txBody>
      </p:sp>
    </p:spTree>
    <p:extLst>
      <p:ext uri="{BB962C8B-B14F-4D97-AF65-F5344CB8AC3E}">
        <p14:creationId xmlns:p14="http://schemas.microsoft.com/office/powerpoint/2010/main" val="2008661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6C30C9-2836-AD9C-CD53-1D5626A28B8B}"/>
              </a:ext>
            </a:extLst>
          </p:cNvPr>
          <p:cNvSpPr>
            <a:spLocks noGrp="1"/>
          </p:cNvSpPr>
          <p:nvPr>
            <p:ph idx="1"/>
          </p:nvPr>
        </p:nvSpPr>
        <p:spPr>
          <a:xfrm>
            <a:off x="508000" y="1454311"/>
            <a:ext cx="11186017" cy="4525963"/>
          </a:xfrm>
        </p:spPr>
        <p:txBody>
          <a:bodyPr/>
          <a:lstStyle/>
          <a:p>
            <a:pPr marL="0" indent="0">
              <a:buNone/>
            </a:pPr>
            <a:endParaRPr lang="en-US" sz="2400" dirty="0">
              <a:latin typeface="+mn-lt"/>
            </a:endParaRPr>
          </a:p>
          <a:p>
            <a:r>
              <a:rPr lang="en-US" sz="2400" dirty="0">
                <a:latin typeface="+mn-lt"/>
              </a:rPr>
              <a:t>ctDNA testing associated with potential harms</a:t>
            </a:r>
          </a:p>
          <a:p>
            <a:pPr lvl="1"/>
            <a:r>
              <a:rPr lang="en-US" sz="2400" dirty="0">
                <a:latin typeface="+mn-lt"/>
              </a:rPr>
              <a:t>Increased toxicity from starting therapy earlier than needed or ineffective therapy</a:t>
            </a:r>
          </a:p>
          <a:p>
            <a:pPr lvl="1"/>
            <a:r>
              <a:rPr lang="en-US" sz="2400" dirty="0">
                <a:latin typeface="+mn-lt"/>
              </a:rPr>
              <a:t>Potentially discontinuing an effective therapy</a:t>
            </a:r>
          </a:p>
          <a:p>
            <a:pPr lvl="1"/>
            <a:r>
              <a:rPr lang="en-US" sz="2400" dirty="0">
                <a:latin typeface="+mn-lt"/>
              </a:rPr>
              <a:t>Anxiety regarding testing</a:t>
            </a:r>
          </a:p>
          <a:p>
            <a:pPr lvl="1"/>
            <a:r>
              <a:rPr lang="en-US" sz="2400" dirty="0">
                <a:latin typeface="+mn-lt"/>
              </a:rPr>
              <a:t>Anxiety regarding positive test</a:t>
            </a:r>
          </a:p>
          <a:p>
            <a:pPr lvl="1"/>
            <a:r>
              <a:rPr lang="en-US" sz="2400" dirty="0">
                <a:latin typeface="+mn-lt"/>
              </a:rPr>
              <a:t>False reassurance</a:t>
            </a:r>
          </a:p>
          <a:p>
            <a:pPr lvl="1"/>
            <a:endParaRPr lang="en-US" sz="2400" dirty="0">
              <a:latin typeface="+mn-lt"/>
            </a:endParaRPr>
          </a:p>
          <a:p>
            <a:endParaRPr lang="en-US" sz="2400" dirty="0">
              <a:latin typeface="+mn-lt"/>
            </a:endParaRPr>
          </a:p>
        </p:txBody>
      </p:sp>
      <p:sp>
        <p:nvSpPr>
          <p:cNvPr id="3" name="Title 2">
            <a:extLst>
              <a:ext uri="{FF2B5EF4-FFF2-40B4-BE49-F238E27FC236}">
                <a16:creationId xmlns:a16="http://schemas.microsoft.com/office/drawing/2014/main" id="{19BF2337-E1E1-C3EF-C420-3303AF068C32}"/>
              </a:ext>
            </a:extLst>
          </p:cNvPr>
          <p:cNvSpPr>
            <a:spLocks noGrp="1"/>
          </p:cNvSpPr>
          <p:nvPr>
            <p:ph type="title"/>
          </p:nvPr>
        </p:nvSpPr>
        <p:spPr>
          <a:xfrm>
            <a:off x="507999" y="158336"/>
            <a:ext cx="9864726" cy="719390"/>
          </a:xfrm>
        </p:spPr>
        <p:txBody>
          <a:bodyPr/>
          <a:lstStyle/>
          <a:p>
            <a:r>
              <a:rPr lang="en-US" dirty="0"/>
              <a:t>Why do we need to establish clinical utility?</a:t>
            </a:r>
          </a:p>
        </p:txBody>
      </p:sp>
      <p:sp>
        <p:nvSpPr>
          <p:cNvPr id="4" name="TextBox 3">
            <a:extLst>
              <a:ext uri="{FF2B5EF4-FFF2-40B4-BE49-F238E27FC236}">
                <a16:creationId xmlns:a16="http://schemas.microsoft.com/office/drawing/2014/main" id="{E08135EB-230F-4DF6-E752-1A5C0F0CCA05}"/>
              </a:ext>
            </a:extLst>
          </p:cNvPr>
          <p:cNvSpPr txBox="1"/>
          <p:nvPr/>
        </p:nvSpPr>
        <p:spPr>
          <a:xfrm>
            <a:off x="2330507" y="6627242"/>
            <a:ext cx="76820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This presentation is the intellectual property of the authors. Contact the presenting author at </a:t>
            </a:r>
            <a:r>
              <a:rPr kumimoji="0" lang="en-US" sz="800" b="0" i="0" u="sng" strike="noStrike" kern="1200" cap="none" spc="0" normalizeH="0" baseline="0" noProof="0" dirty="0" err="1">
                <a:ln>
                  <a:noFill/>
                </a:ln>
                <a:solidFill>
                  <a:srgbClr val="000000"/>
                </a:solidFill>
                <a:effectLst/>
                <a:uLnTx/>
                <a:uFillTx/>
                <a:latin typeface="Arial" panose="020B0604020202020204" pitchFamily="34" charset="0"/>
                <a:ea typeface="+mn-ea"/>
                <a:cs typeface="+mn-cs"/>
              </a:rPr>
              <a:t>Ian.krop@yale.edu</a:t>
            </a:r>
            <a:r>
              <a:rPr kumimoji="0" lang="en-US" sz="8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for permission to reprint and/or distribute.</a:t>
            </a:r>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8A615A4D-C061-2A11-9EE7-D11324C0CE2B}"/>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CA1D54B9-3A1E-9FF3-4A3D-E6D6D86496C4}"/>
              </a:ext>
            </a:extLst>
          </p:cNvPr>
          <p:cNvSpPr/>
          <p:nvPr/>
        </p:nvSpPr>
        <p:spPr>
          <a:xfrm>
            <a:off x="0" y="6612610"/>
            <a:ext cx="12192000" cy="245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EBD518F9-5572-B28A-FEFF-965B383BA9FB}"/>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Krop I. SABCS 2024</a:t>
            </a:r>
          </a:p>
        </p:txBody>
      </p:sp>
    </p:spTree>
    <p:extLst>
      <p:ext uri="{BB962C8B-B14F-4D97-AF65-F5344CB8AC3E}">
        <p14:creationId xmlns:p14="http://schemas.microsoft.com/office/powerpoint/2010/main" val="4516968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9"/>
          <p:cNvSpPr txBox="1">
            <a:spLocks noGrp="1"/>
          </p:cNvSpPr>
          <p:nvPr>
            <p:ph type="body" idx="1"/>
          </p:nvPr>
        </p:nvSpPr>
        <p:spPr>
          <a:xfrm>
            <a:off x="1823844" y="1403511"/>
            <a:ext cx="8552056" cy="4623455"/>
          </a:xfrm>
          <a:prstGeom prst="rect">
            <a:avLst/>
          </a:prstGeom>
          <a:noFill/>
          <a:ln>
            <a:noFill/>
          </a:ln>
        </p:spPr>
        <p:txBody>
          <a:bodyPr spcFirstLastPara="1" wrap="square" lIns="91425" tIns="45700" rIns="91425" bIns="45700" anchor="t" anchorCtr="0">
            <a:normAutofit fontScale="70000" lnSpcReduction="20000"/>
          </a:bodyPr>
          <a:lstStyle/>
          <a:p>
            <a:pPr marL="457178" indent="-457178">
              <a:spcBef>
                <a:spcPts val="0"/>
              </a:spcBef>
              <a:buSzPct val="98874"/>
            </a:pPr>
            <a:r>
              <a:rPr lang="en-US">
                <a:solidFill>
                  <a:srgbClr val="7F7F7F"/>
                </a:solidFill>
              </a:rPr>
              <a:t>C-TRAK TN: Pembrolizumab (NCT03145961), ddPCR</a:t>
            </a:r>
            <a:endParaRPr>
              <a:solidFill>
                <a:srgbClr val="7F7F7F"/>
              </a:solidFill>
            </a:endParaRPr>
          </a:p>
          <a:p>
            <a:pPr marL="457178" indent="-457178">
              <a:buSzPct val="98874"/>
            </a:pPr>
            <a:r>
              <a:rPr lang="en-US">
                <a:solidFill>
                  <a:srgbClr val="7F7F7F"/>
                </a:solidFill>
              </a:rPr>
              <a:t>ZEST: Niraparib (NCT04915755), Signatera</a:t>
            </a:r>
            <a:endParaRPr>
              <a:solidFill>
                <a:srgbClr val="7F7F7F"/>
              </a:solidFill>
            </a:endParaRPr>
          </a:p>
          <a:p>
            <a:pPr marL="457178" indent="-457178">
              <a:buSzPct val="98874"/>
            </a:pPr>
            <a:r>
              <a:rPr lang="en-US"/>
              <a:t>ASPRIA: Atezolizumab+Sacituzumab (NCT04434040)</a:t>
            </a:r>
            <a:endParaRPr/>
          </a:p>
          <a:p>
            <a:pPr marL="457178" indent="-457178">
              <a:buSzPct val="98874"/>
            </a:pPr>
            <a:r>
              <a:rPr lang="en-US"/>
              <a:t>PERSEVERE: Various/matched (</a:t>
            </a:r>
            <a:r>
              <a:rPr lang="en-US" b="0" i="0"/>
              <a:t>NCT04849364)</a:t>
            </a:r>
            <a:endParaRPr/>
          </a:p>
          <a:p>
            <a:pPr marL="457178" indent="-386060">
              <a:buSzPct val="100000"/>
              <a:buNone/>
            </a:pPr>
            <a:endParaRPr sz="1600"/>
          </a:p>
          <a:p>
            <a:pPr marL="457178" indent="-457178">
              <a:buSzPct val="98874"/>
            </a:pPr>
            <a:r>
              <a:rPr lang="en-US"/>
              <a:t>DARE: Palbociclib (NCT04567420), Signatera</a:t>
            </a:r>
            <a:endParaRPr/>
          </a:p>
          <a:p>
            <a:pPr marL="457178" indent="-457178">
              <a:buSzPct val="98874"/>
            </a:pPr>
            <a:r>
              <a:rPr lang="en-US"/>
              <a:t>LEADER: Ribociclib (NCT03285412), Signatera</a:t>
            </a:r>
            <a:endParaRPr/>
          </a:p>
          <a:p>
            <a:pPr marL="457178" indent="-457178">
              <a:buSzPct val="98874"/>
            </a:pPr>
            <a:r>
              <a:rPr lang="en-US"/>
              <a:t>TRAK-ER: Fulv +Palbociclib (NCT04985266), Invitae PCM</a:t>
            </a:r>
            <a:endParaRPr/>
          </a:p>
          <a:p>
            <a:pPr marL="457178" indent="-457178">
              <a:buSzPct val="98874"/>
            </a:pPr>
            <a:r>
              <a:rPr lang="en-US"/>
              <a:t>TREAT-ctDNA: Elacestrant (NCT05512364), Signatera</a:t>
            </a:r>
            <a:endParaRPr/>
          </a:p>
          <a:p>
            <a:pPr marL="457178" indent="-326814">
              <a:buSzPct val="100000"/>
              <a:buNone/>
            </a:pPr>
            <a:endParaRPr/>
          </a:p>
          <a:p>
            <a:pPr marL="457178" indent="-457178">
              <a:buSzPct val="98874"/>
            </a:pPr>
            <a:r>
              <a:rPr lang="en-US"/>
              <a:t>KAN-HER2: Neratinib+T-DM1 (NCT05388149), NeoGenomics RaDaR</a:t>
            </a:r>
            <a:endParaRPr/>
          </a:p>
          <a:p>
            <a:pPr marL="457178" indent="-326814">
              <a:buSzPct val="100000"/>
              <a:buNone/>
            </a:pPr>
            <a:endParaRPr/>
          </a:p>
        </p:txBody>
      </p:sp>
      <p:sp>
        <p:nvSpPr>
          <p:cNvPr id="158" name="Google Shape;158;p19"/>
          <p:cNvSpPr txBox="1">
            <a:spLocks noGrp="1"/>
          </p:cNvSpPr>
          <p:nvPr>
            <p:ph type="title"/>
          </p:nvPr>
        </p:nvSpPr>
        <p:spPr>
          <a:xfrm>
            <a:off x="508000" y="55312"/>
            <a:ext cx="7737296" cy="949648"/>
          </a:xfrm>
          <a:prstGeom prst="rect">
            <a:avLst/>
          </a:prstGeom>
          <a:noFill/>
          <a:ln>
            <a:noFill/>
          </a:ln>
        </p:spPr>
        <p:txBody>
          <a:bodyPr spcFirstLastPara="1" wrap="square" lIns="91425" tIns="45700" rIns="91425" bIns="45700" anchor="b" anchorCtr="0">
            <a:normAutofit fontScale="90000"/>
          </a:bodyPr>
          <a:lstStyle/>
          <a:p>
            <a:pPr>
              <a:buSzPts val="3400"/>
            </a:pPr>
            <a:r>
              <a:rPr lang="en-US"/>
              <a:t>MRD-guided escalation studies in eBC</a:t>
            </a:r>
            <a:endParaRPr/>
          </a:p>
        </p:txBody>
      </p:sp>
      <p:sp>
        <p:nvSpPr>
          <p:cNvPr id="159" name="Google Shape;159;p19"/>
          <p:cNvSpPr/>
          <p:nvPr/>
        </p:nvSpPr>
        <p:spPr>
          <a:xfrm>
            <a:off x="162233" y="1739898"/>
            <a:ext cx="1327347" cy="958645"/>
          </a:xfrm>
          <a:prstGeom prst="roundRect">
            <a:avLst>
              <a:gd name="adj" fmla="val 16667"/>
            </a:avLst>
          </a:prstGeom>
          <a:solidFill>
            <a:srgbClr val="F4754E"/>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TNBC</a:t>
            </a:r>
            <a:endParaRPr kumimoji="0" sz="18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0" name="Google Shape;160;p19"/>
          <p:cNvSpPr/>
          <p:nvPr/>
        </p:nvSpPr>
        <p:spPr>
          <a:xfrm>
            <a:off x="162233" y="3404108"/>
            <a:ext cx="1327347" cy="958645"/>
          </a:xfrm>
          <a:prstGeom prst="roundRect">
            <a:avLst>
              <a:gd name="adj" fmla="val 16667"/>
            </a:avLst>
          </a:prstGeom>
          <a:solidFill>
            <a:srgbClr val="F4754E"/>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ER+</a:t>
            </a:r>
            <a:endParaRPr kumimoji="0" sz="18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1" name="Google Shape;161;p19"/>
          <p:cNvSpPr/>
          <p:nvPr/>
        </p:nvSpPr>
        <p:spPr>
          <a:xfrm>
            <a:off x="162233" y="5068320"/>
            <a:ext cx="1327348" cy="958645"/>
          </a:xfrm>
          <a:prstGeom prst="roundRect">
            <a:avLst>
              <a:gd name="adj" fmla="val 16667"/>
            </a:avLst>
          </a:prstGeom>
          <a:solidFill>
            <a:srgbClr val="F4754E"/>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700" b="1" i="0" u="none" strike="noStrike" kern="0" cap="none" spc="0" normalizeH="0" baseline="0" noProof="0">
                <a:ln>
                  <a:noFill/>
                </a:ln>
                <a:solidFill>
                  <a:srgbClr val="FFFFFF"/>
                </a:solidFill>
                <a:effectLst/>
                <a:uLnTx/>
                <a:uFillTx/>
                <a:latin typeface="Arial"/>
                <a:ea typeface="Arial"/>
                <a:cs typeface="Arial"/>
                <a:sym typeface="Arial"/>
              </a:rPr>
              <a:t>HER2+</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19"/>
          <p:cNvSpPr/>
          <p:nvPr/>
        </p:nvSpPr>
        <p:spPr>
          <a:xfrm>
            <a:off x="9842501" y="1399493"/>
            <a:ext cx="2187267" cy="4518707"/>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a:ln>
                  <a:noFill/>
                </a:ln>
                <a:solidFill>
                  <a:srgbClr val="000000"/>
                </a:solidFill>
                <a:effectLst/>
                <a:uLnTx/>
                <a:uFillTx/>
                <a:latin typeface="Arial"/>
                <a:ea typeface="Arial"/>
                <a:cs typeface="Arial"/>
                <a:sym typeface="Arial"/>
              </a:rPr>
              <a:t>SURVIVE: Various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a:ln>
                  <a:noFill/>
                </a:ln>
                <a:solidFill>
                  <a:srgbClr val="000000"/>
                </a:solidFill>
                <a:effectLst/>
                <a:uLnTx/>
                <a:uFillTx/>
                <a:latin typeface="Arial"/>
                <a:ea typeface="Arial"/>
                <a:cs typeface="Arial"/>
                <a:sym typeface="Arial"/>
              </a:rPr>
              <a:t>(NCT05658172) NeoGenomics RaDaR</a:t>
            </a:r>
            <a:endParaRPr kumimoji="0" sz="2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 name="TextBox 2">
            <a:extLst>
              <a:ext uri="{FF2B5EF4-FFF2-40B4-BE49-F238E27FC236}">
                <a16:creationId xmlns:a16="http://schemas.microsoft.com/office/drawing/2014/main" id="{BF6F47D4-6A48-5DED-96C2-C80A7149F59D}"/>
              </a:ext>
            </a:extLst>
          </p:cNvPr>
          <p:cNvSpPr txBox="1"/>
          <p:nvPr/>
        </p:nvSpPr>
        <p:spPr>
          <a:xfrm>
            <a:off x="2330507" y="6627242"/>
            <a:ext cx="76820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This presentation is the intellectual property of the authors. Contact the presenting author at </a:t>
            </a:r>
            <a:r>
              <a:rPr kumimoji="0" lang="en-US" sz="800" b="0" i="0" u="sng" strike="noStrike" kern="1200" cap="none" spc="0" normalizeH="0" baseline="0" noProof="0" dirty="0" err="1">
                <a:ln>
                  <a:noFill/>
                </a:ln>
                <a:solidFill>
                  <a:srgbClr val="000000"/>
                </a:solidFill>
                <a:effectLst/>
                <a:uLnTx/>
                <a:uFillTx/>
                <a:latin typeface="Arial" panose="020B0604020202020204" pitchFamily="34" charset="0"/>
                <a:ea typeface="+mn-ea"/>
                <a:cs typeface="+mn-cs"/>
              </a:rPr>
              <a:t>Ian.krop@yale.edu</a:t>
            </a:r>
            <a:r>
              <a:rPr kumimoji="0" lang="en-US" sz="8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for permission to reprint and/or distribute.</a:t>
            </a:r>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B935E255-8D9F-8D65-44CD-6A7060D35245}"/>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E6D9FAD4-2119-1432-372B-D70B7C55B210}"/>
              </a:ext>
            </a:extLst>
          </p:cNvPr>
          <p:cNvSpPr/>
          <p:nvPr/>
        </p:nvSpPr>
        <p:spPr>
          <a:xfrm>
            <a:off x="0" y="6612610"/>
            <a:ext cx="12192000" cy="245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F78DCCD0-134D-9C47-454B-1AF3816CB133}"/>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Krop I. SABCS 2024</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6C30C9-2836-AD9C-CD53-1D5626A28B8B}"/>
              </a:ext>
            </a:extLst>
          </p:cNvPr>
          <p:cNvSpPr>
            <a:spLocks noGrp="1"/>
          </p:cNvSpPr>
          <p:nvPr>
            <p:ph idx="1"/>
          </p:nvPr>
        </p:nvSpPr>
        <p:spPr>
          <a:xfrm>
            <a:off x="508000" y="1454311"/>
            <a:ext cx="11186017" cy="4525963"/>
          </a:xfrm>
        </p:spPr>
        <p:txBody>
          <a:bodyPr/>
          <a:lstStyle/>
          <a:p>
            <a:r>
              <a:rPr lang="en-US" sz="2667" dirty="0"/>
              <a:t>For using ctDNA to deescalate therapy</a:t>
            </a:r>
          </a:p>
          <a:p>
            <a:pPr lvl="1"/>
            <a:r>
              <a:rPr lang="en-US" sz="2133" dirty="0"/>
              <a:t>It is not clear that we are ready for this yet – we are still seeing relapses in ctDNA negative patients</a:t>
            </a:r>
          </a:p>
          <a:p>
            <a:pPr lvl="2"/>
            <a:r>
              <a:rPr lang="en-US" sz="2133" dirty="0"/>
              <a:t>More sensitive tests likely to help</a:t>
            </a:r>
          </a:p>
          <a:p>
            <a:pPr lvl="2"/>
            <a:r>
              <a:rPr lang="en-US" sz="2133" dirty="0"/>
              <a:t>Serial testing also likely to be required</a:t>
            </a:r>
          </a:p>
          <a:p>
            <a:pPr lvl="2"/>
            <a:endParaRPr lang="en-US" sz="2133" dirty="0"/>
          </a:p>
          <a:p>
            <a:endParaRPr lang="en-US" sz="2667" dirty="0"/>
          </a:p>
        </p:txBody>
      </p:sp>
      <p:sp>
        <p:nvSpPr>
          <p:cNvPr id="3" name="Title 2">
            <a:extLst>
              <a:ext uri="{FF2B5EF4-FFF2-40B4-BE49-F238E27FC236}">
                <a16:creationId xmlns:a16="http://schemas.microsoft.com/office/drawing/2014/main" id="{19BF2337-E1E1-C3EF-C420-3303AF068C32}"/>
              </a:ext>
            </a:extLst>
          </p:cNvPr>
          <p:cNvSpPr>
            <a:spLocks noGrp="1"/>
          </p:cNvSpPr>
          <p:nvPr>
            <p:ph type="title"/>
          </p:nvPr>
        </p:nvSpPr>
        <p:spPr>
          <a:xfrm>
            <a:off x="507999" y="158336"/>
            <a:ext cx="9036596" cy="949648"/>
          </a:xfrm>
        </p:spPr>
        <p:txBody>
          <a:bodyPr/>
          <a:lstStyle/>
          <a:p>
            <a:r>
              <a:rPr lang="en-US" dirty="0"/>
              <a:t>What do we need to revolutionize how we tailor therapy for EBC patients? </a:t>
            </a:r>
          </a:p>
        </p:txBody>
      </p:sp>
      <p:sp>
        <p:nvSpPr>
          <p:cNvPr id="4" name="TextBox 3">
            <a:extLst>
              <a:ext uri="{FF2B5EF4-FFF2-40B4-BE49-F238E27FC236}">
                <a16:creationId xmlns:a16="http://schemas.microsoft.com/office/drawing/2014/main" id="{86C68918-B4AE-74A1-9433-71074CC130BC}"/>
              </a:ext>
            </a:extLst>
          </p:cNvPr>
          <p:cNvSpPr txBox="1"/>
          <p:nvPr/>
        </p:nvSpPr>
        <p:spPr>
          <a:xfrm>
            <a:off x="2330507" y="6627242"/>
            <a:ext cx="76820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This presentation is the intellectual property of the authors. Contact the presenting author at </a:t>
            </a:r>
            <a:r>
              <a:rPr kumimoji="0" lang="en-US" sz="800" b="0" i="0" u="sng" strike="noStrike" kern="1200" cap="none" spc="0" normalizeH="0" baseline="0" noProof="0" dirty="0" err="1">
                <a:ln>
                  <a:noFill/>
                </a:ln>
                <a:solidFill>
                  <a:srgbClr val="000000"/>
                </a:solidFill>
                <a:effectLst/>
                <a:uLnTx/>
                <a:uFillTx/>
                <a:latin typeface="Arial" panose="020B0604020202020204" pitchFamily="34" charset="0"/>
                <a:ea typeface="+mn-ea"/>
                <a:cs typeface="+mn-cs"/>
              </a:rPr>
              <a:t>Ian.krop@yale.edu</a:t>
            </a:r>
            <a:r>
              <a:rPr kumimoji="0" lang="en-US" sz="8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for permission to reprint and/or distribute.</a:t>
            </a:r>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74E87D7E-7790-36CA-5BF2-7AD6774221FF}"/>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0CA2A582-71C3-5E9D-F8CA-2EB9F60260E8}"/>
              </a:ext>
            </a:extLst>
          </p:cNvPr>
          <p:cNvSpPr/>
          <p:nvPr/>
        </p:nvSpPr>
        <p:spPr>
          <a:xfrm>
            <a:off x="0" y="6612610"/>
            <a:ext cx="12192000" cy="245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274AE204-B195-2237-9F11-7382AD592DE3}"/>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Krop I. SABCS 2024</a:t>
            </a:r>
          </a:p>
        </p:txBody>
      </p:sp>
    </p:spTree>
    <p:extLst>
      <p:ext uri="{BB962C8B-B14F-4D97-AF65-F5344CB8AC3E}">
        <p14:creationId xmlns:p14="http://schemas.microsoft.com/office/powerpoint/2010/main" val="39132131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782EED-FDFA-E6D3-EA02-85DAA7164B68}"/>
              </a:ext>
            </a:extLst>
          </p:cNvPr>
          <p:cNvSpPr>
            <a:spLocks noGrp="1"/>
          </p:cNvSpPr>
          <p:nvPr>
            <p:ph idx="1"/>
          </p:nvPr>
        </p:nvSpPr>
        <p:spPr/>
        <p:txBody>
          <a:bodyPr/>
          <a:lstStyle/>
          <a:p>
            <a:r>
              <a:rPr lang="en-US" dirty="0"/>
              <a:t>In early breast cancer, multiple studies show strong association between ctDNA presence and distant recurrence</a:t>
            </a:r>
          </a:p>
          <a:p>
            <a:pPr lvl="1"/>
            <a:r>
              <a:rPr lang="en-US" sz="2400" dirty="0">
                <a:solidFill>
                  <a:schemeClr val="accent1">
                    <a:lumMod val="50000"/>
                  </a:schemeClr>
                </a:solidFill>
              </a:rPr>
              <a:t>No study has shown that intervening on a positive test improves outcomes</a:t>
            </a:r>
          </a:p>
          <a:p>
            <a:pPr lvl="1"/>
            <a:r>
              <a:rPr lang="en-US" sz="2400" dirty="0">
                <a:solidFill>
                  <a:schemeClr val="accent1">
                    <a:lumMod val="50000"/>
                  </a:schemeClr>
                </a:solidFill>
              </a:rPr>
              <a:t>No study has shown that deescalating therapy based on a negative test is safe</a:t>
            </a:r>
          </a:p>
          <a:p>
            <a:r>
              <a:rPr lang="en-US" sz="2667" b="1" i="1" dirty="0">
                <a:solidFill>
                  <a:schemeClr val="accent1">
                    <a:lumMod val="50000"/>
                  </a:schemeClr>
                </a:solidFill>
              </a:rPr>
              <a:t>Given lack of evidence that ctDNA-guided therapy in early BC improves outcomes, using ctDNA results to guide therapy should only be done as part of a trial</a:t>
            </a:r>
          </a:p>
          <a:p>
            <a:pPr lvl="1"/>
            <a:r>
              <a:rPr lang="en-US" sz="2400" dirty="0">
                <a:solidFill>
                  <a:schemeClr val="accent1">
                    <a:lumMod val="50000"/>
                  </a:schemeClr>
                </a:solidFill>
              </a:rPr>
              <a:t>Prospective studies are ongoing</a:t>
            </a:r>
          </a:p>
          <a:p>
            <a:pPr lvl="1"/>
            <a:r>
              <a:rPr lang="en-US" sz="2400" dirty="0">
                <a:solidFill>
                  <a:schemeClr val="accent1">
                    <a:lumMod val="50000"/>
                  </a:schemeClr>
                </a:solidFill>
              </a:rPr>
              <a:t>Technology continues to improve</a:t>
            </a:r>
          </a:p>
          <a:p>
            <a:pPr lvl="1"/>
            <a:endParaRPr lang="en-US" sz="2400" dirty="0">
              <a:solidFill>
                <a:schemeClr val="accent1">
                  <a:lumMod val="50000"/>
                </a:schemeClr>
              </a:solidFill>
            </a:endParaRPr>
          </a:p>
          <a:p>
            <a:pPr lvl="1"/>
            <a:endParaRPr lang="en-US" dirty="0"/>
          </a:p>
          <a:p>
            <a:endParaRPr lang="en-US" dirty="0"/>
          </a:p>
        </p:txBody>
      </p:sp>
      <p:sp>
        <p:nvSpPr>
          <p:cNvPr id="3" name="Title 2">
            <a:extLst>
              <a:ext uri="{FF2B5EF4-FFF2-40B4-BE49-F238E27FC236}">
                <a16:creationId xmlns:a16="http://schemas.microsoft.com/office/drawing/2014/main" id="{29B5F9CF-3045-6F2E-EDA1-AAD9C15F1119}"/>
              </a:ext>
            </a:extLst>
          </p:cNvPr>
          <p:cNvSpPr>
            <a:spLocks noGrp="1"/>
          </p:cNvSpPr>
          <p:nvPr>
            <p:ph type="title"/>
          </p:nvPr>
        </p:nvSpPr>
        <p:spPr/>
        <p:txBody>
          <a:bodyPr/>
          <a:lstStyle/>
          <a:p>
            <a:r>
              <a:rPr lang="en-US" sz="3733" dirty="0"/>
              <a:t>Conclusion</a:t>
            </a:r>
          </a:p>
        </p:txBody>
      </p:sp>
      <p:sp>
        <p:nvSpPr>
          <p:cNvPr id="4" name="TextBox 3">
            <a:extLst>
              <a:ext uri="{FF2B5EF4-FFF2-40B4-BE49-F238E27FC236}">
                <a16:creationId xmlns:a16="http://schemas.microsoft.com/office/drawing/2014/main" id="{C37F7C7F-E36B-E3D9-FE09-037251817187}"/>
              </a:ext>
            </a:extLst>
          </p:cNvPr>
          <p:cNvSpPr txBox="1"/>
          <p:nvPr/>
        </p:nvSpPr>
        <p:spPr>
          <a:xfrm>
            <a:off x="2330507" y="6627242"/>
            <a:ext cx="768203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This presentation is the intellectual property of the authors. Contact the presenting author at </a:t>
            </a:r>
            <a:r>
              <a:rPr kumimoji="0" lang="en-US" sz="800" b="0" i="0" u="sng" strike="noStrike" kern="1200" cap="none" spc="0" normalizeH="0" baseline="0" noProof="0" dirty="0" err="1">
                <a:ln>
                  <a:noFill/>
                </a:ln>
                <a:solidFill>
                  <a:srgbClr val="000000"/>
                </a:solidFill>
                <a:effectLst/>
                <a:uLnTx/>
                <a:uFillTx/>
                <a:latin typeface="Arial" panose="020B0604020202020204" pitchFamily="34" charset="0"/>
                <a:ea typeface="+mn-ea"/>
                <a:cs typeface="+mn-cs"/>
              </a:rPr>
              <a:t>Ian.krop@yale.edu</a:t>
            </a:r>
            <a:r>
              <a:rPr kumimoji="0" lang="en-US" sz="8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for permission to reprint and/or distribute.</a:t>
            </a:r>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99302164-89C3-E2CA-FEE9-B0072819CF2A}"/>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DD7AE476-AE2C-DCE4-A91A-22CF30A77084}"/>
              </a:ext>
            </a:extLst>
          </p:cNvPr>
          <p:cNvSpPr/>
          <p:nvPr/>
        </p:nvSpPr>
        <p:spPr>
          <a:xfrm>
            <a:off x="0" y="6612610"/>
            <a:ext cx="12192000" cy="245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E464BC9D-46B8-9836-6138-BABD99886536}"/>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Krop I. SABCS 2024</a:t>
            </a:r>
          </a:p>
        </p:txBody>
      </p:sp>
    </p:spTree>
    <p:extLst>
      <p:ext uri="{BB962C8B-B14F-4D97-AF65-F5344CB8AC3E}">
        <p14:creationId xmlns:p14="http://schemas.microsoft.com/office/powerpoint/2010/main" val="16249890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DC986-5AA3-DF36-6306-D8AB2755733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1AD41E4-702F-1676-0FE5-27E05C037F7C}"/>
              </a:ext>
            </a:extLst>
          </p:cNvPr>
          <p:cNvSpPr>
            <a:spLocks noGrp="1"/>
          </p:cNvSpPr>
          <p:nvPr>
            <p:ph type="body" sz="quarter" idx="11"/>
          </p:nvPr>
        </p:nvSpPr>
        <p:spPr>
          <a:xfrm>
            <a:off x="261816" y="868229"/>
            <a:ext cx="11239622" cy="4746759"/>
          </a:xfrm>
        </p:spPr>
        <p:txBody>
          <a:bodyPr>
            <a:normAutofit fontScale="85000" lnSpcReduction="20000"/>
          </a:bodyPr>
          <a:lstStyle/>
          <a:p>
            <a:pPr marL="0" lvl="1" indent="0">
              <a:lnSpc>
                <a:spcPct val="120000"/>
              </a:lnSpc>
              <a:spcBef>
                <a:spcPts val="0"/>
              </a:spcBef>
              <a:spcAft>
                <a:spcPts val="600"/>
              </a:spcAft>
              <a:buNone/>
            </a:pPr>
            <a:endParaRPr lang="en-US" sz="2700" dirty="0">
              <a:solidFill>
                <a:srgbClr val="000000"/>
              </a:solidFill>
              <a:effectLst/>
              <a:ea typeface="Aptos" panose="020B0004020202020204" pitchFamily="34" charset="0"/>
              <a:cs typeface="Aptos" panose="020B0004020202020204" pitchFamily="34" charset="0"/>
            </a:endParaRPr>
          </a:p>
          <a:p>
            <a:pPr marL="457200" lvl="1" indent="-457200">
              <a:lnSpc>
                <a:spcPct val="120000"/>
              </a:lnSpc>
              <a:spcBef>
                <a:spcPts val="0"/>
              </a:spcBef>
              <a:spcAft>
                <a:spcPts val="600"/>
              </a:spcAft>
            </a:pPr>
            <a:r>
              <a:rPr lang="en-US" b="1" u="sng" dirty="0" err="1">
                <a:solidFill>
                  <a:srgbClr val="000000"/>
                </a:solidFill>
                <a:effectLst/>
                <a:ea typeface="Aptos" panose="020B0004020202020204" pitchFamily="34" charset="0"/>
                <a:cs typeface="Aptos" panose="020B0004020202020204" pitchFamily="34" charset="0"/>
              </a:rPr>
              <a:t>ctDNA</a:t>
            </a:r>
            <a:r>
              <a:rPr lang="en-US" b="1" u="sng" dirty="0">
                <a:solidFill>
                  <a:srgbClr val="000000"/>
                </a:solidFill>
                <a:effectLst/>
                <a:ea typeface="Aptos" panose="020B0004020202020204" pitchFamily="34" charset="0"/>
                <a:cs typeface="Aptos" panose="020B0004020202020204" pitchFamily="34" charset="0"/>
              </a:rPr>
              <a:t> monitoring</a:t>
            </a:r>
          </a:p>
          <a:p>
            <a:pPr marL="457200" lvl="1" indent="-457200">
              <a:lnSpc>
                <a:spcPct val="120000"/>
              </a:lnSpc>
              <a:spcBef>
                <a:spcPts val="0"/>
              </a:spcBef>
              <a:spcAft>
                <a:spcPts val="600"/>
              </a:spcAft>
            </a:pPr>
            <a:endParaRPr lang="en-US" sz="1200" b="1" u="sng" dirty="0">
              <a:solidFill>
                <a:srgbClr val="000000"/>
              </a:solidFill>
              <a:effectLs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b="1" dirty="0">
                <a:solidFill>
                  <a:srgbClr val="000000"/>
                </a:solidFill>
                <a:effectLst/>
                <a:ea typeface="Aptos" panose="020B0004020202020204" pitchFamily="34" charset="0"/>
                <a:cs typeface="Aptos" panose="020B0004020202020204" pitchFamily="34" charset="0"/>
              </a:rPr>
              <a:t>GS3-01: </a:t>
            </a:r>
            <a:r>
              <a:rPr lang="en-US" dirty="0">
                <a:solidFill>
                  <a:srgbClr val="000000"/>
                </a:solidFill>
                <a:effectLst/>
                <a:ea typeface="Aptos" panose="020B0004020202020204" pitchFamily="34" charset="0"/>
                <a:cs typeface="Aptos" panose="020B0004020202020204" pitchFamily="34" charset="0"/>
              </a:rPr>
              <a:t>Circulating tumor DNA surveillance in </a:t>
            </a:r>
            <a:r>
              <a:rPr lang="en-US" b="1" dirty="0">
                <a:solidFill>
                  <a:srgbClr val="000000"/>
                </a:solidFill>
                <a:effectLst/>
                <a:ea typeface="Aptos" panose="020B0004020202020204" pitchFamily="34" charset="0"/>
                <a:cs typeface="Aptos" panose="020B0004020202020204" pitchFamily="34" charset="0"/>
              </a:rPr>
              <a:t>ZEST</a:t>
            </a:r>
            <a:r>
              <a:rPr lang="en-US" dirty="0">
                <a:solidFill>
                  <a:srgbClr val="000000"/>
                </a:solidFill>
                <a:effectLst/>
                <a:ea typeface="Aptos" panose="020B0004020202020204" pitchFamily="34" charset="0"/>
                <a:cs typeface="Aptos" panose="020B0004020202020204" pitchFamily="34" charset="0"/>
              </a:rPr>
              <a:t>, a randomized, phase 3, double-blind study of niraparib or placebo in patients w/ </a:t>
            </a:r>
            <a:r>
              <a:rPr lang="en-US" dirty="0">
                <a:solidFill>
                  <a:srgbClr val="000000"/>
                </a:solidFill>
                <a:ea typeface="Aptos" panose="020B0004020202020204" pitchFamily="34" charset="0"/>
                <a:cs typeface="Aptos" panose="020B0004020202020204" pitchFamily="34" charset="0"/>
              </a:rPr>
              <a:t>TNBC</a:t>
            </a:r>
            <a:r>
              <a:rPr lang="en-US" dirty="0">
                <a:solidFill>
                  <a:srgbClr val="000000"/>
                </a:solidFill>
                <a:effectLst/>
                <a:ea typeface="Aptos" panose="020B0004020202020204" pitchFamily="34" charset="0"/>
                <a:cs typeface="Aptos" panose="020B0004020202020204" pitchFamily="34" charset="0"/>
              </a:rPr>
              <a:t> or HER2+ BRCA-mutated breast cancer with molecular residual disease after definitive therapy</a:t>
            </a:r>
            <a:endParaRPr lang="en-US" dirty="0">
              <a:effectLst/>
              <a:ea typeface="Aptos" panose="020B0004020202020204" pitchFamily="34" charset="0"/>
              <a:cs typeface="Aptos" panose="020B0004020202020204" pitchFamily="34" charset="0"/>
            </a:endParaRPr>
          </a:p>
          <a:p>
            <a:pPr marL="0" marR="0" indent="0">
              <a:lnSpc>
                <a:spcPct val="120000"/>
              </a:lnSpc>
              <a:spcBef>
                <a:spcPts val="0"/>
              </a:spcBef>
              <a:buNone/>
            </a:pPr>
            <a:endParaRPr lang="en-US" sz="2400" dirty="0">
              <a:effectLst/>
              <a:ea typeface="Aptos" panose="020B0004020202020204" pitchFamily="34" charset="0"/>
              <a:cs typeface="Aptos" panose="020B0004020202020204" pitchFamily="34" charset="0"/>
            </a:endParaRPr>
          </a:p>
          <a:p>
            <a:pPr marL="0">
              <a:lnSpc>
                <a:spcPct val="120000"/>
              </a:lnSpc>
              <a:spcAft>
                <a:spcPts val="600"/>
              </a:spcAft>
            </a:pPr>
            <a:r>
              <a:rPr lang="en-US" sz="2400" b="1" u="sng" dirty="0">
                <a:solidFill>
                  <a:srgbClr val="000000"/>
                </a:solidFill>
                <a:effectLst/>
                <a:ea typeface="Aptos" panose="020B0004020202020204" pitchFamily="34" charset="0"/>
                <a:cs typeface="Aptos" panose="020B0004020202020204" pitchFamily="34" charset="0"/>
              </a:rPr>
              <a:t>BRCA related abstracts</a:t>
            </a:r>
          </a:p>
          <a:p>
            <a:pPr marL="0">
              <a:lnSpc>
                <a:spcPct val="120000"/>
              </a:lnSpc>
              <a:spcAft>
                <a:spcPts val="600"/>
              </a:spcAft>
            </a:pPr>
            <a:endParaRPr lang="en-US" sz="1200" b="1" u="sng" dirty="0">
              <a:solidFill>
                <a:srgbClr val="000000"/>
              </a:solidFill>
              <a:effectLst/>
              <a:highlight>
                <a:srgbClr val="FFFF00"/>
              </a:highlight>
              <a:ea typeface="Aptos" panose="020B0004020202020204" pitchFamily="34" charset="0"/>
              <a:cs typeface="Aptos" panose="020B0004020202020204" pitchFamily="34" charset="0"/>
            </a:endParaRPr>
          </a:p>
          <a:p>
            <a:pPr marL="0" indent="0">
              <a:lnSpc>
                <a:spcPct val="120000"/>
              </a:lnSpc>
              <a:spcAft>
                <a:spcPts val="600"/>
              </a:spcAft>
              <a:buNone/>
            </a:pPr>
            <a:r>
              <a:rPr lang="en-US" sz="2400" b="1" dirty="0">
                <a:solidFill>
                  <a:srgbClr val="000000"/>
                </a:solidFill>
                <a:effectLst/>
                <a:highlight>
                  <a:srgbClr val="FFFF00"/>
                </a:highlight>
                <a:ea typeface="Aptos" panose="020B0004020202020204" pitchFamily="34" charset="0"/>
                <a:cs typeface="Aptos" panose="020B0004020202020204" pitchFamily="34" charset="0"/>
              </a:rPr>
              <a:t>GS1-08:</a:t>
            </a:r>
            <a:r>
              <a:rPr lang="en-US" sz="2400" dirty="0">
                <a:solidFill>
                  <a:srgbClr val="000000"/>
                </a:solidFill>
                <a:effectLst/>
                <a:highlight>
                  <a:srgbClr val="FFFF00"/>
                </a:highlight>
                <a:ea typeface="Aptos" panose="020B0004020202020204" pitchFamily="34" charset="0"/>
                <a:cs typeface="Aptos" panose="020B0004020202020204" pitchFamily="34" charset="0"/>
              </a:rPr>
              <a:t> Association between risk-reducing surgeries and survival in young BRCA carriers with breast cancer: results from an international cohort study</a:t>
            </a:r>
          </a:p>
          <a:p>
            <a:pPr marL="0" marR="0" indent="0">
              <a:lnSpc>
                <a:spcPct val="120000"/>
              </a:lnSpc>
              <a:spcBef>
                <a:spcPts val="0"/>
              </a:spcBef>
              <a:spcAft>
                <a:spcPts val="600"/>
              </a:spcAft>
              <a:buNone/>
            </a:pPr>
            <a:r>
              <a:rPr lang="en-US" sz="2400" b="1" dirty="0">
                <a:solidFill>
                  <a:srgbClr val="000000"/>
                </a:solidFill>
                <a:effectLst/>
                <a:ea typeface="Aptos" panose="020B0004020202020204" pitchFamily="34" charset="0"/>
                <a:cs typeface="Aptos" panose="020B0004020202020204" pitchFamily="34" charset="0"/>
              </a:rPr>
              <a:t>GS1-09: </a:t>
            </a:r>
            <a:r>
              <a:rPr lang="en-US" sz="2400" b="1" dirty="0" err="1">
                <a:solidFill>
                  <a:srgbClr val="000000"/>
                </a:solidFill>
                <a:effectLst/>
                <a:ea typeface="Aptos" panose="020B0004020202020204" pitchFamily="34" charset="0"/>
                <a:cs typeface="Aptos" panose="020B0004020202020204" pitchFamily="34" charset="0"/>
              </a:rPr>
              <a:t>OlympiA</a:t>
            </a:r>
            <a:r>
              <a:rPr lang="en-US" sz="2400" dirty="0">
                <a:solidFill>
                  <a:srgbClr val="000000"/>
                </a:solidFill>
                <a:effectLst/>
                <a:ea typeface="Aptos" panose="020B0004020202020204" pitchFamily="34" charset="0"/>
                <a:cs typeface="Aptos" panose="020B0004020202020204" pitchFamily="34" charset="0"/>
              </a:rPr>
              <a:t>- Phase 3, multicenter, randomized, placebo-controlled trial of adjuvant olaparib after (neo)adjuvant chemotherapy in patients w/ germline BRCA1/BRCA2 pathogenic variants &amp; high risk HER2-negative primary breast cancer; longer term follow</a:t>
            </a:r>
            <a:endParaRPr lang="en-US" sz="2400" dirty="0">
              <a:effectLst/>
              <a:ea typeface="Aptos" panose="020B0004020202020204" pitchFamily="34" charset="0"/>
              <a:cs typeface="Aptos" panose="020B0004020202020204" pitchFamily="34" charset="0"/>
            </a:endParaRPr>
          </a:p>
          <a:p>
            <a:endParaRPr lang="en-US" dirty="0"/>
          </a:p>
        </p:txBody>
      </p:sp>
      <p:sp>
        <p:nvSpPr>
          <p:cNvPr id="3" name="Title 2">
            <a:extLst>
              <a:ext uri="{FF2B5EF4-FFF2-40B4-BE49-F238E27FC236}">
                <a16:creationId xmlns:a16="http://schemas.microsoft.com/office/drawing/2014/main" id="{59FBBDB6-3E51-E584-8FE6-EAF50D8DE93B}"/>
              </a:ext>
            </a:extLst>
          </p:cNvPr>
          <p:cNvSpPr>
            <a:spLocks noGrp="1"/>
          </p:cNvSpPr>
          <p:nvPr>
            <p:ph type="title"/>
          </p:nvPr>
        </p:nvSpPr>
        <p:spPr>
          <a:xfrm>
            <a:off x="436548" y="293933"/>
            <a:ext cx="10024622" cy="702300"/>
          </a:xfrm>
        </p:spPr>
        <p:txBody>
          <a:bodyPr/>
          <a:lstStyle/>
          <a:p>
            <a:r>
              <a:rPr lang="en-US" dirty="0"/>
              <a:t>Outline (2)</a:t>
            </a:r>
          </a:p>
        </p:txBody>
      </p:sp>
    </p:spTree>
    <p:extLst>
      <p:ext uri="{BB962C8B-B14F-4D97-AF65-F5344CB8AC3E}">
        <p14:creationId xmlns:p14="http://schemas.microsoft.com/office/powerpoint/2010/main" val="39808168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97CB9E1-AC73-4404-003D-8E031A4D628D}"/>
              </a:ext>
            </a:extLst>
          </p:cNvPr>
          <p:cNvSpPr txBox="1">
            <a:spLocks/>
          </p:cNvSpPr>
          <p:nvPr/>
        </p:nvSpPr>
        <p:spPr>
          <a:xfrm>
            <a:off x="125273" y="2185885"/>
            <a:ext cx="11923735" cy="971553"/>
          </a:xfrm>
          <a:prstGeom prst="rect">
            <a:avLst/>
          </a:prstGeom>
        </p:spPr>
        <p:txBody>
          <a:bodyPr anchor="t" anchorCtr="0">
            <a:noAutofit/>
          </a:bodyPr>
          <a:lstStyle>
            <a:lvl1pPr algn="l" defTabSz="457200" rtl="0" eaLnBrk="1" latinLnBrk="0" hangingPunct="1">
              <a:spcBef>
                <a:spcPct val="0"/>
              </a:spcBef>
              <a:buNone/>
              <a:defRPr sz="20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cs typeface="Arial" panose="020B0604020202020204" pitchFamily="34" charset="0"/>
              </a:rPr>
              <a:t>GS1-08: Association between Risk-reducing Surgeries and Survival in Young </a:t>
            </a:r>
            <a:r>
              <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cs typeface="Arial" panose="020B0604020202020204" pitchFamily="34" charset="0"/>
              </a:rPr>
              <a:t>BRCA</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Mincho" panose="02020609040205080304" pitchFamily="49" charset="-128"/>
                <a:cs typeface="Arial" panose="020B0604020202020204" pitchFamily="34" charset="0"/>
              </a:rPr>
              <a:t> Carriers with Breast Cancer: Results from an International Cohort Study</a:t>
            </a:r>
            <a:endParaRPr kumimoji="0" lang="it-IT"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 name="Body">
            <a:extLst>
              <a:ext uri="{FF2B5EF4-FFF2-40B4-BE49-F238E27FC236}">
                <a16:creationId xmlns:a16="http://schemas.microsoft.com/office/drawing/2014/main" id="{43509778-93D0-4F84-F549-5F84E27AD777}"/>
              </a:ext>
            </a:extLst>
          </p:cNvPr>
          <p:cNvSpPr txBox="1">
            <a:spLocks/>
          </p:cNvSpPr>
          <p:nvPr/>
        </p:nvSpPr>
        <p:spPr>
          <a:xfrm>
            <a:off x="900113" y="3222029"/>
            <a:ext cx="10201275" cy="1821459"/>
          </a:xfrm>
          <a:prstGeom prst="rect">
            <a:avLst/>
          </a:prstGeom>
        </p:spPr>
        <p:txBody>
          <a:bodyPr>
            <a:noAutofit/>
          </a:bodyPr>
          <a:lstStyle>
            <a:lvl1pPr marL="342900" indent="-342900" algn="l" defTabSz="457200" rtl="0" eaLnBrk="1" latinLnBrk="0" hangingPunct="1">
              <a:spcBef>
                <a:spcPct val="20000"/>
              </a:spcBef>
              <a:buClr>
                <a:schemeClr val="accent1"/>
              </a:buClr>
              <a:buSzPct val="100000"/>
              <a:buFont typeface="Wingdings" charset="2"/>
              <a:buChar char="§"/>
              <a:defRPr sz="20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SzPct val="100000"/>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SzPct val="10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SzPct val="150000"/>
              <a:buFont typeface="Wingdings" charset="2"/>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SzPct val="150000"/>
              <a:buFont typeface="Wingdings"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
                <a:srgbClr val="12689B"/>
              </a:buClr>
              <a:buSzPct val="100000"/>
              <a:buFont typeface="Wingdings" charset="2"/>
              <a:buNone/>
              <a:tabLst/>
              <a:defRPr/>
            </a:pPr>
            <a:r>
              <a:rPr kumimoji="0" lang="en-US" sz="1280" b="1"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Matteo Lambertini</a:t>
            </a:r>
            <a:r>
              <a:rPr kumimoji="0" lang="en-US" sz="1280" b="1" i="0" u="sng"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1,2</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Amir Sonnenblick</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3</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Elisa Agostinetto</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4</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280" b="0" i="0" u="none" strike="noStrike" kern="1200" cap="none" spc="0" normalizeH="0" baseline="0" noProof="0" dirty="0" err="1">
                <a:ln>
                  <a:noFill/>
                </a:ln>
                <a:solidFill>
                  <a:srgbClr val="212121"/>
                </a:solidFill>
                <a:effectLst/>
                <a:uLnTx/>
                <a:uFillTx/>
                <a:latin typeface="Arial" panose="020B0604020202020204" pitchFamily="34" charset="0"/>
                <a:ea typeface="Times New Roman" panose="02020603050405020304" pitchFamily="18" charset="0"/>
                <a:cs typeface="Arial" panose="020B0604020202020204" pitchFamily="34" charset="0"/>
              </a:rPr>
              <a:t>Raphaëlle</a:t>
            </a:r>
            <a:r>
              <a:rPr kumimoji="0" lang="en-US" sz="1280" b="0" i="0" u="none" strike="noStrike" kern="1200" cap="none" spc="0" normalizeH="0" baseline="0" noProof="0" dirty="0">
                <a:ln>
                  <a:noFill/>
                </a:ln>
                <a:solidFill>
                  <a:srgbClr val="212121"/>
                </a:solidFill>
                <a:effectLst/>
                <a:uLnTx/>
                <a:uFillTx/>
                <a:latin typeface="Arial" panose="020B0604020202020204" pitchFamily="34" charset="0"/>
                <a:ea typeface="Times New Roman" panose="02020603050405020304" pitchFamily="18" charset="0"/>
                <a:cs typeface="Arial" panose="020B0604020202020204" pitchFamily="34" charset="0"/>
              </a:rPr>
              <a:t> Bas</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5</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28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Hee</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Jeong Kim</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6</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Maria Alice Franzoi</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7</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Rinat Bernstein Molho</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8</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Sabine Linn</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9</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Ava Kwong</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10,11,12</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Katarzyna Pogoda</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13</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Judith Balmana</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14</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Ann Smeets</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15</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Jyoti Bajpai</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16</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Halle C.F. Moore</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17</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Ann H. Partridge</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18</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Kelly-Anne Phillips</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19,20</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Angela Toss</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21</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Christine Rousset-Jablonski</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22</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28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Fedro</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 Peccatori</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23</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28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Tiphaine</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Renaud</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24</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Alberta Ferrari</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25</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Shani Paluch-Shimon</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26</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Pablo Mando</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27</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Jeong Eon Lee</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28</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Robert Fruscio</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29</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Wanda Cui</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19,20</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Stephanie M. Wong</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30</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Claudio Vernieri</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31</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Kathryn J. Ruddy</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32</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Maria Vittoria Dieci</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33,34</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Alexios Matikas</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35</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Mariya Rozenblit</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36</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Deniz Can Guven</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37</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Minna Lee</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38</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Cynthia Villarreal-Garza</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39</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Shelley E. Hwang</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40</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Laura De Marchis</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41</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Fabio Puglisi</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42</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Zoe Kemp</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43</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Pedro A. Meireles</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44</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Anastasia Parokonnaya</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45</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Gustavo Werutsky</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46</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Maiko Okano</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47,48</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Hatem A. Azim Jr.</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49</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28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Kleida</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Mati</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50</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Shoshana Rosenberg</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51</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Richard Gelber</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52</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Luca Boni</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53</a:t>
            </a:r>
            <a:r>
              <a:rPr kumimoji="0" lang="en-US"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Eva Blondeaux</a:t>
            </a:r>
            <a:r>
              <a:rPr kumimoji="0" lang="en-US" sz="128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53</a:t>
            </a:r>
            <a:endParaRPr kumimoji="0" lang="it-IT" sz="128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00000"/>
              </a:lnSpc>
              <a:spcBef>
                <a:spcPct val="20000"/>
              </a:spcBef>
              <a:spcAft>
                <a:spcPts val="0"/>
              </a:spcAft>
              <a:buClr>
                <a:srgbClr val="12689B"/>
              </a:buClr>
              <a:buSzPct val="100000"/>
              <a:buFont typeface="Wingdings" charset="2"/>
              <a:buNone/>
              <a:tabLst/>
              <a:defRPr/>
            </a:pPr>
            <a:endParaRPr kumimoji="0" lang="en-US" sz="58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20000"/>
              </a:spcBef>
              <a:spcAft>
                <a:spcPts val="0"/>
              </a:spcAft>
              <a:buClr>
                <a:srgbClr val="12689B"/>
              </a:buClr>
              <a:buSzPct val="100000"/>
              <a:buFont typeface="Wingdings" charset="2"/>
              <a:buNone/>
              <a:tabLst/>
              <a:defRPr/>
            </a:pPr>
            <a:endParaRPr kumimoji="0" lang="en-US" sz="58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
                <a:srgbClr val="12689B"/>
              </a:buClr>
              <a:buSzPct val="100000"/>
              <a:buFont typeface="Wingdings" charset="2"/>
              <a:buNone/>
              <a:tabLst/>
              <a:defRPr/>
            </a:pPr>
            <a:r>
              <a:rPr kumimoji="0" lang="it-IT" sz="627"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a:t>
            </a:r>
            <a:endParaRPr kumimoji="0" lang="it-IT" sz="573"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655263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187A94D6-67D7-8787-155B-EA2010963A1B}"/>
              </a:ext>
            </a:extLst>
          </p:cNvPr>
          <p:cNvSpPr>
            <a:spLocks noGrp="1"/>
          </p:cNvSpPr>
          <p:nvPr>
            <p:ph type="title"/>
          </p:nvPr>
        </p:nvSpPr>
        <p:spPr>
          <a:xfrm>
            <a:off x="508000" y="55312"/>
            <a:ext cx="7737296" cy="949648"/>
          </a:xfrm>
        </p:spPr>
        <p:txBody>
          <a:bodyPr/>
          <a:lstStyle/>
          <a:p>
            <a:r>
              <a:rPr lang="it-IT" b="1" dirty="0"/>
              <a:t>Background</a:t>
            </a:r>
            <a:endParaRPr lang="en-US" b="1" dirty="0"/>
          </a:p>
        </p:txBody>
      </p:sp>
      <p:sp>
        <p:nvSpPr>
          <p:cNvPr id="2" name="CasellaDiTesto 1">
            <a:extLst>
              <a:ext uri="{FF2B5EF4-FFF2-40B4-BE49-F238E27FC236}">
                <a16:creationId xmlns:a16="http://schemas.microsoft.com/office/drawing/2014/main" id="{1D8025D9-298A-1EA2-B5F9-5B5FE940156D}"/>
              </a:ext>
            </a:extLst>
          </p:cNvPr>
          <p:cNvSpPr txBox="1"/>
          <p:nvPr/>
        </p:nvSpPr>
        <p:spPr>
          <a:xfrm>
            <a:off x="11783637" y="6378893"/>
            <a:ext cx="40836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Content Placeholder 1">
            <a:extLst>
              <a:ext uri="{FF2B5EF4-FFF2-40B4-BE49-F238E27FC236}">
                <a16:creationId xmlns:a16="http://schemas.microsoft.com/office/drawing/2014/main" id="{3CD49002-364B-9587-50F6-68C4F1D67286}"/>
              </a:ext>
            </a:extLst>
          </p:cNvPr>
          <p:cNvSpPr>
            <a:spLocks noGrp="1"/>
          </p:cNvSpPr>
          <p:nvPr>
            <p:ph idx="1"/>
          </p:nvPr>
        </p:nvSpPr>
        <p:spPr>
          <a:xfrm>
            <a:off x="508002" y="1454310"/>
            <a:ext cx="11376549" cy="4156068"/>
          </a:xfrm>
        </p:spPr>
        <p:txBody>
          <a:bodyPr/>
          <a:lstStyle/>
          <a:p>
            <a:pPr>
              <a:buClr>
                <a:schemeClr val="tx1">
                  <a:lumMod val="65000"/>
                  <a:lumOff val="35000"/>
                </a:schemeClr>
              </a:buClr>
            </a:pPr>
            <a:r>
              <a:rPr lang="en-US" sz="1867" dirty="0">
                <a:ea typeface="Calibri" panose="020F0502020204030204" pitchFamily="34" charset="0"/>
              </a:rPr>
              <a:t>Cancer risk management strategies including </a:t>
            </a:r>
            <a:r>
              <a:rPr lang="en-US" sz="1867" dirty="0">
                <a:ea typeface="Times New Roman" panose="02020603050405020304" pitchFamily="18" charset="0"/>
              </a:rPr>
              <a:t>bilateral risk-reducing mastectomy (RRM) and risk-reducing </a:t>
            </a:r>
            <a:r>
              <a:rPr lang="en-US" sz="1867" dirty="0" err="1">
                <a:ea typeface="Times New Roman" panose="02020603050405020304" pitchFamily="18" charset="0"/>
              </a:rPr>
              <a:t>salpingo</a:t>
            </a:r>
            <a:r>
              <a:rPr lang="en-US" sz="1867" dirty="0">
                <a:ea typeface="Times New Roman" panose="02020603050405020304" pitchFamily="18" charset="0"/>
              </a:rPr>
              <a:t>-oophorectomy (RRSO) </a:t>
            </a:r>
            <a:r>
              <a:rPr lang="en-US" sz="1867" dirty="0">
                <a:ea typeface="Calibri" panose="020F0502020204030204" pitchFamily="34" charset="0"/>
              </a:rPr>
              <a:t>are widely recommended in </a:t>
            </a:r>
            <a:r>
              <a:rPr lang="en-US" sz="1867" b="1" i="1" dirty="0">
                <a:ea typeface="Calibri" panose="020F0502020204030204" pitchFamily="34" charset="0"/>
              </a:rPr>
              <a:t>BRCA</a:t>
            </a:r>
            <a:r>
              <a:rPr lang="en-US" sz="1867" b="1" dirty="0">
                <a:ea typeface="Calibri" panose="020F0502020204030204" pitchFamily="34" charset="0"/>
              </a:rPr>
              <a:t> healthy carriers</a:t>
            </a:r>
            <a:r>
              <a:rPr lang="en-US" sz="1867" baseline="30000" dirty="0">
                <a:ea typeface="Calibri" panose="020F0502020204030204" pitchFamily="34" charset="0"/>
              </a:rPr>
              <a:t>1</a:t>
            </a:r>
          </a:p>
          <a:p>
            <a:pPr>
              <a:buClr>
                <a:schemeClr val="tx1">
                  <a:lumMod val="65000"/>
                  <a:lumOff val="35000"/>
                </a:schemeClr>
              </a:buClr>
            </a:pPr>
            <a:r>
              <a:rPr lang="en-US" sz="1867" dirty="0">
                <a:ea typeface="Times New Roman" panose="02020603050405020304" pitchFamily="18" charset="0"/>
              </a:rPr>
              <a:t>In </a:t>
            </a:r>
            <a:r>
              <a:rPr lang="en-US" sz="1867" b="1" i="1" dirty="0">
                <a:ea typeface="Times New Roman" panose="02020603050405020304" pitchFamily="18" charset="0"/>
              </a:rPr>
              <a:t>BRCA</a:t>
            </a:r>
            <a:r>
              <a:rPr lang="en-US" sz="1867" b="1" dirty="0">
                <a:ea typeface="Times New Roman" panose="02020603050405020304" pitchFamily="18" charset="0"/>
              </a:rPr>
              <a:t> carriers with prior history of breast cancer</a:t>
            </a:r>
            <a:r>
              <a:rPr lang="en-US" sz="1867" dirty="0">
                <a:ea typeface="Times New Roman" panose="02020603050405020304" pitchFamily="18" charset="0"/>
              </a:rPr>
              <a:t>, a</a:t>
            </a:r>
            <a:r>
              <a:rPr lang="en-US" sz="1867" dirty="0">
                <a:ea typeface="Calibri" panose="020F0502020204030204" pitchFamily="34" charset="0"/>
              </a:rPr>
              <a:t>dditional challenges should be considered in the c</a:t>
            </a:r>
            <a:r>
              <a:rPr lang="en-US" sz="1867" dirty="0">
                <a:ea typeface="Times New Roman" panose="02020603050405020304" pitchFamily="18" charset="0"/>
              </a:rPr>
              <a:t>ounseling regarding risk-reducing surgeries, especially among young patients</a:t>
            </a:r>
            <a:r>
              <a:rPr lang="en-US" sz="1867" dirty="0">
                <a:ea typeface="Calibri" panose="020F0502020204030204" pitchFamily="34" charset="0"/>
              </a:rPr>
              <a:t>:</a:t>
            </a:r>
          </a:p>
          <a:p>
            <a:pPr lvl="1">
              <a:buClr>
                <a:schemeClr val="tx1">
                  <a:lumMod val="65000"/>
                  <a:lumOff val="35000"/>
                </a:schemeClr>
              </a:buClr>
              <a:buFont typeface="Wingdings" pitchFamily="2" charset="2"/>
              <a:buChar char="§"/>
            </a:pPr>
            <a:r>
              <a:rPr lang="en-US" sz="1600" dirty="0">
                <a:ea typeface="Calibri" panose="020F0502020204030204" pitchFamily="34" charset="0"/>
              </a:rPr>
              <a:t>The </a:t>
            </a:r>
            <a:r>
              <a:rPr lang="en-US" sz="1600" dirty="0">
                <a:ea typeface="Times New Roman" panose="02020603050405020304" pitchFamily="18" charset="0"/>
              </a:rPr>
              <a:t>risk of relapse of their primary breast cancer should be balanced with the risk of developing a second primary malignancy</a:t>
            </a:r>
            <a:r>
              <a:rPr lang="en-US" sz="1600" kern="0" baseline="30000" dirty="0">
                <a:ea typeface="Times New Roman" panose="02020603050405020304" pitchFamily="18" charset="0"/>
              </a:rPr>
              <a:t>2-5</a:t>
            </a:r>
            <a:endParaRPr lang="en-US" sz="1600" dirty="0">
              <a:ea typeface="Calibri" panose="020F0502020204030204" pitchFamily="34" charset="0"/>
            </a:endParaRPr>
          </a:p>
          <a:p>
            <a:pPr lvl="1">
              <a:buClr>
                <a:schemeClr val="tx1">
                  <a:lumMod val="65000"/>
                  <a:lumOff val="35000"/>
                </a:schemeClr>
              </a:buClr>
              <a:buFont typeface="Wingdings" pitchFamily="2" charset="2"/>
              <a:buChar char="§"/>
            </a:pPr>
            <a:r>
              <a:rPr lang="en-US" sz="1600" dirty="0">
                <a:ea typeface="Calibri" panose="020F0502020204030204" pitchFamily="34" charset="0"/>
              </a:rPr>
              <a:t>Although reducing cancer risk, while RRSO has shown to improve overall survival in </a:t>
            </a:r>
            <a:r>
              <a:rPr lang="en-US" sz="1600" i="1" dirty="0">
                <a:ea typeface="Calibri" panose="020F0502020204030204" pitchFamily="34" charset="0"/>
              </a:rPr>
              <a:t>BRCA</a:t>
            </a:r>
            <a:r>
              <a:rPr lang="en-US" sz="1600" dirty="0">
                <a:ea typeface="Calibri" panose="020F0502020204030204" pitchFamily="34" charset="0"/>
              </a:rPr>
              <a:t> carriers of all ages with prior history of breast cancer</a:t>
            </a:r>
            <a:r>
              <a:rPr lang="en-US" sz="1600" kern="0" baseline="30000" dirty="0">
                <a:ea typeface="Calibri" panose="020F0502020204030204" pitchFamily="34" charset="0"/>
              </a:rPr>
              <a:t>6-8</a:t>
            </a:r>
            <a:r>
              <a:rPr lang="en-US" sz="1600" dirty="0">
                <a:ea typeface="Calibri" panose="020F0502020204030204" pitchFamily="34" charset="0"/>
              </a:rPr>
              <a:t>, the impact of RRM in reducing mortality remains controversial</a:t>
            </a:r>
            <a:r>
              <a:rPr lang="en-US" sz="1600" kern="0" baseline="30000" dirty="0">
                <a:ea typeface="Calibri" panose="020F0502020204030204" pitchFamily="34" charset="0"/>
              </a:rPr>
              <a:t>8-9</a:t>
            </a:r>
            <a:endParaRPr lang="en-US" sz="1600" dirty="0">
              <a:ea typeface="Calibri" panose="020F0502020204030204" pitchFamily="34" charset="0"/>
            </a:endParaRPr>
          </a:p>
          <a:p>
            <a:pPr lvl="1">
              <a:buClr>
                <a:schemeClr val="tx1">
                  <a:lumMod val="65000"/>
                  <a:lumOff val="35000"/>
                </a:schemeClr>
              </a:buClr>
              <a:buFont typeface="Wingdings" pitchFamily="2" charset="2"/>
              <a:buChar char="§"/>
            </a:pPr>
            <a:r>
              <a:rPr lang="en-US" sz="1600" dirty="0">
                <a:ea typeface="Calibri" panose="020F0502020204030204" pitchFamily="34" charset="0"/>
              </a:rPr>
              <a:t>These surgical interventions have an impact on reproductive plans and quality of life</a:t>
            </a:r>
            <a:r>
              <a:rPr lang="en-US" sz="1600" kern="0" baseline="30000" dirty="0">
                <a:ea typeface="Calibri" panose="020F0502020204030204" pitchFamily="34" charset="0"/>
              </a:rPr>
              <a:t>10</a:t>
            </a:r>
          </a:p>
          <a:p>
            <a:pPr>
              <a:buClr>
                <a:schemeClr val="tx1">
                  <a:lumMod val="65000"/>
                  <a:lumOff val="35000"/>
                </a:schemeClr>
              </a:buClr>
            </a:pPr>
            <a:r>
              <a:rPr lang="en-US" sz="1867" dirty="0">
                <a:ea typeface="Times New Roman" panose="02020603050405020304" pitchFamily="18" charset="0"/>
              </a:rPr>
              <a:t>No prior studies focused specifically on the role of RRM and/or RRSO among</a:t>
            </a:r>
            <a:r>
              <a:rPr lang="en-US" sz="1867" i="1" dirty="0">
                <a:ea typeface="Times New Roman" panose="02020603050405020304" pitchFamily="18" charset="0"/>
              </a:rPr>
              <a:t> </a:t>
            </a:r>
            <a:r>
              <a:rPr lang="en-US" sz="1867" b="1" i="1" dirty="0">
                <a:ea typeface="Times New Roman" panose="02020603050405020304" pitchFamily="18" charset="0"/>
              </a:rPr>
              <a:t>BRCA</a:t>
            </a:r>
            <a:r>
              <a:rPr lang="en-US" sz="1867" b="1" dirty="0">
                <a:ea typeface="Times New Roman" panose="02020603050405020304" pitchFamily="18" charset="0"/>
              </a:rPr>
              <a:t> carriers with prior history of breast cancer at a young age </a:t>
            </a:r>
            <a:r>
              <a:rPr lang="en-US" sz="1867" dirty="0">
                <a:ea typeface="Times New Roman" panose="02020603050405020304" pitchFamily="18" charset="0"/>
              </a:rPr>
              <a:t>(defined as 40 years or less at diagnosis</a:t>
            </a:r>
            <a:r>
              <a:rPr lang="en-US" sz="1867" kern="0" baseline="30000" dirty="0">
                <a:ea typeface="Times New Roman" panose="02020603050405020304" pitchFamily="18" charset="0"/>
              </a:rPr>
              <a:t>10</a:t>
            </a:r>
            <a:r>
              <a:rPr lang="en-US" sz="1867" dirty="0">
                <a:ea typeface="Times New Roman" panose="02020603050405020304" pitchFamily="18" charset="0"/>
              </a:rPr>
              <a:t>)</a:t>
            </a:r>
          </a:p>
        </p:txBody>
      </p:sp>
      <p:sp>
        <p:nvSpPr>
          <p:cNvPr id="6" name="Rectangle 5">
            <a:extLst>
              <a:ext uri="{FF2B5EF4-FFF2-40B4-BE49-F238E27FC236}">
                <a16:creationId xmlns:a16="http://schemas.microsoft.com/office/drawing/2014/main" id="{003E7AF2-D914-5351-B9BD-B98A1261FBD2}"/>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9CE865B8-096E-E6AA-F4CC-D14007A6FA8C}"/>
              </a:ext>
            </a:extLst>
          </p:cNvPr>
          <p:cNvSpPr/>
          <p:nvPr/>
        </p:nvSpPr>
        <p:spPr>
          <a:xfrm>
            <a:off x="0" y="6643688"/>
            <a:ext cx="12191998" cy="1968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C33F4DD2-8C87-2D68-704A-469DB5D1B909}"/>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Lambertini</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M. SABCS 2024</a:t>
            </a:r>
          </a:p>
        </p:txBody>
      </p:sp>
    </p:spTree>
    <p:extLst>
      <p:ext uri="{BB962C8B-B14F-4D97-AF65-F5344CB8AC3E}">
        <p14:creationId xmlns:p14="http://schemas.microsoft.com/office/powerpoint/2010/main" val="4247396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AF5855-BC8A-0AE4-41F8-47CB8487FDFE}"/>
              </a:ext>
            </a:extLst>
          </p:cNvPr>
          <p:cNvSpPr/>
          <p:nvPr/>
        </p:nvSpPr>
        <p:spPr>
          <a:xfrm>
            <a:off x="0" y="1252278"/>
            <a:ext cx="12192000" cy="5062409"/>
          </a:xfrm>
          <a:prstGeom prst="rect">
            <a:avLst/>
          </a:prstGeom>
          <a:solidFill>
            <a:srgbClr val="3AB3E5">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4876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6" descr="A magnifying glass with a question mark&#10;&#10;Description automatically generated">
            <a:extLst>
              <a:ext uri="{FF2B5EF4-FFF2-40B4-BE49-F238E27FC236}">
                <a16:creationId xmlns:a16="http://schemas.microsoft.com/office/drawing/2014/main" id="{55556495-0E54-BE70-D6E0-21C359F281DC}"/>
              </a:ext>
            </a:extLst>
          </p:cNvPr>
          <p:cNvPicPr>
            <a:picLocks noChangeAspect="1"/>
          </p:cNvPicPr>
          <p:nvPr/>
        </p:nvPicPr>
        <p:blipFill>
          <a:blip r:embed="rId3"/>
          <a:stretch>
            <a:fillRect/>
          </a:stretch>
        </p:blipFill>
        <p:spPr>
          <a:xfrm>
            <a:off x="9804756" y="4000643"/>
            <a:ext cx="2387245" cy="2581331"/>
          </a:xfrm>
          <a:prstGeom prst="rect">
            <a:avLst/>
          </a:prstGeom>
        </p:spPr>
      </p:pic>
      <p:sp>
        <p:nvSpPr>
          <p:cNvPr id="2" name="Content Placeholder 1">
            <a:extLst>
              <a:ext uri="{FF2B5EF4-FFF2-40B4-BE49-F238E27FC236}">
                <a16:creationId xmlns:a16="http://schemas.microsoft.com/office/drawing/2014/main" id="{0A078F72-3078-8B4D-8827-26391B53085E}"/>
              </a:ext>
            </a:extLst>
          </p:cNvPr>
          <p:cNvSpPr>
            <a:spLocks noGrp="1"/>
          </p:cNvSpPr>
          <p:nvPr>
            <p:ph idx="1"/>
          </p:nvPr>
        </p:nvSpPr>
        <p:spPr>
          <a:xfrm>
            <a:off x="523393" y="1778637"/>
            <a:ext cx="11412831" cy="1974689"/>
          </a:xfrm>
        </p:spPr>
        <p:txBody>
          <a:bodyPr/>
          <a:lstStyle/>
          <a:p>
            <a:pPr marL="0" indent="0">
              <a:buClr>
                <a:schemeClr val="tx1">
                  <a:lumMod val="65000"/>
                  <a:lumOff val="35000"/>
                </a:schemeClr>
              </a:buClr>
              <a:buNone/>
            </a:pPr>
            <a:r>
              <a:rPr lang="en-US" sz="4000" b="1" dirty="0">
                <a:solidFill>
                  <a:srgbClr val="004564"/>
                </a:solidFill>
              </a:rPr>
              <a:t>The standard of care for the </a:t>
            </a:r>
            <a:r>
              <a:rPr lang="en-US" sz="4000" b="1" dirty="0">
                <a:solidFill>
                  <a:srgbClr val="4C91B9"/>
                </a:solidFill>
              </a:rPr>
              <a:t>TREATMENT</a:t>
            </a:r>
            <a:r>
              <a:rPr lang="en-US" sz="4000" b="1" dirty="0">
                <a:solidFill>
                  <a:srgbClr val="004564"/>
                </a:solidFill>
              </a:rPr>
              <a:t> </a:t>
            </a:r>
            <a:br>
              <a:rPr lang="en-US" sz="4000" b="1" dirty="0">
                <a:solidFill>
                  <a:srgbClr val="004564"/>
                </a:solidFill>
              </a:rPr>
            </a:br>
            <a:r>
              <a:rPr lang="en-US" sz="4000" b="1" dirty="0">
                <a:solidFill>
                  <a:srgbClr val="004564"/>
                </a:solidFill>
              </a:rPr>
              <a:t>of stage II-III TNBC is chemo-immunotherapy based on KEYNOTE-522 trial.</a:t>
            </a:r>
          </a:p>
          <a:p>
            <a:pPr marL="0" indent="0">
              <a:buClr>
                <a:schemeClr val="tx1">
                  <a:lumMod val="65000"/>
                  <a:lumOff val="35000"/>
                </a:schemeClr>
              </a:buClr>
              <a:buNone/>
            </a:pPr>
            <a:endParaRPr lang="en-US" sz="3733" b="1" dirty="0">
              <a:solidFill>
                <a:srgbClr val="004564"/>
              </a:solidFill>
            </a:endParaRPr>
          </a:p>
          <a:p>
            <a:pPr>
              <a:buClr>
                <a:schemeClr val="tx1">
                  <a:lumMod val="65000"/>
                  <a:lumOff val="35000"/>
                </a:schemeClr>
              </a:buClr>
            </a:pPr>
            <a:endParaRPr lang="en-US" sz="3733" b="1" dirty="0">
              <a:solidFill>
                <a:srgbClr val="004564"/>
              </a:solidFill>
            </a:endParaRPr>
          </a:p>
          <a:p>
            <a:pPr>
              <a:buClr>
                <a:schemeClr val="tx1">
                  <a:lumMod val="65000"/>
                  <a:lumOff val="35000"/>
                </a:schemeClr>
              </a:buClr>
            </a:pPr>
            <a:endParaRPr lang="en-US" sz="3733" b="1" dirty="0">
              <a:solidFill>
                <a:srgbClr val="004564"/>
              </a:solidFill>
            </a:endParaRPr>
          </a:p>
        </p:txBody>
      </p:sp>
      <p:sp>
        <p:nvSpPr>
          <p:cNvPr id="8" name="Rectangle 7">
            <a:extLst>
              <a:ext uri="{FF2B5EF4-FFF2-40B4-BE49-F238E27FC236}">
                <a16:creationId xmlns:a16="http://schemas.microsoft.com/office/drawing/2014/main" id="{30E2A248-0F69-364F-DBA9-8DE8A3E61F20}"/>
              </a:ext>
            </a:extLst>
          </p:cNvPr>
          <p:cNvSpPr/>
          <p:nvPr/>
        </p:nvSpPr>
        <p:spPr>
          <a:xfrm>
            <a:off x="0" y="6600824"/>
            <a:ext cx="12192000" cy="2571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A294C9D9-5B3C-47B9-DE4F-934E2154A7DF}"/>
              </a:ext>
            </a:extLst>
          </p:cNvPr>
          <p:cNvSpPr/>
          <p:nvPr/>
        </p:nvSpPr>
        <p:spPr>
          <a:xfrm>
            <a:off x="9804756" y="55312"/>
            <a:ext cx="2268182" cy="1087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93057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p:txBody>
          <a:bodyPr/>
          <a:lstStyle/>
          <a:p>
            <a:r>
              <a:rPr lang="it-IT" b="1" dirty="0"/>
              <a:t>Study Design and </a:t>
            </a:r>
            <a:r>
              <a:rPr lang="it-IT" b="1" dirty="0" err="1"/>
              <a:t>Participants</a:t>
            </a:r>
            <a:endParaRPr lang="en-US" b="1" dirty="0"/>
          </a:p>
        </p:txBody>
      </p:sp>
      <p:sp>
        <p:nvSpPr>
          <p:cNvPr id="4" name="CasellaDiTesto 3">
            <a:extLst>
              <a:ext uri="{FF2B5EF4-FFF2-40B4-BE49-F238E27FC236}">
                <a16:creationId xmlns:a16="http://schemas.microsoft.com/office/drawing/2014/main" id="{426F1CB5-94C6-E632-B6C8-CD5A37581CC2}"/>
              </a:ext>
            </a:extLst>
          </p:cNvPr>
          <p:cNvSpPr txBox="1"/>
          <p:nvPr/>
        </p:nvSpPr>
        <p:spPr>
          <a:xfrm>
            <a:off x="11783637" y="6378893"/>
            <a:ext cx="40836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Rettangolo arrotondato 4">
            <a:extLst>
              <a:ext uri="{FF2B5EF4-FFF2-40B4-BE49-F238E27FC236}">
                <a16:creationId xmlns:a16="http://schemas.microsoft.com/office/drawing/2014/main" id="{BBCC3684-9765-4155-B941-98A036526816}"/>
              </a:ext>
            </a:extLst>
          </p:cNvPr>
          <p:cNvSpPr/>
          <p:nvPr/>
        </p:nvSpPr>
        <p:spPr>
          <a:xfrm>
            <a:off x="534400" y="2299461"/>
            <a:ext cx="5424441" cy="701247"/>
          </a:xfrm>
          <a:prstGeom prst="roundRect">
            <a:avLst/>
          </a:prstGeom>
          <a:solidFill>
            <a:schemeClr val="accent6"/>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Key</a:t>
            </a:r>
            <a:r>
              <a:rPr kumimoji="0" lang="it-IT"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it-IT"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inclusion</a:t>
            </a:r>
            <a:r>
              <a:rPr kumimoji="0" lang="it-IT"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it-IT"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criteria</a:t>
            </a:r>
            <a:endParaRPr kumimoji="0" lang="it-IT"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Content Placeholder 1">
            <a:extLst>
              <a:ext uri="{FF2B5EF4-FFF2-40B4-BE49-F238E27FC236}">
                <a16:creationId xmlns:a16="http://schemas.microsoft.com/office/drawing/2014/main" id="{B144EF6E-24F4-9C3B-1634-CF4BB5F5E562}"/>
              </a:ext>
            </a:extLst>
          </p:cNvPr>
          <p:cNvSpPr txBox="1">
            <a:spLocks/>
          </p:cNvSpPr>
          <p:nvPr/>
        </p:nvSpPr>
        <p:spPr>
          <a:xfrm>
            <a:off x="508001" y="1454310"/>
            <a:ext cx="11487807" cy="949649"/>
          </a:xfrm>
          <a:prstGeom prst="rect">
            <a:avLst/>
          </a:prstGeom>
        </p:spPr>
        <p:txBody>
          <a:bodyPr/>
          <a:lstStyle>
            <a:lvl1pPr marL="342900" indent="-342900" algn="l" defTabSz="457200" rtl="0" eaLnBrk="1" latinLnBrk="0" hangingPunct="1">
              <a:lnSpc>
                <a:spcPct val="100000"/>
              </a:lnSpc>
              <a:spcBef>
                <a:spcPts val="900"/>
              </a:spcBef>
              <a:buClr>
                <a:srgbClr val="4DAF46"/>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lnSpc>
                <a:spcPct val="100000"/>
              </a:lnSpc>
              <a:spcBef>
                <a:spcPts val="900"/>
              </a:spcBef>
              <a:buClr>
                <a:srgbClr val="4DAF46"/>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57300" indent="-342900" algn="l" defTabSz="457200" rtl="0" eaLnBrk="1" latinLnBrk="0" hangingPunct="1">
              <a:lnSpc>
                <a:spcPct val="100000"/>
              </a:lnSpc>
              <a:spcBef>
                <a:spcPts val="900"/>
              </a:spcBef>
              <a:buClr>
                <a:srgbClr val="4DAF46"/>
              </a:buClr>
              <a:buFont typeface="Wingdings" pitchFamily="2" charset="2"/>
              <a:buChar char="q"/>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lnSpc>
                <a:spcPct val="100000"/>
              </a:lnSpc>
              <a:spcBef>
                <a:spcPts val="900"/>
              </a:spcBef>
              <a:buClr>
                <a:srgbClr val="4DAF46"/>
              </a:buClr>
              <a:buSzPct val="100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lnSpc>
                <a:spcPct val="100000"/>
              </a:lnSpc>
              <a:spcBef>
                <a:spcPts val="900"/>
              </a:spcBef>
              <a:buClr>
                <a:srgbClr val="4DAF46"/>
              </a:buClr>
              <a:buSzPct val="100000"/>
              <a:buFont typeface="Lucida Grande"/>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a:t>
            </a:r>
            <a:r>
              <a:rPr kumimoji="0" lang="en-US" sz="1867"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BRCA</a:t>
            </a: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BCY Collaboration (NCT03673306) is an </a:t>
            </a:r>
            <a:r>
              <a:rPr kumimoji="0" lang="en-US" sz="1867"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a:t>
            </a:r>
            <a:r>
              <a:rPr kumimoji="0" lang="it-IT" sz="18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nternational</a:t>
            </a:r>
            <a:r>
              <a:rPr kumimoji="0" lang="it-IT"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it-IT" sz="18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multicenter</a:t>
            </a:r>
            <a:r>
              <a:rPr kumimoji="0" lang="it-IT"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hospital-</a:t>
            </a:r>
            <a:r>
              <a:rPr kumimoji="0" lang="it-IT" sz="18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based</a:t>
            </a:r>
            <a:r>
              <a:rPr kumimoji="0" lang="it-IT"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it-IT" sz="18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retrospective</a:t>
            </a:r>
            <a:r>
              <a:rPr kumimoji="0" lang="it-IT"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it-IT" sz="18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cohort</a:t>
            </a:r>
            <a:r>
              <a:rPr kumimoji="0" lang="it-IT"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study</a:t>
            </a:r>
            <a:r>
              <a:rPr kumimoji="0" lang="en-US" sz="1867"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a:t>
            </a:r>
            <a:endParaRPr kumimoji="0" lang="it-IT"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Content Placeholder 1">
            <a:extLst>
              <a:ext uri="{FF2B5EF4-FFF2-40B4-BE49-F238E27FC236}">
                <a16:creationId xmlns:a16="http://schemas.microsoft.com/office/drawing/2014/main" id="{A23EC800-45FD-AD9F-A17E-139C3B873B46}"/>
              </a:ext>
            </a:extLst>
          </p:cNvPr>
          <p:cNvSpPr txBox="1">
            <a:spLocks/>
          </p:cNvSpPr>
          <p:nvPr/>
        </p:nvSpPr>
        <p:spPr>
          <a:xfrm>
            <a:off x="513784" y="3191602"/>
            <a:ext cx="5582217" cy="2805289"/>
          </a:xfrm>
          <a:prstGeom prst="rect">
            <a:avLst/>
          </a:prstGeom>
        </p:spPr>
        <p:txBody>
          <a:bodyPr/>
          <a:lstStyle>
            <a:lvl1pPr marL="342900" indent="-342900" algn="l" defTabSz="457200" rtl="0" eaLnBrk="1" latinLnBrk="0" hangingPunct="1">
              <a:lnSpc>
                <a:spcPct val="100000"/>
              </a:lnSpc>
              <a:spcBef>
                <a:spcPts val="900"/>
              </a:spcBef>
              <a:buClr>
                <a:srgbClr val="4DAF46"/>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lnSpc>
                <a:spcPct val="100000"/>
              </a:lnSpc>
              <a:spcBef>
                <a:spcPts val="900"/>
              </a:spcBef>
              <a:buClr>
                <a:srgbClr val="4DAF46"/>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57300" indent="-342900" algn="l" defTabSz="457200" rtl="0" eaLnBrk="1" latinLnBrk="0" hangingPunct="1">
              <a:lnSpc>
                <a:spcPct val="100000"/>
              </a:lnSpc>
              <a:spcBef>
                <a:spcPts val="900"/>
              </a:spcBef>
              <a:buClr>
                <a:srgbClr val="4DAF46"/>
              </a:buClr>
              <a:buFont typeface="Wingdings" pitchFamily="2" charset="2"/>
              <a:buChar char="q"/>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lnSpc>
                <a:spcPct val="100000"/>
              </a:lnSpc>
              <a:spcBef>
                <a:spcPts val="900"/>
              </a:spcBef>
              <a:buClr>
                <a:srgbClr val="4DAF46"/>
              </a:buClr>
              <a:buSzPct val="100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lnSpc>
                <a:spcPct val="100000"/>
              </a:lnSpc>
              <a:spcBef>
                <a:spcPts val="900"/>
              </a:spcBef>
              <a:buClr>
                <a:srgbClr val="4DAF46"/>
              </a:buClr>
              <a:buSzPct val="100000"/>
              <a:buFont typeface="Lucida Grande"/>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Stage I - III invasive breast cancer</a:t>
            </a:r>
          </a:p>
          <a:p>
            <a:pPr marL="342900" marR="0" lvl="0" indent="-34290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Diagnosis between January 2000 and December 2020</a:t>
            </a:r>
          </a:p>
          <a:p>
            <a:pPr marL="342900" marR="0" lvl="0" indent="-34290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Age ≤ 40 years at diagnosis</a:t>
            </a:r>
          </a:p>
          <a:p>
            <a:pPr marL="342900" marR="0" lvl="0" indent="-34290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Known germline likely pathogenic or pathogenic variants in </a:t>
            </a:r>
            <a:r>
              <a:rPr kumimoji="0" lang="en-US" sz="18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BRCA1 </a:t>
            </a: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and/or</a:t>
            </a:r>
            <a:r>
              <a:rPr kumimoji="0" lang="en-US" sz="18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BRCA2 </a:t>
            </a: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genes</a:t>
            </a:r>
            <a:endParaRPr kumimoji="0" lang="it-IT"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Rettangolo arrotondato 4">
            <a:extLst>
              <a:ext uri="{FF2B5EF4-FFF2-40B4-BE49-F238E27FC236}">
                <a16:creationId xmlns:a16="http://schemas.microsoft.com/office/drawing/2014/main" id="{E7EE46BC-05CB-7E53-92B6-1D0401F7C383}"/>
              </a:ext>
            </a:extLst>
          </p:cNvPr>
          <p:cNvSpPr/>
          <p:nvPr/>
        </p:nvSpPr>
        <p:spPr>
          <a:xfrm>
            <a:off x="6345920" y="2304541"/>
            <a:ext cx="5424441" cy="701247"/>
          </a:xfrm>
          <a:prstGeom prst="roundRect">
            <a:avLst/>
          </a:prstGeom>
          <a:solidFill>
            <a:schemeClr val="accent6"/>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Key </a:t>
            </a:r>
            <a:r>
              <a:rPr kumimoji="0" lang="it-IT"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exclusion</a:t>
            </a:r>
            <a:r>
              <a:rPr kumimoji="0" lang="it-IT"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it-IT"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criteria</a:t>
            </a:r>
            <a:endParaRPr kumimoji="0" lang="it-IT"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Content Placeholder 1">
            <a:extLst>
              <a:ext uri="{FF2B5EF4-FFF2-40B4-BE49-F238E27FC236}">
                <a16:creationId xmlns:a16="http://schemas.microsoft.com/office/drawing/2014/main" id="{D8C870F5-32E0-F076-B1BF-D4167C89E6F1}"/>
              </a:ext>
            </a:extLst>
          </p:cNvPr>
          <p:cNvSpPr txBox="1">
            <a:spLocks/>
          </p:cNvSpPr>
          <p:nvPr/>
        </p:nvSpPr>
        <p:spPr>
          <a:xfrm>
            <a:off x="6325304" y="3196683"/>
            <a:ext cx="5445057" cy="2800208"/>
          </a:xfrm>
          <a:prstGeom prst="rect">
            <a:avLst/>
          </a:prstGeom>
        </p:spPr>
        <p:txBody>
          <a:bodyPr/>
          <a:lstStyle>
            <a:lvl1pPr marL="342900" indent="-342900" algn="l" defTabSz="457200" rtl="0" eaLnBrk="1" latinLnBrk="0" hangingPunct="1">
              <a:lnSpc>
                <a:spcPct val="100000"/>
              </a:lnSpc>
              <a:spcBef>
                <a:spcPts val="900"/>
              </a:spcBef>
              <a:buClr>
                <a:srgbClr val="4DAF46"/>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lnSpc>
                <a:spcPct val="100000"/>
              </a:lnSpc>
              <a:spcBef>
                <a:spcPts val="900"/>
              </a:spcBef>
              <a:buClr>
                <a:srgbClr val="4DAF46"/>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57300" indent="-342900" algn="l" defTabSz="457200" rtl="0" eaLnBrk="1" latinLnBrk="0" hangingPunct="1">
              <a:lnSpc>
                <a:spcPct val="100000"/>
              </a:lnSpc>
              <a:spcBef>
                <a:spcPts val="900"/>
              </a:spcBef>
              <a:buClr>
                <a:srgbClr val="4DAF46"/>
              </a:buClr>
              <a:buFont typeface="Wingdings" pitchFamily="2" charset="2"/>
              <a:buChar char="q"/>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lnSpc>
                <a:spcPct val="100000"/>
              </a:lnSpc>
              <a:spcBef>
                <a:spcPts val="900"/>
              </a:spcBef>
              <a:buClr>
                <a:srgbClr val="4DAF46"/>
              </a:buClr>
              <a:buSzPct val="100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lnSpc>
                <a:spcPct val="100000"/>
              </a:lnSpc>
              <a:spcBef>
                <a:spcPts val="900"/>
              </a:spcBef>
              <a:buClr>
                <a:srgbClr val="4DAF46"/>
              </a:buClr>
              <a:buSzPct val="100000"/>
              <a:buFont typeface="Lucida Grande"/>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Stage IV </a:t>
            </a:r>
            <a:r>
              <a:rPr kumimoji="0" lang="en-US" sz="18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 novo </a:t>
            </a: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breast cancer</a:t>
            </a:r>
          </a:p>
          <a:p>
            <a:pPr marL="342900" marR="0" lvl="0" indent="-34290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History of ovarian cancer or other malignancies without prior breast cancer</a:t>
            </a:r>
          </a:p>
          <a:p>
            <a:pPr marL="342900" marR="0" lvl="0" indent="-34290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r>
              <a:rPr kumimoji="0" lang="en-US" sz="18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BRCA</a:t>
            </a: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it-IT"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VUS or </a:t>
            </a:r>
            <a:r>
              <a:rPr kumimoji="0" lang="en-US" sz="18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BRCA </a:t>
            </a: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healthy carriers </a:t>
            </a:r>
          </a:p>
          <a:p>
            <a:pPr marL="342900" marR="0" lvl="0" indent="-34290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No information on uptake or timing of RRM and/or RRSO, or their uptake before breast cancer diagnosis </a:t>
            </a:r>
            <a:endParaRPr kumimoji="0" lang="it-IT" sz="1867"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endParaRPr kumimoji="0" lang="it-IT"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CasellaDiTesto 8">
            <a:extLst>
              <a:ext uri="{FF2B5EF4-FFF2-40B4-BE49-F238E27FC236}">
                <a16:creationId xmlns:a16="http://schemas.microsoft.com/office/drawing/2014/main" id="{E6D3300C-9A82-59BA-B620-5A932C669AE1}"/>
              </a:ext>
            </a:extLst>
          </p:cNvPr>
          <p:cNvSpPr txBox="1"/>
          <p:nvPr/>
        </p:nvSpPr>
        <p:spPr>
          <a:xfrm>
            <a:off x="504468" y="5590471"/>
            <a:ext cx="36286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Lambertini M et al, </a:t>
            </a:r>
            <a:r>
              <a:rPr kumimoji="0" lang="it-IT"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JAMA </a:t>
            </a:r>
            <a:r>
              <a:rPr kumimoji="0" lang="it-IT"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2024;331(1):49-59</a:t>
            </a:r>
          </a:p>
        </p:txBody>
      </p:sp>
      <p:sp>
        <p:nvSpPr>
          <p:cNvPr id="2" name="Rectangle 1">
            <a:extLst>
              <a:ext uri="{FF2B5EF4-FFF2-40B4-BE49-F238E27FC236}">
                <a16:creationId xmlns:a16="http://schemas.microsoft.com/office/drawing/2014/main" id="{CD282CF6-A842-490E-9F93-B85F7C44AC8E}"/>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8647C539-DEDA-DCA7-9F1B-E4F9306632D9}"/>
              </a:ext>
            </a:extLst>
          </p:cNvPr>
          <p:cNvSpPr/>
          <p:nvPr/>
        </p:nvSpPr>
        <p:spPr>
          <a:xfrm>
            <a:off x="0" y="6643688"/>
            <a:ext cx="12191998" cy="1968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C22AD52B-3FAE-BFC2-E7EB-6865CCEF81B8}"/>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Lambertini</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M. SABCS 2024</a:t>
            </a:r>
          </a:p>
        </p:txBody>
      </p:sp>
    </p:spTree>
    <p:extLst>
      <p:ext uri="{BB962C8B-B14F-4D97-AF65-F5344CB8AC3E}">
        <p14:creationId xmlns:p14="http://schemas.microsoft.com/office/powerpoint/2010/main" val="3690093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5776E-C025-4667-1035-382E43E381E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390DFE-F2B8-EAB3-92ED-4F940F31A226}"/>
              </a:ext>
            </a:extLst>
          </p:cNvPr>
          <p:cNvSpPr>
            <a:spLocks noGrp="1"/>
          </p:cNvSpPr>
          <p:nvPr>
            <p:ph type="title"/>
          </p:nvPr>
        </p:nvSpPr>
        <p:spPr/>
        <p:txBody>
          <a:bodyPr/>
          <a:lstStyle/>
          <a:p>
            <a:r>
              <a:rPr lang="it-IT" b="1" dirty="0"/>
              <a:t>Study </a:t>
            </a:r>
            <a:r>
              <a:rPr lang="it-IT" b="1" dirty="0" err="1"/>
              <a:t>Objectives</a:t>
            </a:r>
            <a:r>
              <a:rPr lang="it-IT" b="1" dirty="0"/>
              <a:t> and Endpoints</a:t>
            </a:r>
            <a:endParaRPr lang="en-US" b="1" dirty="0"/>
          </a:p>
        </p:txBody>
      </p:sp>
      <p:sp>
        <p:nvSpPr>
          <p:cNvPr id="4" name="CasellaDiTesto 3">
            <a:extLst>
              <a:ext uri="{FF2B5EF4-FFF2-40B4-BE49-F238E27FC236}">
                <a16:creationId xmlns:a16="http://schemas.microsoft.com/office/drawing/2014/main" id="{5ABE0EB6-9ECB-84A3-F58A-C3C6EA7ED097}"/>
              </a:ext>
            </a:extLst>
          </p:cNvPr>
          <p:cNvSpPr txBox="1"/>
          <p:nvPr/>
        </p:nvSpPr>
        <p:spPr>
          <a:xfrm>
            <a:off x="11783637" y="6378893"/>
            <a:ext cx="40836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2" name="Content Placeholder 1">
            <a:extLst>
              <a:ext uri="{FF2B5EF4-FFF2-40B4-BE49-F238E27FC236}">
                <a16:creationId xmlns:a16="http://schemas.microsoft.com/office/drawing/2014/main" id="{EF1FF4AD-425A-BDC7-2CC3-2233CF0F6166}"/>
              </a:ext>
            </a:extLst>
          </p:cNvPr>
          <p:cNvSpPr txBox="1">
            <a:spLocks/>
          </p:cNvSpPr>
          <p:nvPr/>
        </p:nvSpPr>
        <p:spPr>
          <a:xfrm>
            <a:off x="508001" y="1454310"/>
            <a:ext cx="11487807" cy="4938188"/>
          </a:xfrm>
          <a:prstGeom prst="rect">
            <a:avLst/>
          </a:prstGeom>
        </p:spPr>
        <p:txBody>
          <a:bodyPr/>
          <a:lstStyle>
            <a:lvl1pPr marL="342900" indent="-342900" algn="l" defTabSz="457200" rtl="0" eaLnBrk="1" latinLnBrk="0" hangingPunct="1">
              <a:lnSpc>
                <a:spcPct val="100000"/>
              </a:lnSpc>
              <a:spcBef>
                <a:spcPts val="900"/>
              </a:spcBef>
              <a:buClr>
                <a:srgbClr val="4DAF46"/>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lnSpc>
                <a:spcPct val="100000"/>
              </a:lnSpc>
              <a:spcBef>
                <a:spcPts val="900"/>
              </a:spcBef>
              <a:buClr>
                <a:srgbClr val="4DAF46"/>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57300" indent="-342900" algn="l" defTabSz="457200" rtl="0" eaLnBrk="1" latinLnBrk="0" hangingPunct="1">
              <a:lnSpc>
                <a:spcPct val="100000"/>
              </a:lnSpc>
              <a:spcBef>
                <a:spcPts val="900"/>
              </a:spcBef>
              <a:buClr>
                <a:srgbClr val="4DAF46"/>
              </a:buClr>
              <a:buFont typeface="Wingdings" pitchFamily="2" charset="2"/>
              <a:buChar char="q"/>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lnSpc>
                <a:spcPct val="100000"/>
              </a:lnSpc>
              <a:spcBef>
                <a:spcPts val="900"/>
              </a:spcBef>
              <a:buClr>
                <a:srgbClr val="4DAF46"/>
              </a:buClr>
              <a:buSzPct val="100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lnSpc>
                <a:spcPct val="100000"/>
              </a:lnSpc>
              <a:spcBef>
                <a:spcPts val="900"/>
              </a:spcBef>
              <a:buClr>
                <a:srgbClr val="4DAF46"/>
              </a:buClr>
              <a:buSzPct val="100000"/>
              <a:buFont typeface="Lucida Grande"/>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r>
              <a:rPr kumimoji="0" lang="en-US" sz="1867"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Study objectives </a:t>
            </a: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To determine the association between risk-reducing surgeries and survival:</a:t>
            </a:r>
          </a:p>
          <a:p>
            <a:pPr marL="742950" marR="0" lvl="1" indent="-28575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Overall survival (OS) as primary endpoint</a:t>
            </a:r>
          </a:p>
          <a:p>
            <a:pPr marL="742950" marR="0" lvl="1" indent="-28575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Disease-free survival (DFS) and breast cancer-free interval (BCFI) as secondary endpoints</a:t>
            </a:r>
          </a:p>
          <a:p>
            <a:pPr marL="342900" marR="0" lvl="0" indent="-34290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r>
              <a:rPr kumimoji="0" lang="en-US" sz="1867" b="1"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Predefined subgroup analyses </a:t>
            </a: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According to:</a:t>
            </a:r>
          </a:p>
          <a:p>
            <a:pPr marL="742950" marR="0" lvl="1" indent="-28575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Age at the time of breast cancer diagnosis (≤30 vs. 31-35 vs. 35-40 years)</a:t>
            </a:r>
          </a:p>
          <a:p>
            <a:pPr marL="742950" marR="0" lvl="1" indent="-28575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Specific </a:t>
            </a:r>
            <a:r>
              <a:rPr kumimoji="0" lang="en-US" sz="1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BRCA</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gene (</a:t>
            </a:r>
            <a:r>
              <a:rPr kumimoji="0" lang="en-US" sz="1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BRCA1</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vs. </a:t>
            </a:r>
            <a:r>
              <a:rPr kumimoji="0" lang="en-US" sz="1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BRCA2</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742950" marR="0" lvl="1" indent="-28575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Tumor subtype (luminal-like vs. triple-negative vs HER2-positive)</a:t>
            </a:r>
          </a:p>
          <a:p>
            <a:pPr marL="742950" marR="0" lvl="1" indent="-28575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Primary tumor size (T1 vs. T2 vs. T3-4)</a:t>
            </a:r>
          </a:p>
          <a:p>
            <a:pPr marL="742950" marR="0" lvl="1" indent="-28575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Primary nodal status (N0 vs. N1 vs. N2-3)</a:t>
            </a:r>
          </a:p>
          <a:p>
            <a:pPr marL="742950" marR="0" lvl="1" indent="-28575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Chemotherapy treatment (yes vs. no)</a:t>
            </a:r>
          </a:p>
          <a:p>
            <a:pPr marL="742950" marR="0" lvl="1" indent="-28575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Timing of </a:t>
            </a:r>
            <a:r>
              <a:rPr kumimoji="0" lang="en-US" sz="16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BRCA</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testing (test before or at diagnosis vs. test after diagnosis)</a:t>
            </a:r>
          </a:p>
          <a:p>
            <a:pPr marL="742950" marR="0" lvl="1" indent="-28575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Income (high vs. low-middle income countries)</a:t>
            </a:r>
          </a:p>
        </p:txBody>
      </p:sp>
      <p:sp>
        <p:nvSpPr>
          <p:cNvPr id="2" name="Rectangle 1">
            <a:extLst>
              <a:ext uri="{FF2B5EF4-FFF2-40B4-BE49-F238E27FC236}">
                <a16:creationId xmlns:a16="http://schemas.microsoft.com/office/drawing/2014/main" id="{FE0C2EA9-6B5F-5B16-1DE7-68CDA33A6B7F}"/>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6ED92ACF-D10A-EC03-F78E-020523CFF751}"/>
              </a:ext>
            </a:extLst>
          </p:cNvPr>
          <p:cNvSpPr/>
          <p:nvPr/>
        </p:nvSpPr>
        <p:spPr>
          <a:xfrm>
            <a:off x="0" y="6643688"/>
            <a:ext cx="12191998" cy="1968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F1B6E787-F3E9-DD17-D702-A77D7634E624}"/>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Lambertini</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M. SABCS 2024</a:t>
            </a:r>
          </a:p>
        </p:txBody>
      </p:sp>
    </p:spTree>
    <p:extLst>
      <p:ext uri="{BB962C8B-B14F-4D97-AF65-F5344CB8AC3E}">
        <p14:creationId xmlns:p14="http://schemas.microsoft.com/office/powerpoint/2010/main" val="84561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B033C-DF70-36C1-6080-EF32F7FDEDC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16E092D-39FF-CC06-0C85-23345F1582B7}"/>
              </a:ext>
            </a:extLst>
          </p:cNvPr>
          <p:cNvSpPr>
            <a:spLocks noGrp="1"/>
          </p:cNvSpPr>
          <p:nvPr>
            <p:ph type="title"/>
          </p:nvPr>
        </p:nvSpPr>
        <p:spPr/>
        <p:txBody>
          <a:bodyPr/>
          <a:lstStyle/>
          <a:p>
            <a:r>
              <a:rPr lang="it-IT" b="1" dirty="0" err="1"/>
              <a:t>Participant</a:t>
            </a:r>
            <a:r>
              <a:rPr lang="it-IT" b="1" dirty="0"/>
              <a:t> Flow</a:t>
            </a:r>
            <a:endParaRPr lang="en-US" b="1" dirty="0"/>
          </a:p>
        </p:txBody>
      </p:sp>
      <p:sp>
        <p:nvSpPr>
          <p:cNvPr id="4" name="CasellaDiTesto 3">
            <a:extLst>
              <a:ext uri="{FF2B5EF4-FFF2-40B4-BE49-F238E27FC236}">
                <a16:creationId xmlns:a16="http://schemas.microsoft.com/office/drawing/2014/main" id="{FA62D1D3-1E36-BD12-043D-32E5E383A3D2}"/>
              </a:ext>
            </a:extLst>
          </p:cNvPr>
          <p:cNvSpPr txBox="1"/>
          <p:nvPr/>
        </p:nvSpPr>
        <p:spPr>
          <a:xfrm>
            <a:off x="11762434" y="6336486"/>
            <a:ext cx="40836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Content Placeholder 1">
            <a:extLst>
              <a:ext uri="{FF2B5EF4-FFF2-40B4-BE49-F238E27FC236}">
                <a16:creationId xmlns:a16="http://schemas.microsoft.com/office/drawing/2014/main" id="{9909A042-CCEB-9BBE-5A1C-BE152F936B8A}"/>
              </a:ext>
            </a:extLst>
          </p:cNvPr>
          <p:cNvSpPr>
            <a:spLocks noGrp="1"/>
          </p:cNvSpPr>
          <p:nvPr>
            <p:ph idx="1"/>
          </p:nvPr>
        </p:nvSpPr>
        <p:spPr>
          <a:xfrm>
            <a:off x="508001" y="1454310"/>
            <a:ext cx="4480768" cy="2352580"/>
          </a:xfrm>
        </p:spPr>
        <p:txBody>
          <a:bodyPr/>
          <a:lstStyle/>
          <a:p>
            <a:pPr>
              <a:buClr>
                <a:schemeClr val="tx1">
                  <a:lumMod val="65000"/>
                  <a:lumOff val="35000"/>
                </a:schemeClr>
              </a:buClr>
            </a:pPr>
            <a:r>
              <a:rPr lang="en-US" sz="1867" dirty="0">
                <a:ea typeface="Calibri" panose="020F0502020204030204" pitchFamily="34" charset="0"/>
              </a:rPr>
              <a:t>109 centers</a:t>
            </a:r>
          </a:p>
          <a:p>
            <a:pPr>
              <a:buClr>
                <a:schemeClr val="tx1">
                  <a:lumMod val="65000"/>
                  <a:lumOff val="35000"/>
                </a:schemeClr>
              </a:buClr>
            </a:pPr>
            <a:r>
              <a:rPr lang="en-US" sz="1867" dirty="0">
                <a:ea typeface="Calibri" panose="020F0502020204030204" pitchFamily="34" charset="0"/>
              </a:rPr>
              <a:t>33 countries</a:t>
            </a:r>
          </a:p>
          <a:p>
            <a:pPr>
              <a:buClr>
                <a:schemeClr val="tx1">
                  <a:lumMod val="65000"/>
                  <a:lumOff val="35000"/>
                </a:schemeClr>
              </a:buClr>
            </a:pPr>
            <a:r>
              <a:rPr lang="en-US" sz="1867" dirty="0">
                <a:ea typeface="Calibri" panose="020F0502020204030204" pitchFamily="34" charset="0"/>
              </a:rPr>
              <a:t>5 continents</a:t>
            </a:r>
          </a:p>
        </p:txBody>
      </p:sp>
      <p:sp>
        <p:nvSpPr>
          <p:cNvPr id="10" name="CasellaDiTesto 9">
            <a:extLst>
              <a:ext uri="{FF2B5EF4-FFF2-40B4-BE49-F238E27FC236}">
                <a16:creationId xmlns:a16="http://schemas.microsoft.com/office/drawing/2014/main" id="{CF61CFEA-57E9-C068-8577-3D50F6878423}"/>
              </a:ext>
            </a:extLst>
          </p:cNvPr>
          <p:cNvSpPr txBox="1"/>
          <p:nvPr/>
        </p:nvSpPr>
        <p:spPr>
          <a:xfrm>
            <a:off x="27797" y="5925903"/>
            <a:ext cx="12142235" cy="379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67"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Median</a:t>
            </a:r>
            <a:r>
              <a:rPr kumimoji="0" lang="it-IT" sz="18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follow-up: </a:t>
            </a: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8.2 years (IQR 4.7 – 12.8 years)</a:t>
            </a:r>
            <a:r>
              <a:rPr kumimoji="0" lang="it-IT" sz="18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11" name="Rettangolo arrotondato 4">
            <a:extLst>
              <a:ext uri="{FF2B5EF4-FFF2-40B4-BE49-F238E27FC236}">
                <a16:creationId xmlns:a16="http://schemas.microsoft.com/office/drawing/2014/main" id="{13F949D4-5899-D508-8F9F-0A0CEC36D3EC}"/>
              </a:ext>
            </a:extLst>
          </p:cNvPr>
          <p:cNvSpPr/>
          <p:nvPr/>
        </p:nvSpPr>
        <p:spPr>
          <a:xfrm>
            <a:off x="3534140" y="1335178"/>
            <a:ext cx="3819456" cy="369332"/>
          </a:xfrm>
          <a:prstGeom prst="roundRect">
            <a:avLst/>
          </a:prstGeom>
          <a:solidFill>
            <a:schemeClr val="accent6"/>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Patients registered: n = 6238</a:t>
            </a:r>
            <a:endParaRPr kumimoji="0" lang="it-IT" sz="1467"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Rettangolo arrotondato 4">
            <a:extLst>
              <a:ext uri="{FF2B5EF4-FFF2-40B4-BE49-F238E27FC236}">
                <a16:creationId xmlns:a16="http://schemas.microsoft.com/office/drawing/2014/main" id="{D859FF86-4F5A-D6AB-2AF8-4502422D8843}"/>
              </a:ext>
            </a:extLst>
          </p:cNvPr>
          <p:cNvSpPr/>
          <p:nvPr/>
        </p:nvSpPr>
        <p:spPr>
          <a:xfrm>
            <a:off x="3534140" y="3154646"/>
            <a:ext cx="3819456" cy="369332"/>
          </a:xfrm>
          <a:prstGeom prst="roundRect">
            <a:avLst/>
          </a:prstGeom>
          <a:solidFill>
            <a:schemeClr val="accent6"/>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Patients included: n = 5290</a:t>
            </a:r>
            <a:endParaRPr kumimoji="0" lang="it-IT" sz="1467" b="1" i="0" u="none" strike="noStrike" kern="1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5" name="Rettangolo arrotondato 4">
            <a:extLst>
              <a:ext uri="{FF2B5EF4-FFF2-40B4-BE49-F238E27FC236}">
                <a16:creationId xmlns:a16="http://schemas.microsoft.com/office/drawing/2014/main" id="{DC792AA4-08C3-97A7-ACEA-5C6A6646BE0B}"/>
              </a:ext>
            </a:extLst>
          </p:cNvPr>
          <p:cNvSpPr/>
          <p:nvPr/>
        </p:nvSpPr>
        <p:spPr>
          <a:xfrm>
            <a:off x="7734443" y="1357576"/>
            <a:ext cx="4320000" cy="2144413"/>
          </a:xfrm>
          <a:prstGeom prst="roundRect">
            <a:avLst/>
          </a:prstGeom>
          <a:solidFill>
            <a:schemeClr val="accent6"/>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Patients excluded: n = 948</a:t>
            </a:r>
          </a:p>
          <a:p>
            <a:pPr marL="380990" marR="0" lvl="0" indent="-38099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067"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No germline </a:t>
            </a:r>
            <a:r>
              <a:rPr kumimoji="0" lang="en-US" sz="1067"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BRCA</a:t>
            </a:r>
            <a:r>
              <a:rPr kumimoji="0" lang="en-US" sz="1067"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pathogenic variants: n = 169</a:t>
            </a:r>
          </a:p>
          <a:p>
            <a:pPr marL="380990" marR="0" lvl="0" indent="-38099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067"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No information on risk-reducing surgeries: n = 165</a:t>
            </a:r>
          </a:p>
          <a:p>
            <a:pPr marL="380990" marR="0" lvl="0" indent="-38099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067"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Stage IV </a:t>
            </a:r>
            <a:r>
              <a:rPr kumimoji="0" lang="en-US" sz="1067"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de novo </a:t>
            </a:r>
            <a:r>
              <a:rPr kumimoji="0" lang="en-US" sz="1067"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breast cancer: n = 145</a:t>
            </a:r>
          </a:p>
          <a:p>
            <a:pPr marL="380990" marR="0" lvl="0" indent="-38099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067"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Year at diagnosis before 2000 or after 2020: n = 121</a:t>
            </a:r>
          </a:p>
          <a:p>
            <a:pPr marL="380990" marR="0" lvl="0" indent="-38099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067"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Unknown germline </a:t>
            </a:r>
            <a:r>
              <a:rPr kumimoji="0" lang="en-US" sz="1067"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BRCA</a:t>
            </a:r>
            <a:r>
              <a:rPr kumimoji="0" lang="en-US" sz="1067"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status: n = 91 </a:t>
            </a:r>
          </a:p>
          <a:p>
            <a:pPr marL="380990" marR="0" lvl="0" indent="-38099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067"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Duplicated cases: n = 73</a:t>
            </a:r>
          </a:p>
          <a:p>
            <a:pPr marL="380990" marR="0" lvl="0" indent="-38099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067"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Risk-reducing surgeries before breast cancer: n = 60</a:t>
            </a:r>
          </a:p>
          <a:p>
            <a:pPr marL="380990" marR="0" lvl="0" indent="-38099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067"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Diagnosis of non-invasive breast cancer: n = 46</a:t>
            </a:r>
          </a:p>
          <a:p>
            <a:pPr marL="380990" marR="0" lvl="0" indent="-38099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067"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Aged &gt; 40 years at diagnosis: n = 42</a:t>
            </a:r>
          </a:p>
          <a:p>
            <a:pPr marL="380990" marR="0" lvl="0" indent="-38099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067"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No information on follow-up: n = 28</a:t>
            </a:r>
          </a:p>
          <a:p>
            <a:pPr marL="380990" marR="0" lvl="0" indent="-38099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067" b="1"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BRCA</a:t>
            </a:r>
            <a:r>
              <a:rPr kumimoji="0" lang="en-US" sz="1067"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variants of unknown significance: n = 8</a:t>
            </a:r>
          </a:p>
        </p:txBody>
      </p:sp>
      <p:cxnSp>
        <p:nvCxnSpPr>
          <p:cNvPr id="16" name="Connettore 1 15">
            <a:extLst>
              <a:ext uri="{FF2B5EF4-FFF2-40B4-BE49-F238E27FC236}">
                <a16:creationId xmlns:a16="http://schemas.microsoft.com/office/drawing/2014/main" id="{CF57AFA7-BAA6-A661-5132-B7D0EB353E00}"/>
              </a:ext>
            </a:extLst>
          </p:cNvPr>
          <p:cNvCxnSpPr>
            <a:cxnSpLocks/>
            <a:stCxn id="11" idx="2"/>
            <a:endCxn id="13" idx="0"/>
          </p:cNvCxnSpPr>
          <p:nvPr/>
        </p:nvCxnSpPr>
        <p:spPr>
          <a:xfrm>
            <a:off x="5443868" y="1704509"/>
            <a:ext cx="0" cy="145013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Connettore 1 16">
            <a:extLst>
              <a:ext uri="{FF2B5EF4-FFF2-40B4-BE49-F238E27FC236}">
                <a16:creationId xmlns:a16="http://schemas.microsoft.com/office/drawing/2014/main" id="{32D9E6A4-0328-42CA-3A0A-89EF04875D7A}"/>
              </a:ext>
            </a:extLst>
          </p:cNvPr>
          <p:cNvCxnSpPr>
            <a:cxnSpLocks/>
          </p:cNvCxnSpPr>
          <p:nvPr/>
        </p:nvCxnSpPr>
        <p:spPr>
          <a:xfrm flipH="1" flipV="1">
            <a:off x="5443869" y="2432161"/>
            <a:ext cx="2290575"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Connettore 1 17">
            <a:extLst>
              <a:ext uri="{FF2B5EF4-FFF2-40B4-BE49-F238E27FC236}">
                <a16:creationId xmlns:a16="http://schemas.microsoft.com/office/drawing/2014/main" id="{EE6B2AF5-4949-04E5-DD43-D1136821B99D}"/>
              </a:ext>
            </a:extLst>
          </p:cNvPr>
          <p:cNvCxnSpPr>
            <a:cxnSpLocks/>
            <a:endCxn id="27" idx="0"/>
          </p:cNvCxnSpPr>
          <p:nvPr/>
        </p:nvCxnSpPr>
        <p:spPr>
          <a:xfrm flipH="1">
            <a:off x="2966348" y="3523978"/>
            <a:ext cx="2615341" cy="563311"/>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Connettore 1 18">
            <a:extLst>
              <a:ext uri="{FF2B5EF4-FFF2-40B4-BE49-F238E27FC236}">
                <a16:creationId xmlns:a16="http://schemas.microsoft.com/office/drawing/2014/main" id="{A8EF2EFF-7D55-D270-F538-814ED9C2417D}"/>
              </a:ext>
            </a:extLst>
          </p:cNvPr>
          <p:cNvCxnSpPr>
            <a:cxnSpLocks/>
            <a:stCxn id="13" idx="2"/>
          </p:cNvCxnSpPr>
          <p:nvPr/>
        </p:nvCxnSpPr>
        <p:spPr>
          <a:xfrm>
            <a:off x="5443868" y="3523978"/>
            <a:ext cx="3148800" cy="55958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Rettangolo arrotondato 4">
            <a:extLst>
              <a:ext uri="{FF2B5EF4-FFF2-40B4-BE49-F238E27FC236}">
                <a16:creationId xmlns:a16="http://schemas.microsoft.com/office/drawing/2014/main" id="{2BFD74A8-B49F-4A24-2C70-55122BA99957}"/>
              </a:ext>
            </a:extLst>
          </p:cNvPr>
          <p:cNvSpPr/>
          <p:nvPr/>
        </p:nvSpPr>
        <p:spPr>
          <a:xfrm>
            <a:off x="1646348" y="4087289"/>
            <a:ext cx="2640000" cy="369332"/>
          </a:xfrm>
          <a:prstGeom prst="roundRect">
            <a:avLst/>
          </a:prstGeom>
          <a:solidFill>
            <a:schemeClr val="accent6"/>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RRM analysis</a:t>
            </a:r>
          </a:p>
        </p:txBody>
      </p:sp>
      <p:cxnSp>
        <p:nvCxnSpPr>
          <p:cNvPr id="34" name="Connettore 1 33">
            <a:extLst>
              <a:ext uri="{FF2B5EF4-FFF2-40B4-BE49-F238E27FC236}">
                <a16:creationId xmlns:a16="http://schemas.microsoft.com/office/drawing/2014/main" id="{E0CFA56C-A020-9394-00E2-84EC0E2B4ED1}"/>
              </a:ext>
            </a:extLst>
          </p:cNvPr>
          <p:cNvCxnSpPr>
            <a:cxnSpLocks/>
            <a:stCxn id="37" idx="2"/>
            <a:endCxn id="36" idx="0"/>
          </p:cNvCxnSpPr>
          <p:nvPr/>
        </p:nvCxnSpPr>
        <p:spPr>
          <a:xfrm flipH="1">
            <a:off x="7130988" y="4447220"/>
            <a:ext cx="1454211" cy="8693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35" name="Rettangolo arrotondato 4">
            <a:extLst>
              <a:ext uri="{FF2B5EF4-FFF2-40B4-BE49-F238E27FC236}">
                <a16:creationId xmlns:a16="http://schemas.microsoft.com/office/drawing/2014/main" id="{DADCEEF7-29A9-128D-D5D2-1C50231D54E3}"/>
              </a:ext>
            </a:extLst>
          </p:cNvPr>
          <p:cNvSpPr/>
          <p:nvPr/>
        </p:nvSpPr>
        <p:spPr>
          <a:xfrm>
            <a:off x="8714104" y="5314757"/>
            <a:ext cx="2640000" cy="369332"/>
          </a:xfrm>
          <a:prstGeom prst="roundRect">
            <a:avLst/>
          </a:prstGeom>
          <a:solidFill>
            <a:schemeClr val="accent6"/>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No RRSO group: n = 2508</a:t>
            </a:r>
          </a:p>
        </p:txBody>
      </p:sp>
      <p:sp>
        <p:nvSpPr>
          <p:cNvPr id="36" name="Rettangolo arrotondato 4">
            <a:extLst>
              <a:ext uri="{FF2B5EF4-FFF2-40B4-BE49-F238E27FC236}">
                <a16:creationId xmlns:a16="http://schemas.microsoft.com/office/drawing/2014/main" id="{0AE76409-7F83-7F20-418A-031F1730D01F}"/>
              </a:ext>
            </a:extLst>
          </p:cNvPr>
          <p:cNvSpPr/>
          <p:nvPr/>
        </p:nvSpPr>
        <p:spPr>
          <a:xfrm>
            <a:off x="5810988" y="5316525"/>
            <a:ext cx="2640000" cy="369332"/>
          </a:xfrm>
          <a:prstGeom prst="roundRect">
            <a:avLst/>
          </a:prstGeom>
          <a:solidFill>
            <a:schemeClr val="accent6"/>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RRSO group: n = 2782*</a:t>
            </a:r>
          </a:p>
        </p:txBody>
      </p:sp>
      <p:sp>
        <p:nvSpPr>
          <p:cNvPr id="37" name="Rettangolo arrotondato 4">
            <a:extLst>
              <a:ext uri="{FF2B5EF4-FFF2-40B4-BE49-F238E27FC236}">
                <a16:creationId xmlns:a16="http://schemas.microsoft.com/office/drawing/2014/main" id="{6479A51A-5CC6-12C7-D7FD-7AA6B570F49D}"/>
              </a:ext>
            </a:extLst>
          </p:cNvPr>
          <p:cNvSpPr/>
          <p:nvPr/>
        </p:nvSpPr>
        <p:spPr>
          <a:xfrm>
            <a:off x="7265199" y="4077889"/>
            <a:ext cx="2640000" cy="369332"/>
          </a:xfrm>
          <a:prstGeom prst="roundRect">
            <a:avLst/>
          </a:prstGeom>
          <a:solidFill>
            <a:schemeClr val="accent6"/>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RRSO analysis</a:t>
            </a:r>
          </a:p>
        </p:txBody>
      </p:sp>
      <p:cxnSp>
        <p:nvCxnSpPr>
          <p:cNvPr id="38" name="Connettore 1 37">
            <a:extLst>
              <a:ext uri="{FF2B5EF4-FFF2-40B4-BE49-F238E27FC236}">
                <a16:creationId xmlns:a16="http://schemas.microsoft.com/office/drawing/2014/main" id="{5F96F33A-2207-19CE-4EBD-17DC52A77E42}"/>
              </a:ext>
            </a:extLst>
          </p:cNvPr>
          <p:cNvCxnSpPr>
            <a:cxnSpLocks/>
            <a:stCxn id="37" idx="2"/>
            <a:endCxn id="35" idx="0"/>
          </p:cNvCxnSpPr>
          <p:nvPr/>
        </p:nvCxnSpPr>
        <p:spPr>
          <a:xfrm>
            <a:off x="8585197" y="4447220"/>
            <a:ext cx="1454400" cy="86753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Connettore 1 38">
            <a:extLst>
              <a:ext uri="{FF2B5EF4-FFF2-40B4-BE49-F238E27FC236}">
                <a16:creationId xmlns:a16="http://schemas.microsoft.com/office/drawing/2014/main" id="{C8047E33-0EC0-7443-D2CD-E3857AADABD8}"/>
              </a:ext>
            </a:extLst>
          </p:cNvPr>
          <p:cNvCxnSpPr>
            <a:cxnSpLocks/>
            <a:stCxn id="27" idx="2"/>
          </p:cNvCxnSpPr>
          <p:nvPr/>
        </p:nvCxnSpPr>
        <p:spPr>
          <a:xfrm flipH="1">
            <a:off x="1494542" y="4456621"/>
            <a:ext cx="1471807" cy="851071"/>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40" name="Rettangolo arrotondato 4">
            <a:extLst>
              <a:ext uri="{FF2B5EF4-FFF2-40B4-BE49-F238E27FC236}">
                <a16:creationId xmlns:a16="http://schemas.microsoft.com/office/drawing/2014/main" id="{3BAD73A6-EB04-0498-A73B-D8A2407EACDE}"/>
              </a:ext>
            </a:extLst>
          </p:cNvPr>
          <p:cNvSpPr/>
          <p:nvPr/>
        </p:nvSpPr>
        <p:spPr>
          <a:xfrm>
            <a:off x="3066673" y="5305923"/>
            <a:ext cx="2640000" cy="369332"/>
          </a:xfrm>
          <a:prstGeom prst="roundRect">
            <a:avLst/>
          </a:prstGeom>
          <a:solidFill>
            <a:schemeClr val="accent6"/>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No RRM group: n = 2380</a:t>
            </a:r>
          </a:p>
        </p:txBody>
      </p:sp>
      <p:sp>
        <p:nvSpPr>
          <p:cNvPr id="41" name="Rettangolo arrotondato 4">
            <a:extLst>
              <a:ext uri="{FF2B5EF4-FFF2-40B4-BE49-F238E27FC236}">
                <a16:creationId xmlns:a16="http://schemas.microsoft.com/office/drawing/2014/main" id="{A2E2290D-E8F7-7F6F-F594-A306075AEF33}"/>
              </a:ext>
            </a:extLst>
          </p:cNvPr>
          <p:cNvSpPr/>
          <p:nvPr/>
        </p:nvSpPr>
        <p:spPr>
          <a:xfrm>
            <a:off x="163557" y="5307691"/>
            <a:ext cx="2640000" cy="369332"/>
          </a:xfrm>
          <a:prstGeom prst="roundRect">
            <a:avLst/>
          </a:prstGeom>
          <a:solidFill>
            <a:schemeClr val="accent6"/>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RRM group: n = 2910*</a:t>
            </a:r>
          </a:p>
        </p:txBody>
      </p:sp>
      <p:cxnSp>
        <p:nvCxnSpPr>
          <p:cNvPr id="42" name="Connettore 1 41">
            <a:extLst>
              <a:ext uri="{FF2B5EF4-FFF2-40B4-BE49-F238E27FC236}">
                <a16:creationId xmlns:a16="http://schemas.microsoft.com/office/drawing/2014/main" id="{73020F10-A618-B2AA-7462-28DAD81D2D5B}"/>
              </a:ext>
            </a:extLst>
          </p:cNvPr>
          <p:cNvCxnSpPr>
            <a:cxnSpLocks/>
            <a:stCxn id="27" idx="2"/>
          </p:cNvCxnSpPr>
          <p:nvPr/>
        </p:nvCxnSpPr>
        <p:spPr>
          <a:xfrm>
            <a:off x="2966348" y="4456621"/>
            <a:ext cx="1436803" cy="849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CasellaDiTesto 11">
            <a:extLst>
              <a:ext uri="{FF2B5EF4-FFF2-40B4-BE49-F238E27FC236}">
                <a16:creationId xmlns:a16="http://schemas.microsoft.com/office/drawing/2014/main" id="{4EC39528-27FB-913A-158E-5AE0C36C1D39}"/>
              </a:ext>
            </a:extLst>
          </p:cNvPr>
          <p:cNvSpPr txBox="1"/>
          <p:nvPr/>
        </p:nvSpPr>
        <p:spPr>
          <a:xfrm>
            <a:off x="163558" y="5797606"/>
            <a:ext cx="2560421" cy="3181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*RRM&amp;RRSO </a:t>
            </a:r>
            <a:r>
              <a:rPr kumimoji="0" lang="it-IT" sz="1467"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a:t>
            </a:r>
            <a:r>
              <a:rPr kumimoji="0" lang="it-IT" sz="14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1804</a:t>
            </a:r>
          </a:p>
        </p:txBody>
      </p:sp>
      <p:sp>
        <p:nvSpPr>
          <p:cNvPr id="2" name="Rectangle 1">
            <a:extLst>
              <a:ext uri="{FF2B5EF4-FFF2-40B4-BE49-F238E27FC236}">
                <a16:creationId xmlns:a16="http://schemas.microsoft.com/office/drawing/2014/main" id="{6E265DF8-71D4-A098-A3A1-D45CE1E28205}"/>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9D7D5A61-3B62-0171-BA71-EA8C009D1937}"/>
              </a:ext>
            </a:extLst>
          </p:cNvPr>
          <p:cNvSpPr/>
          <p:nvPr/>
        </p:nvSpPr>
        <p:spPr>
          <a:xfrm>
            <a:off x="0" y="6643688"/>
            <a:ext cx="12191998" cy="1968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39047F34-61F8-9EEE-FEC0-8B12DA8BDA83}"/>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Lambertini</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M. SABCS 2024</a:t>
            </a:r>
          </a:p>
        </p:txBody>
      </p:sp>
    </p:spTree>
    <p:extLst>
      <p:ext uri="{BB962C8B-B14F-4D97-AF65-F5344CB8AC3E}">
        <p14:creationId xmlns:p14="http://schemas.microsoft.com/office/powerpoint/2010/main" val="531280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B013B-01C5-3FC3-7939-A5EE30D5E13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079071A-8B1A-95DD-C672-EAB6F10BB06B}"/>
              </a:ext>
            </a:extLst>
          </p:cNvPr>
          <p:cNvSpPr>
            <a:spLocks noGrp="1"/>
          </p:cNvSpPr>
          <p:nvPr>
            <p:ph type="title"/>
          </p:nvPr>
        </p:nvSpPr>
        <p:spPr>
          <a:xfrm>
            <a:off x="507999" y="55312"/>
            <a:ext cx="9966519" cy="949648"/>
          </a:xfrm>
        </p:spPr>
        <p:txBody>
          <a:bodyPr/>
          <a:lstStyle/>
          <a:p>
            <a:r>
              <a:rPr lang="it-IT" b="1" dirty="0"/>
              <a:t>Key </a:t>
            </a:r>
            <a:r>
              <a:rPr lang="it-IT" b="1" dirty="0" err="1"/>
              <a:t>Patient</a:t>
            </a:r>
            <a:r>
              <a:rPr lang="it-IT" b="1" dirty="0"/>
              <a:t> and Treatment </a:t>
            </a:r>
            <a:r>
              <a:rPr lang="it-IT" b="1" dirty="0" err="1"/>
              <a:t>Characteristics</a:t>
            </a:r>
            <a:endParaRPr lang="en-US" b="1" dirty="0"/>
          </a:p>
        </p:txBody>
      </p:sp>
      <p:sp>
        <p:nvSpPr>
          <p:cNvPr id="4" name="CasellaDiTesto 3">
            <a:extLst>
              <a:ext uri="{FF2B5EF4-FFF2-40B4-BE49-F238E27FC236}">
                <a16:creationId xmlns:a16="http://schemas.microsoft.com/office/drawing/2014/main" id="{CE502CF5-08F1-AC73-D369-92E559A438E9}"/>
              </a:ext>
            </a:extLst>
          </p:cNvPr>
          <p:cNvSpPr txBox="1"/>
          <p:nvPr/>
        </p:nvSpPr>
        <p:spPr>
          <a:xfrm>
            <a:off x="11783637" y="6378893"/>
            <a:ext cx="40836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10" name="Tabella 9">
            <a:extLst>
              <a:ext uri="{FF2B5EF4-FFF2-40B4-BE49-F238E27FC236}">
                <a16:creationId xmlns:a16="http://schemas.microsoft.com/office/drawing/2014/main" id="{C86BE0E4-667B-9862-0D1F-2BBF81F3B717}"/>
              </a:ext>
            </a:extLst>
          </p:cNvPr>
          <p:cNvGraphicFramePr>
            <a:graphicFrameLocks noGrp="1"/>
          </p:cNvGraphicFramePr>
          <p:nvPr/>
        </p:nvGraphicFramePr>
        <p:xfrm>
          <a:off x="810972" y="1577839"/>
          <a:ext cx="4484662" cy="4130802"/>
        </p:xfrm>
        <a:graphic>
          <a:graphicData uri="http://schemas.openxmlformats.org/drawingml/2006/table">
            <a:tbl>
              <a:tblPr firstRow="1" bandRow="1">
                <a:tableStyleId>{2A488322-F2BA-4B5B-9748-0D474271808F}</a:tableStyleId>
              </a:tblPr>
              <a:tblGrid>
                <a:gridCol w="2832947">
                  <a:extLst>
                    <a:ext uri="{9D8B030D-6E8A-4147-A177-3AD203B41FA5}">
                      <a16:colId xmlns:a16="http://schemas.microsoft.com/office/drawing/2014/main" val="3812155072"/>
                    </a:ext>
                  </a:extLst>
                </a:gridCol>
                <a:gridCol w="1651715">
                  <a:extLst>
                    <a:ext uri="{9D8B030D-6E8A-4147-A177-3AD203B41FA5}">
                      <a16:colId xmlns:a16="http://schemas.microsoft.com/office/drawing/2014/main" val="303085752"/>
                    </a:ext>
                  </a:extLst>
                </a:gridCol>
              </a:tblGrid>
              <a:tr h="366493">
                <a:tc>
                  <a:txBody>
                    <a:bodyPr/>
                    <a:lstStyle/>
                    <a:p>
                      <a:endParaRPr lang="it-IT" sz="1100" dirty="0">
                        <a:latin typeface="Arial" panose="020B0604020202020204" pitchFamily="34" charset="0"/>
                        <a:cs typeface="Arial" panose="020B060402020202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100" b="1" dirty="0">
                          <a:solidFill>
                            <a:schemeClr val="tx1"/>
                          </a:solidFill>
                          <a:effectLst/>
                          <a:latin typeface="Arial" panose="020B0604020202020204" pitchFamily="34" charset="0"/>
                          <a:cs typeface="Arial" panose="020B0604020202020204" pitchFamily="34" charset="0"/>
                        </a:rPr>
                        <a:t>N (%)</a:t>
                      </a:r>
                      <a:endParaRPr lang="it-IT" sz="1100" b="1" dirty="0">
                        <a:solidFill>
                          <a:schemeClr val="tx1"/>
                        </a:solidFill>
                        <a:effectLst/>
                        <a:latin typeface="Arial" panose="020B0604020202020204" pitchFamily="34" charset="0"/>
                        <a:cs typeface="Arial" panose="020B0604020202020204" pitchFamily="34" charset="0"/>
                      </a:endParaRPr>
                    </a:p>
                    <a:p>
                      <a:pPr algn="ctr">
                        <a:spcAft>
                          <a:spcPts val="0"/>
                        </a:spcAft>
                      </a:pPr>
                      <a:r>
                        <a:rPr lang="en-US" sz="1100" b="1" dirty="0">
                          <a:solidFill>
                            <a:schemeClr val="tx1"/>
                          </a:solidFill>
                          <a:effectLst/>
                          <a:latin typeface="Arial" panose="020B0604020202020204" pitchFamily="34" charset="0"/>
                          <a:cs typeface="Arial" panose="020B0604020202020204" pitchFamily="34" charset="0"/>
                        </a:rPr>
                        <a:t>n = 5290</a:t>
                      </a:r>
                      <a:endParaRPr lang="it-IT" sz="1100" dirty="0">
                        <a:solidFill>
                          <a:schemeClr val="tx1"/>
                        </a:solidFill>
                        <a:effectLst/>
                        <a:latin typeface="Arial" panose="020B0604020202020204" pitchFamily="34" charset="0"/>
                        <a:ea typeface="Cambria"/>
                        <a:cs typeface="Arial" panose="020B060402020202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4377163"/>
                  </a:ext>
                </a:extLst>
              </a:tr>
              <a:tr h="1516857">
                <a:tc>
                  <a:txBody>
                    <a:bodyPr/>
                    <a:lstStyle/>
                    <a:p>
                      <a:pPr>
                        <a:spcAft>
                          <a:spcPts val="0"/>
                        </a:spcAft>
                      </a:pPr>
                      <a:r>
                        <a:rPr lang="en-US" sz="1100" b="1" dirty="0">
                          <a:effectLst/>
                          <a:latin typeface="Arial" panose="020B0604020202020204" pitchFamily="34" charset="0"/>
                          <a:cs typeface="Arial" panose="020B0604020202020204" pitchFamily="34" charset="0"/>
                        </a:rPr>
                        <a:t>Region:</a:t>
                      </a:r>
                      <a:endParaRPr lang="it-IT" sz="1100" b="1" dirty="0">
                        <a:effectLst/>
                        <a:latin typeface="Arial" panose="020B0604020202020204" pitchFamily="34" charset="0"/>
                        <a:cs typeface="Arial" panose="020B0604020202020204" pitchFamily="34" charset="0"/>
                      </a:endParaRPr>
                    </a:p>
                    <a:p>
                      <a:pPr marL="457200">
                        <a:spcAft>
                          <a:spcPts val="0"/>
                        </a:spcAft>
                      </a:pPr>
                      <a:r>
                        <a:rPr lang="it-IT" sz="1100" b="1" dirty="0">
                          <a:effectLst/>
                          <a:latin typeface="Arial" panose="020B0604020202020204" pitchFamily="34" charset="0"/>
                          <a:ea typeface="Times New Roman" panose="02020603050405020304" pitchFamily="18" charset="0"/>
                          <a:cs typeface="Arial" panose="020B0604020202020204" pitchFamily="34" charset="0"/>
                        </a:rPr>
                        <a:t>Latin America/South America</a:t>
                      </a:r>
                    </a:p>
                    <a:p>
                      <a:pPr marL="457200">
                        <a:spcAft>
                          <a:spcPts val="0"/>
                        </a:spcAft>
                      </a:pPr>
                      <a:r>
                        <a:rPr lang="it-IT" sz="1100" b="1" dirty="0">
                          <a:effectLst/>
                          <a:latin typeface="Arial" panose="020B0604020202020204" pitchFamily="34" charset="0"/>
                          <a:ea typeface="Times New Roman" panose="02020603050405020304" pitchFamily="18" charset="0"/>
                          <a:cs typeface="Arial" panose="020B0604020202020204" pitchFamily="34" charset="0"/>
                        </a:rPr>
                        <a:t>Australia/Oceania</a:t>
                      </a:r>
                    </a:p>
                    <a:p>
                      <a:pPr marL="457200">
                        <a:spcAft>
                          <a:spcPts val="0"/>
                        </a:spcAft>
                      </a:pPr>
                      <a:r>
                        <a:rPr lang="it-IT" sz="1100" b="1" dirty="0">
                          <a:effectLst/>
                          <a:latin typeface="Arial" panose="020B0604020202020204" pitchFamily="34" charset="0"/>
                          <a:ea typeface="Times New Roman" panose="02020603050405020304" pitchFamily="18" charset="0"/>
                          <a:cs typeface="Arial" panose="020B0604020202020204" pitchFamily="34" charset="0"/>
                        </a:rPr>
                        <a:t>Northern Europe</a:t>
                      </a:r>
                    </a:p>
                    <a:p>
                      <a:pPr marL="457200">
                        <a:spcAft>
                          <a:spcPts val="0"/>
                        </a:spcAft>
                      </a:pPr>
                      <a:r>
                        <a:rPr lang="it-IT" sz="1100" b="1" dirty="0">
                          <a:effectLst/>
                          <a:latin typeface="Arial" panose="020B0604020202020204" pitchFamily="34" charset="0"/>
                          <a:ea typeface="Times New Roman" panose="02020603050405020304" pitchFamily="18" charset="0"/>
                          <a:cs typeface="Arial" panose="020B0604020202020204" pitchFamily="34" charset="0"/>
                        </a:rPr>
                        <a:t>Eastern Europe</a:t>
                      </a:r>
                    </a:p>
                    <a:p>
                      <a:pPr marL="457200">
                        <a:spcAft>
                          <a:spcPts val="0"/>
                        </a:spcAft>
                      </a:pPr>
                      <a:r>
                        <a:rPr lang="it-IT" sz="1100" b="1" dirty="0">
                          <a:effectLst/>
                          <a:latin typeface="Arial" panose="020B0604020202020204" pitchFamily="34" charset="0"/>
                          <a:ea typeface="Times New Roman" panose="02020603050405020304" pitchFamily="18" charset="0"/>
                          <a:cs typeface="Arial" panose="020B0604020202020204" pitchFamily="34" charset="0"/>
                        </a:rPr>
                        <a:t>North America</a:t>
                      </a:r>
                    </a:p>
                    <a:p>
                      <a:pPr marL="457200">
                        <a:spcAft>
                          <a:spcPts val="0"/>
                        </a:spcAft>
                      </a:pPr>
                      <a:r>
                        <a:rPr lang="it-IT" sz="1100" b="1" dirty="0">
                          <a:effectLst/>
                          <a:latin typeface="Arial" panose="020B0604020202020204" pitchFamily="34" charset="0"/>
                          <a:ea typeface="Times New Roman" panose="02020603050405020304" pitchFamily="18" charset="0"/>
                          <a:cs typeface="Arial" panose="020B0604020202020204" pitchFamily="34" charset="0"/>
                        </a:rPr>
                        <a:t>Southern Europe</a:t>
                      </a:r>
                    </a:p>
                    <a:p>
                      <a:pPr marL="457200">
                        <a:spcAft>
                          <a:spcPts val="0"/>
                        </a:spcAft>
                      </a:pPr>
                      <a:r>
                        <a:rPr lang="it-IT" sz="1100" b="1" dirty="0">
                          <a:effectLst/>
                          <a:latin typeface="Arial" panose="020B0604020202020204" pitchFamily="34" charset="0"/>
                          <a:ea typeface="Times New Roman" panose="02020603050405020304" pitchFamily="18" charset="0"/>
                          <a:cs typeface="Arial" panose="020B0604020202020204" pitchFamily="34" charset="0"/>
                        </a:rPr>
                        <a:t>Asia</a:t>
                      </a:r>
                    </a:p>
                    <a:p>
                      <a:pPr marL="457200">
                        <a:spcAft>
                          <a:spcPts val="0"/>
                        </a:spcAft>
                      </a:pPr>
                      <a:r>
                        <a:rPr lang="it-IT" sz="1100" b="1" dirty="0">
                          <a:effectLst/>
                          <a:latin typeface="Arial" panose="020B0604020202020204" pitchFamily="34" charset="0"/>
                          <a:ea typeface="Times New Roman" panose="02020603050405020304" pitchFamily="18" charset="0"/>
                          <a:cs typeface="Arial" panose="020B0604020202020204" pitchFamily="34" charset="0"/>
                        </a:rPr>
                        <a:t>Africa</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it-IT" sz="1100" dirty="0">
                        <a:effectLst/>
                        <a:latin typeface="Arial" panose="020B0604020202020204" pitchFamily="34" charset="0"/>
                        <a:ea typeface="Times New Roman" panose="02020603050405020304" pitchFamily="18" charset="0"/>
                        <a:cs typeface="Arial" panose="020B0604020202020204" pitchFamily="34" charset="0"/>
                      </a:endParaRP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271 (5.1)</a:t>
                      </a: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179 (3.4)</a:t>
                      </a: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741 (14.0)</a:t>
                      </a: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316 (6.0)</a:t>
                      </a: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629 (11.9)</a:t>
                      </a: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2059 (38.9)</a:t>
                      </a: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1088 (20.6)</a:t>
                      </a: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7 (0.1)</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5865181"/>
                  </a:ext>
                </a:extLst>
              </a:tr>
              <a:tr h="560724">
                <a:tc>
                  <a:txBody>
                    <a:bodyPr/>
                    <a:lstStyle/>
                    <a:p>
                      <a:pPr>
                        <a:spcAft>
                          <a:spcPts val="0"/>
                        </a:spcAft>
                      </a:pPr>
                      <a:r>
                        <a:rPr lang="en-US" sz="1100" b="1" dirty="0">
                          <a:effectLst/>
                          <a:latin typeface="Arial" panose="020B0604020202020204" pitchFamily="34" charset="0"/>
                          <a:cs typeface="Arial" panose="020B0604020202020204" pitchFamily="34" charset="0"/>
                        </a:rPr>
                        <a:t>Income:</a:t>
                      </a:r>
                      <a:endParaRPr lang="it-IT" sz="1100" b="1" dirty="0">
                        <a:effectLst/>
                        <a:latin typeface="Arial" panose="020B0604020202020204" pitchFamily="34" charset="0"/>
                        <a:cs typeface="Arial" panose="020B0604020202020204" pitchFamily="34" charset="0"/>
                      </a:endParaRPr>
                    </a:p>
                    <a:p>
                      <a:pPr marL="457200">
                        <a:spcAft>
                          <a:spcPts val="0"/>
                        </a:spcAft>
                      </a:pPr>
                      <a:r>
                        <a:rPr lang="it-IT" sz="1100" b="1" dirty="0">
                          <a:effectLst/>
                          <a:latin typeface="Arial" panose="020B0604020202020204" pitchFamily="34" charset="0"/>
                          <a:ea typeface="Times New Roman" panose="02020603050405020304" pitchFamily="18" charset="0"/>
                          <a:cs typeface="Arial" panose="020B0604020202020204" pitchFamily="34" charset="0"/>
                        </a:rPr>
                        <a:t>High </a:t>
                      </a:r>
                      <a:r>
                        <a:rPr lang="it-IT" sz="1100" b="1" dirty="0" err="1">
                          <a:effectLst/>
                          <a:latin typeface="Arial" panose="020B0604020202020204" pitchFamily="34" charset="0"/>
                          <a:ea typeface="Times New Roman" panose="02020603050405020304" pitchFamily="18" charset="0"/>
                          <a:cs typeface="Arial" panose="020B0604020202020204" pitchFamily="34" charset="0"/>
                        </a:rPr>
                        <a:t>income</a:t>
                      </a:r>
                      <a:endParaRPr lang="it-IT" sz="1100" b="1" dirty="0">
                        <a:effectLst/>
                        <a:latin typeface="Arial" panose="020B0604020202020204" pitchFamily="34" charset="0"/>
                        <a:ea typeface="Times New Roman" panose="02020603050405020304" pitchFamily="18" charset="0"/>
                        <a:cs typeface="Arial" panose="020B0604020202020204" pitchFamily="34" charset="0"/>
                      </a:endParaRPr>
                    </a:p>
                    <a:p>
                      <a:pPr marL="457200">
                        <a:spcAft>
                          <a:spcPts val="0"/>
                        </a:spcAft>
                      </a:pPr>
                      <a:r>
                        <a:rPr lang="it-IT" sz="1100" b="1" dirty="0">
                          <a:effectLst/>
                          <a:latin typeface="Arial" panose="020B0604020202020204" pitchFamily="34" charset="0"/>
                          <a:ea typeface="Times New Roman" panose="02020603050405020304" pitchFamily="18" charset="0"/>
                          <a:cs typeface="Arial" panose="020B0604020202020204" pitchFamily="34" charset="0"/>
                        </a:rPr>
                        <a:t>Low-middle </a:t>
                      </a:r>
                      <a:r>
                        <a:rPr lang="it-IT" sz="1100" b="1" dirty="0" err="1">
                          <a:effectLst/>
                          <a:latin typeface="Arial" panose="020B0604020202020204" pitchFamily="34" charset="0"/>
                          <a:ea typeface="Times New Roman" panose="02020603050405020304" pitchFamily="18" charset="0"/>
                          <a:cs typeface="Arial" panose="020B0604020202020204" pitchFamily="34" charset="0"/>
                        </a:rPr>
                        <a:t>income</a:t>
                      </a:r>
                      <a:endParaRPr lang="it-IT" sz="11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it-IT" sz="1100" dirty="0">
                        <a:effectLst/>
                        <a:latin typeface="Arial" panose="020B0604020202020204" pitchFamily="34" charset="0"/>
                        <a:ea typeface="Times New Roman" panose="02020603050405020304" pitchFamily="18" charset="0"/>
                        <a:cs typeface="Arial" panose="020B0604020202020204" pitchFamily="34" charset="0"/>
                      </a:endParaRP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 4584 (86.7)</a:t>
                      </a: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 706 (13.4)</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1713042"/>
                  </a:ext>
                </a:extLst>
              </a:tr>
              <a:tr h="253785">
                <a:tc>
                  <a:txBody>
                    <a:bodyPr/>
                    <a:lstStyle/>
                    <a:p>
                      <a:pPr>
                        <a:spcAft>
                          <a:spcPts val="0"/>
                        </a:spcAft>
                      </a:pPr>
                      <a:r>
                        <a:rPr lang="en-US" sz="1100" b="1" dirty="0">
                          <a:effectLst/>
                          <a:latin typeface="Arial" panose="020B0604020202020204" pitchFamily="34" charset="0"/>
                          <a:cs typeface="Arial" panose="020B0604020202020204" pitchFamily="34" charset="0"/>
                        </a:rPr>
                        <a:t>Age at diagnosis, median (IQR) years</a:t>
                      </a:r>
                      <a:endParaRPr lang="it-IT" sz="1100" b="1" dirty="0">
                        <a:effectLst/>
                        <a:latin typeface="Arial" panose="020B0604020202020204" pitchFamily="34" charset="0"/>
                        <a:ea typeface="Cambria"/>
                        <a:cs typeface="Arial" panose="020B060402020202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it-IT" sz="1100" kern="1200" dirty="0">
                          <a:solidFill>
                            <a:schemeClr val="dk1"/>
                          </a:solidFill>
                          <a:effectLst/>
                          <a:latin typeface="Arial" panose="020B0604020202020204" pitchFamily="34" charset="0"/>
                          <a:ea typeface="+mn-ea"/>
                          <a:cs typeface="Arial" panose="020B0604020202020204" pitchFamily="34" charset="0"/>
                        </a:rPr>
                        <a:t>35.0 (31.0-38.0)</a:t>
                      </a:r>
                      <a:r>
                        <a:rPr lang="it-IT" sz="1100" dirty="0">
                          <a:effectLst/>
                          <a:latin typeface="Arial" panose="020B0604020202020204" pitchFamily="34" charset="0"/>
                          <a:cs typeface="Arial" panose="020B0604020202020204" pitchFamily="34" charset="0"/>
                        </a:rPr>
                        <a:t> </a:t>
                      </a:r>
                      <a:endParaRPr lang="it-IT" sz="1100" b="0" dirty="0">
                        <a:effectLst/>
                        <a:latin typeface="Arial" panose="020B0604020202020204" pitchFamily="34" charset="0"/>
                        <a:ea typeface="Cambria"/>
                        <a:cs typeface="Arial" panose="020B060402020202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9890762"/>
                  </a:ext>
                </a:extLst>
              </a:tr>
              <a:tr h="699956">
                <a:tc>
                  <a:txBody>
                    <a:bodyPr/>
                    <a:lstStyle/>
                    <a:p>
                      <a:pPr>
                        <a:spcAft>
                          <a:spcPts val="0"/>
                        </a:spcAft>
                      </a:pPr>
                      <a:r>
                        <a:rPr lang="en-US" sz="1100" b="1" dirty="0">
                          <a:effectLst/>
                          <a:latin typeface="Arial" panose="020B0604020202020204" pitchFamily="34" charset="0"/>
                          <a:cs typeface="Arial" panose="020B0604020202020204" pitchFamily="34" charset="0"/>
                        </a:rPr>
                        <a:t>Age at diagnosis:</a:t>
                      </a:r>
                      <a:endParaRPr lang="it-IT" sz="1100" b="1" dirty="0">
                        <a:effectLst/>
                        <a:latin typeface="Arial" panose="020B0604020202020204" pitchFamily="34" charset="0"/>
                        <a:cs typeface="Arial" panose="020B0604020202020204" pitchFamily="34" charset="0"/>
                      </a:endParaRPr>
                    </a:p>
                    <a:p>
                      <a:pPr marL="457200">
                        <a:spcAft>
                          <a:spcPts val="0"/>
                        </a:spcAft>
                      </a:pPr>
                      <a:r>
                        <a:rPr lang="it-IT" sz="1100" b="1" dirty="0">
                          <a:effectLst/>
                          <a:latin typeface="Arial" panose="020B0604020202020204" pitchFamily="34" charset="0"/>
                          <a:ea typeface="Times New Roman" panose="02020603050405020304" pitchFamily="18" charset="0"/>
                          <a:cs typeface="Arial" panose="020B0604020202020204" pitchFamily="34" charset="0"/>
                        </a:rPr>
                        <a:t>≤ 30 </a:t>
                      </a:r>
                      <a:r>
                        <a:rPr lang="it-IT" sz="1100" b="1" dirty="0" err="1">
                          <a:effectLst/>
                          <a:latin typeface="Arial" panose="020B0604020202020204" pitchFamily="34" charset="0"/>
                          <a:ea typeface="Times New Roman" panose="02020603050405020304" pitchFamily="18" charset="0"/>
                          <a:cs typeface="Arial" panose="020B0604020202020204" pitchFamily="34" charset="0"/>
                        </a:rPr>
                        <a:t>years</a:t>
                      </a:r>
                      <a:endParaRPr lang="it-IT" sz="1100" b="1" dirty="0">
                        <a:effectLst/>
                        <a:latin typeface="Arial" panose="020B0604020202020204" pitchFamily="34" charset="0"/>
                        <a:ea typeface="Times New Roman" panose="02020603050405020304" pitchFamily="18" charset="0"/>
                        <a:cs typeface="Arial" panose="020B0604020202020204" pitchFamily="34" charset="0"/>
                      </a:endParaRPr>
                    </a:p>
                    <a:p>
                      <a:pPr marL="457200">
                        <a:spcAft>
                          <a:spcPts val="0"/>
                        </a:spcAft>
                      </a:pPr>
                      <a:r>
                        <a:rPr lang="it-IT" sz="1100" b="1" dirty="0">
                          <a:effectLst/>
                          <a:latin typeface="Arial" panose="020B0604020202020204" pitchFamily="34" charset="0"/>
                          <a:ea typeface="Times New Roman" panose="02020603050405020304" pitchFamily="18" charset="0"/>
                          <a:cs typeface="Arial" panose="020B0604020202020204" pitchFamily="34" charset="0"/>
                        </a:rPr>
                        <a:t>31-35 </a:t>
                      </a:r>
                      <a:r>
                        <a:rPr lang="it-IT" sz="1100" b="1" dirty="0" err="1">
                          <a:effectLst/>
                          <a:latin typeface="Arial" panose="020B0604020202020204" pitchFamily="34" charset="0"/>
                          <a:ea typeface="Times New Roman" panose="02020603050405020304" pitchFamily="18" charset="0"/>
                          <a:cs typeface="Arial" panose="020B0604020202020204" pitchFamily="34" charset="0"/>
                        </a:rPr>
                        <a:t>years</a:t>
                      </a:r>
                      <a:r>
                        <a:rPr lang="it-IT" sz="1100" b="1" dirty="0">
                          <a:effectLst/>
                          <a:latin typeface="Arial" panose="020B0604020202020204" pitchFamily="34" charset="0"/>
                          <a:ea typeface="Times New Roman" panose="02020603050405020304" pitchFamily="18" charset="0"/>
                          <a:cs typeface="Arial" panose="020B0604020202020204" pitchFamily="34" charset="0"/>
                        </a:rPr>
                        <a:t>  </a:t>
                      </a:r>
                    </a:p>
                    <a:p>
                      <a:pPr marL="457200">
                        <a:spcAft>
                          <a:spcPts val="0"/>
                        </a:spcAft>
                      </a:pPr>
                      <a:r>
                        <a:rPr lang="it-IT" sz="1100" b="1" dirty="0">
                          <a:effectLst/>
                          <a:latin typeface="Arial" panose="020B0604020202020204" pitchFamily="34" charset="0"/>
                          <a:ea typeface="Times New Roman" panose="02020603050405020304" pitchFamily="18" charset="0"/>
                          <a:cs typeface="Arial" panose="020B0604020202020204" pitchFamily="34" charset="0"/>
                        </a:rPr>
                        <a:t>36-40 </a:t>
                      </a:r>
                      <a:r>
                        <a:rPr lang="it-IT" sz="1100" b="1" dirty="0" err="1">
                          <a:effectLst/>
                          <a:latin typeface="Arial" panose="020B0604020202020204" pitchFamily="34" charset="0"/>
                          <a:ea typeface="Times New Roman" panose="02020603050405020304" pitchFamily="18" charset="0"/>
                          <a:cs typeface="Arial" panose="020B0604020202020204" pitchFamily="34" charset="0"/>
                        </a:rPr>
                        <a:t>years</a:t>
                      </a:r>
                      <a:endParaRPr lang="it-IT" sz="11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it-IT" sz="1100" dirty="0">
                        <a:effectLst/>
                        <a:latin typeface="Arial" panose="020B0604020202020204" pitchFamily="34" charset="0"/>
                        <a:ea typeface="Times New Roman" panose="02020603050405020304" pitchFamily="18" charset="0"/>
                        <a:cs typeface="Arial" panose="020B0604020202020204" pitchFamily="34" charset="0"/>
                      </a:endParaRP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1105 (20.9)</a:t>
                      </a: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1929 (36.5)</a:t>
                      </a: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2256 (42.6)</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7309884"/>
                  </a:ext>
                </a:extLst>
              </a:tr>
              <a:tr h="732987">
                <a:tc>
                  <a:txBody>
                    <a:bodyPr/>
                    <a:lstStyle/>
                    <a:p>
                      <a:pPr>
                        <a:spcAft>
                          <a:spcPts val="0"/>
                        </a:spcAft>
                      </a:pPr>
                      <a:r>
                        <a:rPr lang="it-IT" sz="1100" b="1" dirty="0">
                          <a:effectLst/>
                          <a:latin typeface="Arial" panose="020B0604020202020204" pitchFamily="34" charset="0"/>
                          <a:ea typeface="Times New Roman" panose="02020603050405020304" pitchFamily="18" charset="0"/>
                          <a:cs typeface="Arial" panose="020B0604020202020204" pitchFamily="34" charset="0"/>
                        </a:rPr>
                        <a:t>Timing of </a:t>
                      </a:r>
                      <a:r>
                        <a:rPr lang="it-IT" sz="1100" b="1" i="1" dirty="0">
                          <a:effectLst/>
                          <a:latin typeface="Arial" panose="020B0604020202020204" pitchFamily="34" charset="0"/>
                          <a:ea typeface="Times New Roman" panose="02020603050405020304" pitchFamily="18" charset="0"/>
                          <a:cs typeface="Arial" panose="020B0604020202020204" pitchFamily="34" charset="0"/>
                        </a:rPr>
                        <a:t>BRCA </a:t>
                      </a:r>
                      <a:r>
                        <a:rPr lang="it-IT" sz="1100" b="1" dirty="0">
                          <a:effectLst/>
                          <a:latin typeface="Arial" panose="020B0604020202020204" pitchFamily="34" charset="0"/>
                          <a:ea typeface="Times New Roman" panose="02020603050405020304" pitchFamily="18" charset="0"/>
                          <a:cs typeface="Arial" panose="020B0604020202020204" pitchFamily="34" charset="0"/>
                        </a:rPr>
                        <a:t>testing</a:t>
                      </a:r>
                      <a:endParaRPr lang="it-IT" sz="1100" b="1" dirty="0">
                        <a:effectLst/>
                        <a:latin typeface="Arial" panose="020B0604020202020204" pitchFamily="34" charset="0"/>
                        <a:cs typeface="Arial" panose="020B0604020202020204" pitchFamily="34" charset="0"/>
                      </a:endParaRPr>
                    </a:p>
                    <a:p>
                      <a:pPr marL="457200">
                        <a:spcAft>
                          <a:spcPts val="0"/>
                        </a:spcAft>
                      </a:pPr>
                      <a:r>
                        <a:rPr lang="en-US" sz="1100" b="1" dirty="0">
                          <a:effectLst/>
                          <a:latin typeface="Arial" panose="020B0604020202020204" pitchFamily="34" charset="0"/>
                          <a:ea typeface="Times New Roman" panose="02020603050405020304" pitchFamily="18" charset="0"/>
                          <a:cs typeface="Arial" panose="020B0604020202020204" pitchFamily="34" charset="0"/>
                        </a:rPr>
                        <a:t>Tested before or at diagnosis</a:t>
                      </a:r>
                    </a:p>
                    <a:p>
                      <a:pPr marL="457200">
                        <a:spcAft>
                          <a:spcPts val="0"/>
                        </a:spcAft>
                      </a:pPr>
                      <a:r>
                        <a:rPr lang="it-IT" sz="1100" b="1" dirty="0" err="1">
                          <a:effectLst/>
                          <a:latin typeface="Arial" panose="020B0604020202020204" pitchFamily="34" charset="0"/>
                          <a:ea typeface="Times New Roman" panose="02020603050405020304" pitchFamily="18" charset="0"/>
                          <a:cs typeface="Arial" panose="020B0604020202020204" pitchFamily="34" charset="0"/>
                        </a:rPr>
                        <a:t>Tested</a:t>
                      </a:r>
                      <a:r>
                        <a:rPr lang="it-IT" sz="1100" b="1" dirty="0">
                          <a:effectLst/>
                          <a:latin typeface="Arial" panose="020B0604020202020204" pitchFamily="34" charset="0"/>
                          <a:ea typeface="Times New Roman" panose="02020603050405020304" pitchFamily="18" charset="0"/>
                          <a:cs typeface="Arial" panose="020B0604020202020204" pitchFamily="34" charset="0"/>
                        </a:rPr>
                        <a:t> after </a:t>
                      </a:r>
                      <a:r>
                        <a:rPr lang="en-US" sz="1100" b="1" dirty="0">
                          <a:effectLst/>
                          <a:latin typeface="Arial" panose="020B0604020202020204" pitchFamily="34" charset="0"/>
                          <a:ea typeface="Times New Roman" panose="02020603050405020304" pitchFamily="18" charset="0"/>
                          <a:cs typeface="Arial" panose="020B0604020202020204" pitchFamily="34" charset="0"/>
                        </a:rPr>
                        <a:t>diagnosis</a:t>
                      </a:r>
                      <a:endParaRPr lang="it-IT" sz="1100" b="1" dirty="0">
                        <a:effectLst/>
                        <a:latin typeface="Arial" panose="020B0604020202020204" pitchFamily="34" charset="0"/>
                        <a:ea typeface="Times New Roman" panose="02020603050405020304" pitchFamily="18" charset="0"/>
                        <a:cs typeface="Arial" panose="020B0604020202020204" pitchFamily="34" charset="0"/>
                      </a:endParaRPr>
                    </a:p>
                    <a:p>
                      <a:pPr marL="457200">
                        <a:spcAft>
                          <a:spcPts val="0"/>
                        </a:spcAft>
                      </a:pPr>
                      <a:r>
                        <a:rPr lang="en-US" sz="1100" b="1" dirty="0">
                          <a:effectLst/>
                          <a:latin typeface="Arial" panose="020B0604020202020204" pitchFamily="34" charset="0"/>
                          <a:ea typeface="Times New Roman" panose="02020603050405020304" pitchFamily="18" charset="0"/>
                          <a:cs typeface="Arial" panose="020B0604020202020204" pitchFamily="34" charset="0"/>
                        </a:rPr>
                        <a:t>Unknown date of </a:t>
                      </a:r>
                      <a:r>
                        <a:rPr lang="en-US" sz="1100" b="1" i="1" dirty="0">
                          <a:effectLst/>
                          <a:latin typeface="Arial" panose="020B0604020202020204" pitchFamily="34" charset="0"/>
                          <a:ea typeface="Times New Roman" panose="02020603050405020304" pitchFamily="18" charset="0"/>
                          <a:cs typeface="Arial" panose="020B0604020202020204" pitchFamily="34" charset="0"/>
                        </a:rPr>
                        <a:t>BRCA</a:t>
                      </a:r>
                      <a:r>
                        <a:rPr lang="en-US" sz="1100" b="1" dirty="0">
                          <a:effectLst/>
                          <a:latin typeface="Arial" panose="020B0604020202020204" pitchFamily="34" charset="0"/>
                          <a:ea typeface="Times New Roman" panose="02020603050405020304" pitchFamily="18" charset="0"/>
                          <a:cs typeface="Arial" panose="020B0604020202020204" pitchFamily="34" charset="0"/>
                        </a:rPr>
                        <a:t> testing</a:t>
                      </a:r>
                      <a:endParaRPr lang="it-IT" sz="11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it-IT" sz="1100" dirty="0">
                        <a:effectLst/>
                        <a:latin typeface="Arial" panose="020B0604020202020204" pitchFamily="34" charset="0"/>
                        <a:ea typeface="Times New Roman" panose="02020603050405020304" pitchFamily="18" charset="0"/>
                        <a:cs typeface="Arial" panose="020B0604020202020204" pitchFamily="34" charset="0"/>
                      </a:endParaRP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2581 (48.8)</a:t>
                      </a: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2411 (45.6)</a:t>
                      </a: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298 (5.6)</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7974629"/>
                  </a:ext>
                </a:extLst>
              </a:tr>
            </a:tbl>
          </a:graphicData>
        </a:graphic>
      </p:graphicFrame>
      <p:graphicFrame>
        <p:nvGraphicFramePr>
          <p:cNvPr id="20" name="Tabella 19">
            <a:extLst>
              <a:ext uri="{FF2B5EF4-FFF2-40B4-BE49-F238E27FC236}">
                <a16:creationId xmlns:a16="http://schemas.microsoft.com/office/drawing/2014/main" id="{79848EFD-6D30-8F4A-D29D-78114D543E37}"/>
              </a:ext>
            </a:extLst>
          </p:cNvPr>
          <p:cNvGraphicFramePr>
            <a:graphicFrameLocks noGrp="1"/>
          </p:cNvGraphicFramePr>
          <p:nvPr/>
        </p:nvGraphicFramePr>
        <p:xfrm>
          <a:off x="6654434" y="1577839"/>
          <a:ext cx="4484637" cy="4396241"/>
        </p:xfrm>
        <a:graphic>
          <a:graphicData uri="http://schemas.openxmlformats.org/drawingml/2006/table">
            <a:tbl>
              <a:tblPr firstRow="1" bandRow="1">
                <a:tableStyleId>{2A488322-F2BA-4B5B-9748-0D474271808F}</a:tableStyleId>
              </a:tblPr>
              <a:tblGrid>
                <a:gridCol w="2818708">
                  <a:extLst>
                    <a:ext uri="{9D8B030D-6E8A-4147-A177-3AD203B41FA5}">
                      <a16:colId xmlns:a16="http://schemas.microsoft.com/office/drawing/2014/main" val="3812155072"/>
                    </a:ext>
                  </a:extLst>
                </a:gridCol>
                <a:gridCol w="1665929">
                  <a:extLst>
                    <a:ext uri="{9D8B030D-6E8A-4147-A177-3AD203B41FA5}">
                      <a16:colId xmlns:a16="http://schemas.microsoft.com/office/drawing/2014/main" val="303085752"/>
                    </a:ext>
                  </a:extLst>
                </a:gridCol>
              </a:tblGrid>
              <a:tr h="372881">
                <a:tc>
                  <a:txBody>
                    <a:bodyPr/>
                    <a:lstStyle/>
                    <a:p>
                      <a:endParaRPr lang="it-IT" sz="1100" dirty="0">
                        <a:latin typeface="Arial" panose="020B0604020202020204" pitchFamily="34" charset="0"/>
                        <a:cs typeface="Arial" panose="020B060402020202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100" b="1" dirty="0">
                          <a:solidFill>
                            <a:schemeClr val="tx1"/>
                          </a:solidFill>
                          <a:effectLst/>
                          <a:latin typeface="Arial" panose="020B0604020202020204" pitchFamily="34" charset="0"/>
                          <a:cs typeface="Arial" panose="020B0604020202020204" pitchFamily="34" charset="0"/>
                        </a:rPr>
                        <a:t>N (%)</a:t>
                      </a:r>
                      <a:endParaRPr lang="it-IT" sz="1100" b="1" dirty="0">
                        <a:solidFill>
                          <a:schemeClr val="tx1"/>
                        </a:solidFill>
                        <a:effectLst/>
                        <a:latin typeface="Arial" panose="020B0604020202020204" pitchFamily="34" charset="0"/>
                        <a:cs typeface="Arial" panose="020B0604020202020204" pitchFamily="34" charset="0"/>
                      </a:endParaRPr>
                    </a:p>
                    <a:p>
                      <a:pPr algn="ctr">
                        <a:spcAft>
                          <a:spcPts val="0"/>
                        </a:spcAft>
                      </a:pPr>
                      <a:r>
                        <a:rPr lang="en-US" sz="1100" b="1" dirty="0">
                          <a:solidFill>
                            <a:schemeClr val="tx1"/>
                          </a:solidFill>
                          <a:effectLst/>
                          <a:latin typeface="Arial" panose="020B0604020202020204" pitchFamily="34" charset="0"/>
                          <a:cs typeface="Arial" panose="020B0604020202020204" pitchFamily="34" charset="0"/>
                        </a:rPr>
                        <a:t>n = 5290</a:t>
                      </a:r>
                      <a:endParaRPr lang="it-IT" sz="1100" dirty="0">
                        <a:solidFill>
                          <a:schemeClr val="tx1"/>
                        </a:solidFill>
                        <a:effectLst/>
                        <a:latin typeface="Arial" panose="020B0604020202020204" pitchFamily="34" charset="0"/>
                        <a:ea typeface="Cambria"/>
                        <a:cs typeface="Arial" panose="020B060402020202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4377163"/>
                  </a:ext>
                </a:extLst>
              </a:tr>
              <a:tr h="812800">
                <a:tc>
                  <a:txBody>
                    <a:bodyPr/>
                    <a:lstStyle/>
                    <a:p>
                      <a:pPr>
                        <a:spcAft>
                          <a:spcPts val="0"/>
                        </a:spcAft>
                      </a:pPr>
                      <a:r>
                        <a:rPr lang="en-US" sz="1100" b="1" dirty="0">
                          <a:effectLst/>
                          <a:latin typeface="Arial" panose="020B0604020202020204" pitchFamily="34" charset="0"/>
                          <a:cs typeface="Arial" panose="020B0604020202020204" pitchFamily="34" charset="0"/>
                        </a:rPr>
                        <a:t>Specific </a:t>
                      </a:r>
                      <a:r>
                        <a:rPr lang="en-US" sz="1100" b="1" i="1" dirty="0">
                          <a:effectLst/>
                          <a:latin typeface="Arial" panose="020B0604020202020204" pitchFamily="34" charset="0"/>
                          <a:cs typeface="Arial" panose="020B0604020202020204" pitchFamily="34" charset="0"/>
                        </a:rPr>
                        <a:t>BRCA</a:t>
                      </a:r>
                      <a:r>
                        <a:rPr lang="en-US" sz="1100" b="1" dirty="0">
                          <a:effectLst/>
                          <a:latin typeface="Arial" panose="020B0604020202020204" pitchFamily="34" charset="0"/>
                          <a:cs typeface="Arial" panose="020B0604020202020204" pitchFamily="34" charset="0"/>
                        </a:rPr>
                        <a:t> gene</a:t>
                      </a:r>
                      <a:endParaRPr lang="it-IT" sz="1100" b="1" dirty="0">
                        <a:effectLst/>
                        <a:latin typeface="Arial" panose="020B0604020202020204" pitchFamily="34" charset="0"/>
                        <a:cs typeface="Arial" panose="020B0604020202020204" pitchFamily="34" charset="0"/>
                      </a:endParaRPr>
                    </a:p>
                    <a:p>
                      <a:pPr marL="457200">
                        <a:spcAft>
                          <a:spcPts val="0"/>
                        </a:spcAft>
                      </a:pPr>
                      <a:r>
                        <a:rPr lang="en-US" sz="1100" b="1" i="1" dirty="0">
                          <a:effectLst/>
                          <a:latin typeface="Arial" panose="020B0604020202020204" pitchFamily="34" charset="0"/>
                          <a:cs typeface="Arial" panose="020B0604020202020204" pitchFamily="34" charset="0"/>
                        </a:rPr>
                        <a:t>BRCA1</a:t>
                      </a:r>
                      <a:endParaRPr lang="it-IT" sz="1100" b="1" i="1" dirty="0">
                        <a:effectLst/>
                        <a:latin typeface="Arial" panose="020B0604020202020204" pitchFamily="34" charset="0"/>
                        <a:cs typeface="Arial" panose="020B0604020202020204" pitchFamily="34" charset="0"/>
                      </a:endParaRPr>
                    </a:p>
                    <a:p>
                      <a:pPr marL="457200">
                        <a:spcAft>
                          <a:spcPts val="0"/>
                        </a:spcAft>
                      </a:pPr>
                      <a:r>
                        <a:rPr lang="en-US" sz="1100" b="1" i="1" dirty="0">
                          <a:effectLst/>
                          <a:latin typeface="Arial" panose="020B0604020202020204" pitchFamily="34" charset="0"/>
                          <a:cs typeface="Arial" panose="020B0604020202020204" pitchFamily="34" charset="0"/>
                        </a:rPr>
                        <a:t>BRCA2</a:t>
                      </a:r>
                      <a:endParaRPr lang="it-IT" sz="1100" b="1" i="1" dirty="0">
                        <a:effectLst/>
                        <a:latin typeface="Arial" panose="020B0604020202020204" pitchFamily="34" charset="0"/>
                        <a:cs typeface="Arial" panose="020B0604020202020204" pitchFamily="34" charset="0"/>
                      </a:endParaRPr>
                    </a:p>
                    <a:p>
                      <a:pPr marL="457200">
                        <a:spcAft>
                          <a:spcPts val="0"/>
                        </a:spcAft>
                      </a:pPr>
                      <a:r>
                        <a:rPr lang="en-US" sz="1100" b="1" i="1" dirty="0">
                          <a:effectLst/>
                          <a:latin typeface="Arial" panose="020B0604020202020204" pitchFamily="34" charset="0"/>
                          <a:cs typeface="Arial" panose="020B0604020202020204" pitchFamily="34" charset="0"/>
                        </a:rPr>
                        <a:t>BRCA1</a:t>
                      </a:r>
                      <a:r>
                        <a:rPr lang="en-US" sz="1100" b="1" dirty="0">
                          <a:effectLst/>
                          <a:latin typeface="Arial" panose="020B0604020202020204" pitchFamily="34" charset="0"/>
                          <a:cs typeface="Arial" panose="020B0604020202020204" pitchFamily="34" charset="0"/>
                        </a:rPr>
                        <a:t> and </a:t>
                      </a:r>
                      <a:r>
                        <a:rPr lang="en-US" sz="1100" b="1" i="1" dirty="0">
                          <a:effectLst/>
                          <a:latin typeface="Arial" panose="020B0604020202020204" pitchFamily="34" charset="0"/>
                          <a:cs typeface="Arial" panose="020B0604020202020204" pitchFamily="34" charset="0"/>
                        </a:rPr>
                        <a:t>BRCA2</a:t>
                      </a:r>
                    </a:p>
                    <a:p>
                      <a:pPr marL="457200">
                        <a:spcAft>
                          <a:spcPts val="0"/>
                        </a:spcAft>
                      </a:pPr>
                      <a:r>
                        <a:rPr lang="en-US" sz="1100" b="1" i="1" dirty="0">
                          <a:effectLst/>
                          <a:latin typeface="Arial" panose="020B0604020202020204" pitchFamily="34" charset="0"/>
                          <a:ea typeface="Cambria"/>
                          <a:cs typeface="Arial" panose="020B0604020202020204" pitchFamily="34" charset="0"/>
                        </a:rPr>
                        <a:t>BRCA, </a:t>
                      </a:r>
                      <a:r>
                        <a:rPr lang="en-US" sz="1100" b="1" i="0" dirty="0">
                          <a:effectLst/>
                          <a:latin typeface="Arial" panose="020B0604020202020204" pitchFamily="34" charset="0"/>
                          <a:ea typeface="Cambria"/>
                          <a:cs typeface="Arial" panose="020B0604020202020204" pitchFamily="34" charset="0"/>
                        </a:rPr>
                        <a:t>unknown if 1 or 2</a:t>
                      </a:r>
                      <a:endParaRPr lang="it-IT" sz="1100" b="1" i="1" dirty="0">
                        <a:effectLst/>
                        <a:latin typeface="Arial" panose="020B0604020202020204" pitchFamily="34" charset="0"/>
                        <a:ea typeface="Cambria"/>
                        <a:cs typeface="Arial" panose="020B060402020202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it-IT" sz="1100" dirty="0">
                        <a:effectLst/>
                        <a:latin typeface="Arial" panose="020B0604020202020204" pitchFamily="34" charset="0"/>
                        <a:ea typeface="Times New Roman" panose="02020603050405020304" pitchFamily="18" charset="0"/>
                        <a:cs typeface="Arial" panose="020B0604020202020204" pitchFamily="34" charset="0"/>
                      </a:endParaRP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3361 (63.5)</a:t>
                      </a: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1891 (35.7)</a:t>
                      </a: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31 (0.6)</a:t>
                      </a: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7 (0.1)</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5272436"/>
                  </a:ext>
                </a:extLst>
              </a:tr>
              <a:tr h="814129">
                <a:tc>
                  <a:txBody>
                    <a:bodyPr/>
                    <a:lstStyle/>
                    <a:p>
                      <a:pPr>
                        <a:spcAft>
                          <a:spcPts val="0"/>
                        </a:spcAft>
                      </a:pPr>
                      <a:r>
                        <a:rPr lang="fr-BE" sz="1100" b="1" dirty="0">
                          <a:effectLst/>
                          <a:latin typeface="Arial" panose="020B0604020202020204" pitchFamily="34" charset="0"/>
                          <a:cs typeface="Arial" panose="020B0604020202020204" pitchFamily="34" charset="0"/>
                        </a:rPr>
                        <a:t>Tumor size:</a:t>
                      </a:r>
                      <a:endParaRPr lang="it-IT" sz="1100" b="1" dirty="0">
                        <a:effectLst/>
                        <a:latin typeface="Arial" panose="020B0604020202020204" pitchFamily="34" charset="0"/>
                        <a:cs typeface="Arial" panose="020B0604020202020204" pitchFamily="34" charset="0"/>
                      </a:endParaRPr>
                    </a:p>
                    <a:p>
                      <a:pPr marL="457200">
                        <a:spcAft>
                          <a:spcPts val="0"/>
                        </a:spcAft>
                      </a:pPr>
                      <a:r>
                        <a:rPr lang="fr-BE" sz="1100" b="1" dirty="0">
                          <a:effectLst/>
                          <a:latin typeface="Arial" panose="020B0604020202020204" pitchFamily="34" charset="0"/>
                          <a:cs typeface="Arial" panose="020B0604020202020204" pitchFamily="34" charset="0"/>
                        </a:rPr>
                        <a:t>T1 (≤ 2 cm)</a:t>
                      </a:r>
                      <a:endParaRPr lang="it-IT" sz="1100" b="1" dirty="0">
                        <a:effectLst/>
                        <a:latin typeface="Arial" panose="020B0604020202020204" pitchFamily="34" charset="0"/>
                        <a:cs typeface="Arial" panose="020B0604020202020204" pitchFamily="34" charset="0"/>
                      </a:endParaRPr>
                    </a:p>
                    <a:p>
                      <a:pPr marL="457200">
                        <a:spcAft>
                          <a:spcPts val="0"/>
                        </a:spcAft>
                      </a:pPr>
                      <a:r>
                        <a:rPr lang="fr-BE" sz="1100" b="1" dirty="0">
                          <a:effectLst/>
                          <a:latin typeface="Arial" panose="020B0604020202020204" pitchFamily="34" charset="0"/>
                          <a:cs typeface="Arial" panose="020B0604020202020204" pitchFamily="34" charset="0"/>
                        </a:rPr>
                        <a:t>T2 (&gt;2 </a:t>
                      </a:r>
                      <a:r>
                        <a:rPr lang="en-US" sz="1100" b="1" dirty="0">
                          <a:effectLst/>
                          <a:latin typeface="Arial" panose="020B0604020202020204" pitchFamily="34" charset="0"/>
                          <a:cs typeface="Arial" panose="020B0604020202020204" pitchFamily="34" charset="0"/>
                        </a:rPr>
                        <a:t>–</a:t>
                      </a:r>
                      <a:r>
                        <a:rPr lang="fr-BE" sz="1100" b="1" dirty="0">
                          <a:effectLst/>
                          <a:latin typeface="Arial" panose="020B0604020202020204" pitchFamily="34" charset="0"/>
                          <a:cs typeface="Arial" panose="020B0604020202020204" pitchFamily="34" charset="0"/>
                        </a:rPr>
                        <a:t> ≤ 5 cm)</a:t>
                      </a:r>
                      <a:endParaRPr lang="it-IT" sz="1100" b="1" dirty="0">
                        <a:effectLst/>
                        <a:latin typeface="Arial" panose="020B0604020202020204" pitchFamily="34" charset="0"/>
                        <a:cs typeface="Arial" panose="020B0604020202020204" pitchFamily="34" charset="0"/>
                      </a:endParaRPr>
                    </a:p>
                    <a:p>
                      <a:pPr marL="457200">
                        <a:spcAft>
                          <a:spcPts val="0"/>
                        </a:spcAft>
                      </a:pPr>
                      <a:r>
                        <a:rPr lang="fr-BE" sz="1100" b="1" dirty="0">
                          <a:effectLst/>
                          <a:latin typeface="Arial" panose="020B0604020202020204" pitchFamily="34" charset="0"/>
                          <a:cs typeface="Arial" panose="020B0604020202020204" pitchFamily="34" charset="0"/>
                        </a:rPr>
                        <a:t>T3 (&gt; 5 cm) - T4 </a:t>
                      </a:r>
                      <a:endParaRPr lang="it-IT" sz="1100" b="1" dirty="0">
                        <a:effectLst/>
                        <a:latin typeface="Arial" panose="020B0604020202020204" pitchFamily="34" charset="0"/>
                        <a:cs typeface="Arial" panose="020B0604020202020204" pitchFamily="34" charset="0"/>
                      </a:endParaRPr>
                    </a:p>
                    <a:p>
                      <a:pPr marL="457200">
                        <a:spcAft>
                          <a:spcPts val="0"/>
                        </a:spcAft>
                      </a:pPr>
                      <a:r>
                        <a:rPr lang="en-US" sz="1100" b="1" dirty="0">
                          <a:effectLst/>
                          <a:latin typeface="Arial" panose="020B0604020202020204" pitchFamily="34" charset="0"/>
                          <a:cs typeface="Arial" panose="020B0604020202020204" pitchFamily="34" charset="0"/>
                        </a:rPr>
                        <a:t>Unknown</a:t>
                      </a:r>
                      <a:endParaRPr lang="it-IT" sz="1100" b="1" dirty="0">
                        <a:effectLst/>
                        <a:latin typeface="Arial" panose="020B0604020202020204" pitchFamily="34" charset="0"/>
                        <a:ea typeface="Cambria"/>
                        <a:cs typeface="Arial" panose="020B060402020202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it-IT" sz="1100" dirty="0">
                        <a:effectLst/>
                        <a:latin typeface="Arial" panose="020B0604020202020204" pitchFamily="34" charset="0"/>
                        <a:ea typeface="Times New Roman" panose="02020603050405020304" pitchFamily="18" charset="0"/>
                        <a:cs typeface="Arial" panose="020B0604020202020204" pitchFamily="34" charset="0"/>
                      </a:endParaRP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1929 (36.5)</a:t>
                      </a: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2411 (45.6)</a:t>
                      </a: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719 (13.6)</a:t>
                      </a: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231 (4.4)</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6228415"/>
                  </a:ext>
                </a:extLst>
              </a:tr>
              <a:tr h="814129">
                <a:tc>
                  <a:txBody>
                    <a:bodyPr/>
                    <a:lstStyle/>
                    <a:p>
                      <a:pPr>
                        <a:spcAft>
                          <a:spcPts val="0"/>
                        </a:spcAft>
                      </a:pPr>
                      <a:r>
                        <a:rPr lang="en-US" sz="1100" b="1" dirty="0">
                          <a:effectLst/>
                          <a:latin typeface="Arial" panose="020B0604020202020204" pitchFamily="34" charset="0"/>
                          <a:cs typeface="Arial" panose="020B0604020202020204" pitchFamily="34" charset="0"/>
                        </a:rPr>
                        <a:t>Nodal status:</a:t>
                      </a:r>
                      <a:endParaRPr lang="it-IT" sz="1100" b="1" dirty="0">
                        <a:effectLst/>
                        <a:latin typeface="Arial" panose="020B0604020202020204" pitchFamily="34" charset="0"/>
                        <a:cs typeface="Arial" panose="020B0604020202020204" pitchFamily="34" charset="0"/>
                      </a:endParaRPr>
                    </a:p>
                    <a:p>
                      <a:pPr marL="457200">
                        <a:spcAft>
                          <a:spcPts val="0"/>
                        </a:spcAft>
                      </a:pPr>
                      <a:r>
                        <a:rPr lang="en-US" sz="1100" b="1" dirty="0">
                          <a:effectLst/>
                          <a:latin typeface="Arial" panose="020B0604020202020204" pitchFamily="34" charset="0"/>
                          <a:cs typeface="Arial" panose="020B0604020202020204" pitchFamily="34" charset="0"/>
                        </a:rPr>
                        <a:t>N0</a:t>
                      </a:r>
                      <a:endParaRPr lang="it-IT" sz="1100" b="1" dirty="0">
                        <a:effectLst/>
                        <a:latin typeface="Arial" panose="020B0604020202020204" pitchFamily="34" charset="0"/>
                        <a:cs typeface="Arial" panose="020B0604020202020204" pitchFamily="34" charset="0"/>
                      </a:endParaRPr>
                    </a:p>
                    <a:p>
                      <a:pPr marL="457200">
                        <a:spcAft>
                          <a:spcPts val="0"/>
                        </a:spcAft>
                      </a:pPr>
                      <a:r>
                        <a:rPr lang="en-US" sz="1100" b="1" dirty="0">
                          <a:effectLst/>
                          <a:latin typeface="Arial" panose="020B0604020202020204" pitchFamily="34" charset="0"/>
                          <a:cs typeface="Arial" panose="020B0604020202020204" pitchFamily="34" charset="0"/>
                        </a:rPr>
                        <a:t>N1</a:t>
                      </a:r>
                      <a:endParaRPr lang="it-IT" sz="1100" b="1" dirty="0">
                        <a:effectLst/>
                        <a:latin typeface="Arial" panose="020B0604020202020204" pitchFamily="34" charset="0"/>
                        <a:cs typeface="Arial" panose="020B0604020202020204" pitchFamily="34" charset="0"/>
                      </a:endParaRPr>
                    </a:p>
                    <a:p>
                      <a:pPr marL="457200">
                        <a:spcAft>
                          <a:spcPts val="0"/>
                        </a:spcAft>
                      </a:pPr>
                      <a:r>
                        <a:rPr lang="en-US" sz="1100" b="1" dirty="0">
                          <a:effectLst/>
                          <a:latin typeface="Arial" panose="020B0604020202020204" pitchFamily="34" charset="0"/>
                          <a:cs typeface="Arial" panose="020B0604020202020204" pitchFamily="34" charset="0"/>
                        </a:rPr>
                        <a:t>N2 – N3</a:t>
                      </a:r>
                      <a:endParaRPr lang="it-IT" sz="1100" b="1" dirty="0">
                        <a:effectLst/>
                        <a:latin typeface="Arial" panose="020B0604020202020204" pitchFamily="34" charset="0"/>
                        <a:cs typeface="Arial" panose="020B0604020202020204" pitchFamily="34" charset="0"/>
                      </a:endParaRPr>
                    </a:p>
                    <a:p>
                      <a:pPr marL="457200">
                        <a:spcAft>
                          <a:spcPts val="0"/>
                        </a:spcAft>
                      </a:pPr>
                      <a:r>
                        <a:rPr lang="en-US" sz="1100" b="1" dirty="0">
                          <a:effectLst/>
                          <a:latin typeface="Arial" panose="020B0604020202020204" pitchFamily="34" charset="0"/>
                          <a:cs typeface="Arial" panose="020B0604020202020204" pitchFamily="34" charset="0"/>
                        </a:rPr>
                        <a:t>Unknown</a:t>
                      </a:r>
                      <a:endParaRPr lang="it-IT" sz="1100" b="1" dirty="0">
                        <a:effectLst/>
                        <a:latin typeface="Arial" panose="020B0604020202020204" pitchFamily="34" charset="0"/>
                        <a:ea typeface="Cambria"/>
                        <a:cs typeface="Arial" panose="020B060402020202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it-IT" sz="1100" dirty="0">
                        <a:effectLst/>
                        <a:latin typeface="Arial" panose="020B0604020202020204" pitchFamily="34" charset="0"/>
                        <a:ea typeface="Times New Roman" panose="02020603050405020304" pitchFamily="18" charset="0"/>
                        <a:cs typeface="Arial" panose="020B0604020202020204" pitchFamily="34" charset="0"/>
                      </a:endParaRP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2708 (51.2)</a:t>
                      </a: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1758 (33.2)</a:t>
                      </a: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643 (12.6)</a:t>
                      </a: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181 (3.4)</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2760598"/>
                  </a:ext>
                </a:extLst>
              </a:tr>
              <a:tr h="829267">
                <a:tc>
                  <a:txBody>
                    <a:bodyPr/>
                    <a:lstStyle/>
                    <a:p>
                      <a:pPr>
                        <a:spcAft>
                          <a:spcPts val="0"/>
                        </a:spcAft>
                      </a:pPr>
                      <a:r>
                        <a:rPr lang="en-US" sz="1100" b="1" dirty="0">
                          <a:effectLst/>
                          <a:latin typeface="Arial" panose="020B0604020202020204" pitchFamily="34" charset="0"/>
                          <a:cs typeface="Arial" panose="020B0604020202020204" pitchFamily="34" charset="0"/>
                        </a:rPr>
                        <a:t>Tumor subtype:</a:t>
                      </a:r>
                      <a:endParaRPr lang="it-IT" sz="1100" b="1" dirty="0">
                        <a:effectLst/>
                        <a:latin typeface="Arial" panose="020B0604020202020204" pitchFamily="34" charset="0"/>
                        <a:cs typeface="Arial" panose="020B0604020202020204" pitchFamily="34" charset="0"/>
                      </a:endParaRPr>
                    </a:p>
                    <a:p>
                      <a:pPr marL="457200">
                        <a:spcAft>
                          <a:spcPts val="0"/>
                        </a:spcAft>
                      </a:pPr>
                      <a:r>
                        <a:rPr lang="it-IT" sz="1100" b="1" dirty="0">
                          <a:effectLst/>
                          <a:latin typeface="Arial" panose="020B0604020202020204" pitchFamily="34" charset="0"/>
                          <a:ea typeface="Times New Roman" panose="02020603050405020304" pitchFamily="18" charset="0"/>
                          <a:cs typeface="Arial" panose="020B0604020202020204" pitchFamily="34" charset="0"/>
                        </a:rPr>
                        <a:t>Luminal-like</a:t>
                      </a:r>
                    </a:p>
                    <a:p>
                      <a:pPr marL="457200">
                        <a:spcAft>
                          <a:spcPts val="0"/>
                        </a:spcAft>
                      </a:pPr>
                      <a:r>
                        <a:rPr lang="en-US" sz="1100" b="1" dirty="0">
                          <a:effectLst/>
                          <a:latin typeface="Arial" panose="020B0604020202020204" pitchFamily="34" charset="0"/>
                          <a:ea typeface="Times New Roman" panose="02020603050405020304" pitchFamily="18" charset="0"/>
                          <a:cs typeface="Arial" panose="020B0604020202020204" pitchFamily="34" charset="0"/>
                        </a:rPr>
                        <a:t>TNBC</a:t>
                      </a:r>
                      <a:endParaRPr lang="it-IT" sz="1100" b="1" dirty="0">
                        <a:effectLst/>
                        <a:latin typeface="Arial" panose="020B0604020202020204" pitchFamily="34" charset="0"/>
                        <a:ea typeface="Times New Roman" panose="02020603050405020304" pitchFamily="18" charset="0"/>
                        <a:cs typeface="Arial" panose="020B0604020202020204" pitchFamily="34" charset="0"/>
                      </a:endParaRPr>
                    </a:p>
                    <a:p>
                      <a:pPr marL="457200">
                        <a:spcAft>
                          <a:spcPts val="0"/>
                        </a:spcAft>
                      </a:pPr>
                      <a:r>
                        <a:rPr lang="en-US" sz="1100" b="1" dirty="0">
                          <a:effectLst/>
                          <a:latin typeface="Arial" panose="020B0604020202020204" pitchFamily="34" charset="0"/>
                          <a:ea typeface="Times New Roman" panose="02020603050405020304" pitchFamily="18" charset="0"/>
                          <a:cs typeface="Arial" panose="020B0604020202020204" pitchFamily="34" charset="0"/>
                        </a:rPr>
                        <a:t>HER2-positive</a:t>
                      </a:r>
                    </a:p>
                    <a:p>
                      <a:pPr marL="457200">
                        <a:spcAft>
                          <a:spcPts val="0"/>
                        </a:spcAft>
                      </a:pPr>
                      <a:r>
                        <a:rPr lang="it-IT" sz="1100" b="1" dirty="0" err="1">
                          <a:effectLst/>
                          <a:latin typeface="Arial" panose="020B0604020202020204" pitchFamily="34" charset="0"/>
                          <a:ea typeface="Times New Roman" panose="02020603050405020304" pitchFamily="18" charset="0"/>
                          <a:cs typeface="Arial" panose="020B0604020202020204" pitchFamily="34" charset="0"/>
                        </a:rPr>
                        <a:t>Unknown</a:t>
                      </a:r>
                      <a:endParaRPr lang="it-IT" sz="11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it-IT" sz="1100" dirty="0">
                        <a:effectLst/>
                        <a:latin typeface="Arial" panose="020B0604020202020204" pitchFamily="34" charset="0"/>
                        <a:ea typeface="Times New Roman" panose="02020603050405020304" pitchFamily="18" charset="0"/>
                        <a:cs typeface="Arial" panose="020B0604020202020204" pitchFamily="34" charset="0"/>
                      </a:endParaRP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1898 (35.9)</a:t>
                      </a: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2596 (49.1)</a:t>
                      </a:r>
                    </a:p>
                    <a:p>
                      <a:pPr marL="0" marR="0" lvl="0" indent="0" algn="ctr" defTabSz="457200" rtl="0" eaLnBrk="1" fontAlgn="auto" latinLnBrk="0" hangingPunct="1">
                        <a:lnSpc>
                          <a:spcPct val="100000"/>
                        </a:lnSpc>
                        <a:spcBef>
                          <a:spcPts val="0"/>
                        </a:spcBef>
                        <a:spcAft>
                          <a:spcPts val="0"/>
                        </a:spcAft>
                        <a:buClrTx/>
                        <a:buSzTx/>
                        <a:buFontTx/>
                        <a:buNone/>
                        <a:tabLst/>
                        <a:defRPr/>
                      </a:pPr>
                      <a:r>
                        <a:rPr lang="it-IT" sz="1100" dirty="0">
                          <a:effectLst/>
                          <a:latin typeface="Arial" panose="020B0604020202020204" pitchFamily="34" charset="0"/>
                          <a:ea typeface="Times New Roman" panose="02020603050405020304" pitchFamily="18" charset="0"/>
                          <a:cs typeface="Arial" panose="020B0604020202020204" pitchFamily="34" charset="0"/>
                        </a:rPr>
                        <a:t>377 (7.1)</a:t>
                      </a: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419 (7.9)</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9298704"/>
                  </a:ext>
                </a:extLst>
              </a:tr>
              <a:tr h="651304">
                <a:tc>
                  <a:txBody>
                    <a:bodyPr/>
                    <a:lstStyle/>
                    <a:p>
                      <a:pPr>
                        <a:spcAft>
                          <a:spcPts val="0"/>
                        </a:spcAft>
                      </a:pPr>
                      <a:r>
                        <a:rPr lang="it-IT" sz="1100" b="1" dirty="0" err="1">
                          <a:effectLst/>
                          <a:latin typeface="Arial" panose="020B0604020202020204" pitchFamily="34" charset="0"/>
                          <a:cs typeface="Arial" panose="020B0604020202020204" pitchFamily="34" charset="0"/>
                        </a:rPr>
                        <a:t>Chemotherapy</a:t>
                      </a:r>
                      <a:r>
                        <a:rPr lang="it-IT" sz="1100" b="1" dirty="0">
                          <a:effectLst/>
                          <a:latin typeface="Arial" panose="020B0604020202020204" pitchFamily="34" charset="0"/>
                          <a:cs typeface="Arial" panose="020B0604020202020204" pitchFamily="34" charset="0"/>
                        </a:rPr>
                        <a:t> use</a:t>
                      </a:r>
                      <a:r>
                        <a:rPr lang="en-US" sz="1100" b="1" dirty="0">
                          <a:effectLst/>
                          <a:latin typeface="Arial" panose="020B0604020202020204" pitchFamily="34" charset="0"/>
                          <a:cs typeface="Arial" panose="020B0604020202020204" pitchFamily="34" charset="0"/>
                        </a:rPr>
                        <a:t>:</a:t>
                      </a:r>
                      <a:endParaRPr lang="it-IT" sz="1100" b="1" dirty="0">
                        <a:effectLst/>
                        <a:latin typeface="Arial" panose="020B0604020202020204" pitchFamily="34" charset="0"/>
                        <a:cs typeface="Arial" panose="020B0604020202020204" pitchFamily="34" charset="0"/>
                      </a:endParaRPr>
                    </a:p>
                    <a:p>
                      <a:pPr marL="457200">
                        <a:spcAft>
                          <a:spcPts val="0"/>
                        </a:spcAft>
                      </a:pPr>
                      <a:r>
                        <a:rPr lang="en-US" sz="1100" b="1" dirty="0">
                          <a:effectLst/>
                          <a:latin typeface="Arial" panose="020B0604020202020204" pitchFamily="34" charset="0"/>
                          <a:ea typeface="Times New Roman" panose="02020603050405020304" pitchFamily="18" charset="0"/>
                          <a:cs typeface="Arial" panose="020B0604020202020204" pitchFamily="34" charset="0"/>
                        </a:rPr>
                        <a:t>Yes</a:t>
                      </a:r>
                    </a:p>
                    <a:p>
                      <a:pPr marL="457200">
                        <a:spcAft>
                          <a:spcPts val="0"/>
                        </a:spcAft>
                      </a:pPr>
                      <a:r>
                        <a:rPr lang="en-US" sz="1100" b="1" dirty="0">
                          <a:effectLst/>
                          <a:latin typeface="Arial" panose="020B0604020202020204" pitchFamily="34" charset="0"/>
                          <a:ea typeface="Times New Roman" panose="02020603050405020304" pitchFamily="18" charset="0"/>
                          <a:cs typeface="Arial" panose="020B0604020202020204" pitchFamily="34" charset="0"/>
                        </a:rPr>
                        <a:t>No  </a:t>
                      </a:r>
                    </a:p>
                    <a:p>
                      <a:pPr marL="457200">
                        <a:spcAft>
                          <a:spcPts val="0"/>
                        </a:spcAft>
                      </a:pPr>
                      <a:r>
                        <a:rPr lang="it-IT" sz="1100" b="1" dirty="0" err="1">
                          <a:effectLst/>
                          <a:latin typeface="Arial" panose="020B0604020202020204" pitchFamily="34" charset="0"/>
                          <a:ea typeface="Times New Roman" panose="02020603050405020304" pitchFamily="18" charset="0"/>
                          <a:cs typeface="Arial" panose="020B0604020202020204" pitchFamily="34" charset="0"/>
                        </a:rPr>
                        <a:t>Unknown</a:t>
                      </a:r>
                      <a:endParaRPr lang="it-IT" sz="11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it-IT" sz="11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it-IT" sz="1100" dirty="0">
                          <a:effectLst/>
                          <a:latin typeface="Arial" panose="020B0604020202020204" pitchFamily="34" charset="0"/>
                          <a:ea typeface="Times New Roman" panose="02020603050405020304" pitchFamily="18" charset="0"/>
                          <a:cs typeface="Arial" panose="020B0604020202020204" pitchFamily="34" charset="0"/>
                        </a:rPr>
                        <a:t>4860 (91.8)</a:t>
                      </a: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401 (7.6)</a:t>
                      </a:r>
                    </a:p>
                    <a:p>
                      <a:pPr algn="ctr"/>
                      <a:r>
                        <a:rPr lang="it-IT" sz="1100" dirty="0">
                          <a:effectLst/>
                          <a:latin typeface="Arial" panose="020B0604020202020204" pitchFamily="34" charset="0"/>
                          <a:ea typeface="Times New Roman" panose="02020603050405020304" pitchFamily="18" charset="0"/>
                          <a:cs typeface="Arial" panose="020B0604020202020204" pitchFamily="34" charset="0"/>
                        </a:rPr>
                        <a:t>29 (0.5)</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4440885"/>
                  </a:ext>
                </a:extLst>
              </a:tr>
            </a:tbl>
          </a:graphicData>
        </a:graphic>
      </p:graphicFrame>
      <p:sp>
        <p:nvSpPr>
          <p:cNvPr id="24" name="Rettangolo 23">
            <a:extLst>
              <a:ext uri="{FF2B5EF4-FFF2-40B4-BE49-F238E27FC236}">
                <a16:creationId xmlns:a16="http://schemas.microsoft.com/office/drawing/2014/main" id="{5A675E0C-EE63-13AE-FECB-D6C752C3E72D}"/>
              </a:ext>
            </a:extLst>
          </p:cNvPr>
          <p:cNvSpPr/>
          <p:nvPr/>
        </p:nvSpPr>
        <p:spPr>
          <a:xfrm>
            <a:off x="810972" y="3448041"/>
            <a:ext cx="4484661" cy="336000"/>
          </a:xfrm>
          <a:prstGeom prst="rect">
            <a:avLst/>
          </a:prstGeom>
          <a:noFill/>
          <a:ln w="25400">
            <a:solidFill>
              <a:srgbClr val="353CF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Rettangolo 1">
            <a:extLst>
              <a:ext uri="{FF2B5EF4-FFF2-40B4-BE49-F238E27FC236}">
                <a16:creationId xmlns:a16="http://schemas.microsoft.com/office/drawing/2014/main" id="{CA1B25CB-28EC-28D0-A42D-6288E6967E79}"/>
              </a:ext>
            </a:extLst>
          </p:cNvPr>
          <p:cNvSpPr/>
          <p:nvPr/>
        </p:nvSpPr>
        <p:spPr>
          <a:xfrm>
            <a:off x="810972" y="4010603"/>
            <a:ext cx="4484661" cy="240000"/>
          </a:xfrm>
          <a:prstGeom prst="rect">
            <a:avLst/>
          </a:prstGeom>
          <a:noFill/>
          <a:ln w="25400">
            <a:solidFill>
              <a:srgbClr val="353CF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ttangolo 8">
            <a:extLst>
              <a:ext uri="{FF2B5EF4-FFF2-40B4-BE49-F238E27FC236}">
                <a16:creationId xmlns:a16="http://schemas.microsoft.com/office/drawing/2014/main" id="{F098CACF-9469-C926-3562-354E6BECB75D}"/>
              </a:ext>
            </a:extLst>
          </p:cNvPr>
          <p:cNvSpPr/>
          <p:nvPr/>
        </p:nvSpPr>
        <p:spPr>
          <a:xfrm>
            <a:off x="810972" y="4955436"/>
            <a:ext cx="4484661" cy="336000"/>
          </a:xfrm>
          <a:prstGeom prst="rect">
            <a:avLst/>
          </a:prstGeom>
          <a:noFill/>
          <a:ln w="25400">
            <a:solidFill>
              <a:srgbClr val="353CF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ttangolo 10">
            <a:extLst>
              <a:ext uri="{FF2B5EF4-FFF2-40B4-BE49-F238E27FC236}">
                <a16:creationId xmlns:a16="http://schemas.microsoft.com/office/drawing/2014/main" id="{92293D82-12A2-2D2F-B712-DFD730061482}"/>
              </a:ext>
            </a:extLst>
          </p:cNvPr>
          <p:cNvSpPr/>
          <p:nvPr/>
        </p:nvSpPr>
        <p:spPr>
          <a:xfrm>
            <a:off x="6641600" y="1933369"/>
            <a:ext cx="4484661" cy="336000"/>
          </a:xfrm>
          <a:prstGeom prst="rect">
            <a:avLst/>
          </a:prstGeom>
          <a:noFill/>
          <a:ln w="25400">
            <a:solidFill>
              <a:srgbClr val="353CF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ttangolo 12">
            <a:extLst>
              <a:ext uri="{FF2B5EF4-FFF2-40B4-BE49-F238E27FC236}">
                <a16:creationId xmlns:a16="http://schemas.microsoft.com/office/drawing/2014/main" id="{40F0859C-EA8D-8FD8-3F71-3BDAC2EF4736}"/>
              </a:ext>
            </a:extLst>
          </p:cNvPr>
          <p:cNvSpPr/>
          <p:nvPr/>
        </p:nvSpPr>
        <p:spPr>
          <a:xfrm>
            <a:off x="6639460" y="3631095"/>
            <a:ext cx="4484661" cy="336000"/>
          </a:xfrm>
          <a:prstGeom prst="rect">
            <a:avLst/>
          </a:prstGeom>
          <a:noFill/>
          <a:ln w="25400">
            <a:solidFill>
              <a:srgbClr val="353CF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ttangolo 13">
            <a:extLst>
              <a:ext uri="{FF2B5EF4-FFF2-40B4-BE49-F238E27FC236}">
                <a16:creationId xmlns:a16="http://schemas.microsoft.com/office/drawing/2014/main" id="{6BCDEEDD-B771-1862-08CB-C10D821E2F46}"/>
              </a:ext>
            </a:extLst>
          </p:cNvPr>
          <p:cNvSpPr/>
          <p:nvPr/>
        </p:nvSpPr>
        <p:spPr>
          <a:xfrm>
            <a:off x="6650155" y="4478891"/>
            <a:ext cx="4484661" cy="480000"/>
          </a:xfrm>
          <a:prstGeom prst="rect">
            <a:avLst/>
          </a:prstGeom>
          <a:noFill/>
          <a:ln w="25400">
            <a:solidFill>
              <a:srgbClr val="353CF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ttangolo 14">
            <a:extLst>
              <a:ext uri="{FF2B5EF4-FFF2-40B4-BE49-F238E27FC236}">
                <a16:creationId xmlns:a16="http://schemas.microsoft.com/office/drawing/2014/main" id="{A1D8CBD0-2B03-D392-DB6E-71B8E8B9512C}"/>
              </a:ext>
            </a:extLst>
          </p:cNvPr>
          <p:cNvSpPr/>
          <p:nvPr/>
        </p:nvSpPr>
        <p:spPr>
          <a:xfrm>
            <a:off x="6652294" y="5303841"/>
            <a:ext cx="4484661" cy="336000"/>
          </a:xfrm>
          <a:prstGeom prst="rect">
            <a:avLst/>
          </a:prstGeom>
          <a:noFill/>
          <a:ln w="25400">
            <a:solidFill>
              <a:srgbClr val="353CFB"/>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FE9F51A5-9F6B-8835-E6FD-236E601BBA69}"/>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573F1315-F73F-4C4F-96FC-8DC9596A43EE}"/>
              </a:ext>
            </a:extLst>
          </p:cNvPr>
          <p:cNvSpPr/>
          <p:nvPr/>
        </p:nvSpPr>
        <p:spPr>
          <a:xfrm>
            <a:off x="0" y="6643688"/>
            <a:ext cx="12191998" cy="1968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19E429D8-B1C4-C92D-A6DC-0107F8DF2F16}"/>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Lambertini</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M. SABCS 2024</a:t>
            </a:r>
          </a:p>
        </p:txBody>
      </p:sp>
    </p:spTree>
    <p:extLst>
      <p:ext uri="{BB962C8B-B14F-4D97-AF65-F5344CB8AC3E}">
        <p14:creationId xmlns:p14="http://schemas.microsoft.com/office/powerpoint/2010/main" val="2966968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93EFE-56CB-601D-5933-9CDD75C0E86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088D465-46FD-6211-80F0-470A5C584DDC}"/>
              </a:ext>
            </a:extLst>
          </p:cNvPr>
          <p:cNvSpPr>
            <a:spLocks noGrp="1"/>
          </p:cNvSpPr>
          <p:nvPr>
            <p:ph type="title"/>
          </p:nvPr>
        </p:nvSpPr>
        <p:spPr>
          <a:xfrm>
            <a:off x="508000" y="55312"/>
            <a:ext cx="9612633" cy="949648"/>
          </a:xfrm>
        </p:spPr>
        <p:txBody>
          <a:bodyPr/>
          <a:lstStyle/>
          <a:p>
            <a:r>
              <a:rPr lang="it-IT" b="1" dirty="0"/>
              <a:t>Study </a:t>
            </a:r>
            <a:r>
              <a:rPr lang="it-IT" b="1" dirty="0" err="1"/>
              <a:t>Results</a:t>
            </a:r>
            <a:r>
              <a:rPr lang="it-IT" b="1" dirty="0"/>
              <a:t> – RRM (</a:t>
            </a:r>
            <a:r>
              <a:rPr lang="it-IT" b="1" dirty="0" err="1"/>
              <a:t>n</a:t>
            </a:r>
            <a:r>
              <a:rPr lang="it-IT" b="1" dirty="0"/>
              <a:t> = 2910, 55.0%)</a:t>
            </a:r>
            <a:endParaRPr lang="en-US" b="1" dirty="0"/>
          </a:p>
        </p:txBody>
      </p:sp>
      <p:sp>
        <p:nvSpPr>
          <p:cNvPr id="4" name="CasellaDiTesto 3">
            <a:extLst>
              <a:ext uri="{FF2B5EF4-FFF2-40B4-BE49-F238E27FC236}">
                <a16:creationId xmlns:a16="http://schemas.microsoft.com/office/drawing/2014/main" id="{8B6926CA-C26F-A76C-0B27-59F0BAC156A8}"/>
              </a:ext>
            </a:extLst>
          </p:cNvPr>
          <p:cNvSpPr txBox="1"/>
          <p:nvPr/>
        </p:nvSpPr>
        <p:spPr>
          <a:xfrm>
            <a:off x="11783637" y="6378893"/>
            <a:ext cx="40836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4" name="Content Placeholder 1">
            <a:extLst>
              <a:ext uri="{FF2B5EF4-FFF2-40B4-BE49-F238E27FC236}">
                <a16:creationId xmlns:a16="http://schemas.microsoft.com/office/drawing/2014/main" id="{3471393B-6A13-50BC-15C9-F2C9C53AA663}"/>
              </a:ext>
            </a:extLst>
          </p:cNvPr>
          <p:cNvSpPr txBox="1">
            <a:spLocks/>
          </p:cNvSpPr>
          <p:nvPr/>
        </p:nvSpPr>
        <p:spPr>
          <a:xfrm>
            <a:off x="508001" y="1454310"/>
            <a:ext cx="6062648" cy="4938188"/>
          </a:xfrm>
          <a:prstGeom prst="rect">
            <a:avLst/>
          </a:prstGeom>
        </p:spPr>
        <p:txBody>
          <a:bodyPr/>
          <a:lstStyle>
            <a:lvl1pPr marL="342900" indent="-342900" algn="l" defTabSz="457200" rtl="0" eaLnBrk="1" latinLnBrk="0" hangingPunct="1">
              <a:lnSpc>
                <a:spcPct val="100000"/>
              </a:lnSpc>
              <a:spcBef>
                <a:spcPts val="900"/>
              </a:spcBef>
              <a:buClr>
                <a:srgbClr val="4DAF46"/>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lnSpc>
                <a:spcPct val="100000"/>
              </a:lnSpc>
              <a:spcBef>
                <a:spcPts val="900"/>
              </a:spcBef>
              <a:buClr>
                <a:srgbClr val="4DAF46"/>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57300" indent="-342900" algn="l" defTabSz="457200" rtl="0" eaLnBrk="1" latinLnBrk="0" hangingPunct="1">
              <a:lnSpc>
                <a:spcPct val="100000"/>
              </a:lnSpc>
              <a:spcBef>
                <a:spcPts val="900"/>
              </a:spcBef>
              <a:buClr>
                <a:srgbClr val="4DAF46"/>
              </a:buClr>
              <a:buFont typeface="Wingdings" pitchFamily="2" charset="2"/>
              <a:buChar char="q"/>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lnSpc>
                <a:spcPct val="100000"/>
              </a:lnSpc>
              <a:spcBef>
                <a:spcPts val="900"/>
              </a:spcBef>
              <a:buClr>
                <a:srgbClr val="4DAF46"/>
              </a:buClr>
              <a:buSzPct val="100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lnSpc>
                <a:spcPct val="100000"/>
              </a:lnSpc>
              <a:spcBef>
                <a:spcPts val="900"/>
              </a:spcBef>
              <a:buClr>
                <a:srgbClr val="4DAF46"/>
              </a:buClr>
              <a:buSzPct val="100000"/>
              <a:buFont typeface="Lucida Grande"/>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Median age at RRM was 36.6 years                      (IQR 33.0-39.6)</a:t>
            </a:r>
          </a:p>
          <a:p>
            <a:pPr marL="342900" marR="0" lvl="0" indent="-34290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Median time from diagnosis to RRM was 0.8 years (IQR 0.5-2.7)</a:t>
            </a:r>
          </a:p>
          <a:p>
            <a:pPr marL="342900" marR="0" lvl="0" indent="-34290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Median follow-up after RRM was 5.1 years         (IQR 2.7-8.3)</a:t>
            </a:r>
            <a:endParaRPr kumimoji="0" lang="it-IT" sz="18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 name="CasellaDiTesto 26">
            <a:extLst>
              <a:ext uri="{FF2B5EF4-FFF2-40B4-BE49-F238E27FC236}">
                <a16:creationId xmlns:a16="http://schemas.microsoft.com/office/drawing/2014/main" id="{7416290C-FCBF-7400-36F6-139DC9557057}"/>
              </a:ext>
            </a:extLst>
          </p:cNvPr>
          <p:cNvSpPr txBox="1"/>
          <p:nvPr/>
        </p:nvSpPr>
        <p:spPr>
          <a:xfrm>
            <a:off x="6014719" y="1304155"/>
            <a:ext cx="617727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Overall survival</a:t>
            </a:r>
          </a:p>
        </p:txBody>
      </p:sp>
      <p:sp>
        <p:nvSpPr>
          <p:cNvPr id="10" name="CasellaDiTesto 9">
            <a:extLst>
              <a:ext uri="{FF2B5EF4-FFF2-40B4-BE49-F238E27FC236}">
                <a16:creationId xmlns:a16="http://schemas.microsoft.com/office/drawing/2014/main" id="{A81ECCF2-D98D-2D8F-37A8-377CB24EEF52}"/>
              </a:ext>
            </a:extLst>
          </p:cNvPr>
          <p:cNvSpPr txBox="1"/>
          <p:nvPr/>
        </p:nvSpPr>
        <p:spPr>
          <a:xfrm>
            <a:off x="340523" y="3948778"/>
            <a:ext cx="543222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Sensitivity</a:t>
            </a:r>
            <a:r>
              <a:rPr kumimoji="0" lang="it-IT"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it-IT"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analyses</a:t>
            </a:r>
            <a:endParaRPr kumimoji="0" lang="it-IT"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11" name="Tabella 10">
            <a:extLst>
              <a:ext uri="{FF2B5EF4-FFF2-40B4-BE49-F238E27FC236}">
                <a16:creationId xmlns:a16="http://schemas.microsoft.com/office/drawing/2014/main" id="{483D1B52-E1D8-4BD0-F8B4-FD8329E39233}"/>
              </a:ext>
            </a:extLst>
          </p:cNvPr>
          <p:cNvGraphicFramePr>
            <a:graphicFrameLocks noGrp="1"/>
          </p:cNvGraphicFramePr>
          <p:nvPr/>
        </p:nvGraphicFramePr>
        <p:xfrm>
          <a:off x="340525" y="4396723"/>
          <a:ext cx="5432228" cy="1786131"/>
        </p:xfrm>
        <a:graphic>
          <a:graphicData uri="http://schemas.openxmlformats.org/drawingml/2006/table">
            <a:tbl>
              <a:tblPr firstRow="1" bandRow="1">
                <a:tableStyleId>{2A488322-F2BA-4B5B-9748-0D474271808F}</a:tableStyleId>
              </a:tblPr>
              <a:tblGrid>
                <a:gridCol w="3240189">
                  <a:extLst>
                    <a:ext uri="{9D8B030D-6E8A-4147-A177-3AD203B41FA5}">
                      <a16:colId xmlns:a16="http://schemas.microsoft.com/office/drawing/2014/main" val="3812155072"/>
                    </a:ext>
                  </a:extLst>
                </a:gridCol>
                <a:gridCol w="2192039">
                  <a:extLst>
                    <a:ext uri="{9D8B030D-6E8A-4147-A177-3AD203B41FA5}">
                      <a16:colId xmlns:a16="http://schemas.microsoft.com/office/drawing/2014/main" val="303085752"/>
                    </a:ext>
                  </a:extLst>
                </a:gridCol>
              </a:tblGrid>
              <a:tr h="284480">
                <a:tc>
                  <a:txBody>
                    <a:bodyPr/>
                    <a:lstStyle/>
                    <a:p>
                      <a:endParaRPr lang="it-IT" sz="1100" dirty="0">
                        <a:solidFill>
                          <a:schemeClr val="tx1"/>
                        </a:solidFill>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1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Adjusted</a:t>
                      </a:r>
                      <a:r>
                        <a:rPr lang="it-IT"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HR</a:t>
                      </a:r>
                      <a:r>
                        <a:rPr lang="it-IT" sz="1100" baseline="30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it-IT"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(95% CI)</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4377163"/>
                  </a:ext>
                </a:extLst>
              </a:tr>
              <a:tr h="558063">
                <a:tc>
                  <a:txBody>
                    <a:bodyPr/>
                    <a:lstStyle/>
                    <a:p>
                      <a:pPr>
                        <a:buClr>
                          <a:schemeClr val="tx1">
                            <a:lumMod val="65000"/>
                            <a:lumOff val="35000"/>
                          </a:schemeClr>
                        </a:buClr>
                      </a:pPr>
                      <a:r>
                        <a:rPr lang="en-US" sz="1100" b="1" dirty="0">
                          <a:latin typeface="Arial" panose="020B0604020202020204" pitchFamily="34" charset="0"/>
                          <a:ea typeface="Times New Roman" panose="02020603050405020304" pitchFamily="18" charset="0"/>
                          <a:cs typeface="Arial" panose="020B0604020202020204" pitchFamily="34" charset="0"/>
                        </a:rPr>
                        <a:t>By including only patients tested for </a:t>
                      </a:r>
                      <a:r>
                        <a:rPr lang="en-US" sz="1100" b="1" i="1" dirty="0">
                          <a:effectLst/>
                          <a:latin typeface="Arial" panose="020B0604020202020204" pitchFamily="34" charset="0"/>
                          <a:ea typeface="Times New Roman" panose="02020603050405020304" pitchFamily="18" charset="0"/>
                          <a:cs typeface="Arial" panose="020B0604020202020204" pitchFamily="34" charset="0"/>
                        </a:rPr>
                        <a:t>BRCA</a:t>
                      </a:r>
                      <a:r>
                        <a:rPr lang="en-US" sz="1100" b="1" dirty="0">
                          <a:effectLst/>
                          <a:latin typeface="Arial" panose="020B0604020202020204" pitchFamily="34" charset="0"/>
                          <a:ea typeface="Times New Roman" panose="02020603050405020304" pitchFamily="18" charset="0"/>
                          <a:cs typeface="Arial" panose="020B0604020202020204" pitchFamily="34" charset="0"/>
                        </a:rPr>
                        <a:t> before or at diagnosis </a:t>
                      </a:r>
                    </a:p>
                    <a:p>
                      <a:pPr>
                        <a:buClr>
                          <a:schemeClr val="tx1">
                            <a:lumMod val="65000"/>
                            <a:lumOff val="35000"/>
                          </a:schemeClr>
                        </a:buClr>
                      </a:pPr>
                      <a:r>
                        <a:rPr lang="en-US" sz="1100" b="1" dirty="0">
                          <a:effectLst/>
                          <a:latin typeface="Arial" panose="020B0604020202020204" pitchFamily="34" charset="0"/>
                          <a:ea typeface="Times New Roman" panose="02020603050405020304" pitchFamily="18" charset="0"/>
                          <a:cs typeface="Arial" panose="020B0604020202020204" pitchFamily="34" charset="0"/>
                        </a:rPr>
                        <a:t>(n = 2581)</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effectLst/>
                          <a:latin typeface="Arial" panose="020B0604020202020204" pitchFamily="34" charset="0"/>
                          <a:ea typeface="Times New Roman" panose="02020603050405020304" pitchFamily="18" charset="0"/>
                          <a:cs typeface="Arial" panose="020B0604020202020204" pitchFamily="34" charset="0"/>
                        </a:rPr>
                        <a:t>0.61 (0.42-0.88)</a:t>
                      </a:r>
                      <a:endParaRPr lang="it-IT" sz="11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5865181"/>
                  </a:ext>
                </a:extLst>
              </a:tr>
              <a:tr h="527829">
                <a:tc>
                  <a:txBody>
                    <a:bodyPr/>
                    <a:lstStyle/>
                    <a:p>
                      <a:pPr>
                        <a:spcAft>
                          <a:spcPts val="0"/>
                        </a:spcAft>
                      </a:pPr>
                      <a:r>
                        <a:rPr lang="en-US" sz="1100" b="1" dirty="0">
                          <a:effectLst/>
                          <a:latin typeface="Arial" panose="020B0604020202020204" pitchFamily="34" charset="0"/>
                          <a:ea typeface="Times New Roman" panose="02020603050405020304" pitchFamily="18" charset="0"/>
                          <a:cs typeface="Arial" panose="020B0604020202020204" pitchFamily="34" charset="0"/>
                        </a:rPr>
                        <a:t>By accounting for the delayed entry (i.e. left truncation at the time of </a:t>
                      </a:r>
                      <a:r>
                        <a:rPr lang="en-US" sz="1100" b="1" i="1" dirty="0">
                          <a:effectLst/>
                          <a:latin typeface="Arial" panose="020B0604020202020204" pitchFamily="34" charset="0"/>
                          <a:ea typeface="Times New Roman" panose="02020603050405020304" pitchFamily="18" charset="0"/>
                          <a:cs typeface="Arial" panose="020B0604020202020204" pitchFamily="34" charset="0"/>
                        </a:rPr>
                        <a:t>BRCA</a:t>
                      </a:r>
                      <a:r>
                        <a:rPr lang="en-US" sz="1100" b="1" dirty="0">
                          <a:effectLst/>
                          <a:latin typeface="Arial" panose="020B0604020202020204" pitchFamily="34" charset="0"/>
                          <a:ea typeface="Times New Roman" panose="02020603050405020304" pitchFamily="18" charset="0"/>
                          <a:cs typeface="Arial" panose="020B0604020202020204" pitchFamily="34" charset="0"/>
                        </a:rPr>
                        <a:t> testing)</a:t>
                      </a:r>
                    </a:p>
                    <a:p>
                      <a:pPr>
                        <a:spcAft>
                          <a:spcPts val="0"/>
                        </a:spcAft>
                      </a:pPr>
                      <a:r>
                        <a:rPr lang="en-US" sz="1100" b="1" dirty="0">
                          <a:effectLst/>
                          <a:latin typeface="Arial" panose="020B0604020202020204" pitchFamily="34" charset="0"/>
                          <a:ea typeface="Times New Roman" panose="02020603050405020304" pitchFamily="18" charset="0"/>
                          <a:cs typeface="Arial" panose="020B0604020202020204" pitchFamily="34" charset="0"/>
                        </a:rPr>
                        <a:t>(n = 4933)</a:t>
                      </a:r>
                      <a:endParaRPr lang="it-IT" sz="1100" b="1" i="1" dirty="0">
                        <a:solidFill>
                          <a:schemeClr val="tx1"/>
                        </a:solidFill>
                        <a:effectLst/>
                        <a:latin typeface="Arial" panose="020B0604020202020204" pitchFamily="34" charset="0"/>
                        <a:cs typeface="Arial" panose="020B060402020202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effectLst/>
                          <a:latin typeface="Arial" panose="020B0604020202020204" pitchFamily="34" charset="0"/>
                          <a:ea typeface="Times New Roman" panose="02020603050405020304" pitchFamily="18" charset="0"/>
                          <a:cs typeface="Arial" panose="020B0604020202020204" pitchFamily="34" charset="0"/>
                        </a:rPr>
                        <a:t>0.54 (0.44-0.66)</a:t>
                      </a:r>
                      <a:endParaRPr lang="it-IT" sz="11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9890762"/>
                  </a:ext>
                </a:extLst>
              </a:tr>
              <a:tr h="410679">
                <a:tc>
                  <a:txBody>
                    <a:bodyPr/>
                    <a:lstStyle/>
                    <a:p>
                      <a:pPr>
                        <a:buClr>
                          <a:schemeClr val="tx1">
                            <a:lumMod val="65000"/>
                            <a:lumOff val="35000"/>
                          </a:schemeClr>
                        </a:buClr>
                      </a:pPr>
                      <a:r>
                        <a:rPr lang="en-US" sz="1100" b="1" dirty="0">
                          <a:effectLst/>
                          <a:latin typeface="Arial" panose="020B0604020202020204" pitchFamily="34" charset="0"/>
                          <a:ea typeface="Times New Roman" panose="02020603050405020304" pitchFamily="18" charset="0"/>
                          <a:cs typeface="Arial" panose="020B0604020202020204" pitchFamily="34" charset="0"/>
                        </a:rPr>
                        <a:t>By performing the 3-year landmark analysis </a:t>
                      </a:r>
                    </a:p>
                    <a:p>
                      <a:pPr>
                        <a:buClr>
                          <a:schemeClr val="tx1">
                            <a:lumMod val="65000"/>
                            <a:lumOff val="35000"/>
                          </a:schemeClr>
                        </a:buClr>
                      </a:pPr>
                      <a:r>
                        <a:rPr lang="en-US" sz="1100" b="1" dirty="0">
                          <a:effectLst/>
                          <a:latin typeface="Arial" panose="020B0604020202020204" pitchFamily="34" charset="0"/>
                          <a:ea typeface="Times New Roman" panose="02020603050405020304" pitchFamily="18" charset="0"/>
                          <a:cs typeface="Arial" panose="020B0604020202020204" pitchFamily="34" charset="0"/>
                        </a:rPr>
                        <a:t>(n = 4474)</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effectLst/>
                          <a:latin typeface="Arial" panose="020B0604020202020204" pitchFamily="34" charset="0"/>
                          <a:ea typeface="Times New Roman" panose="02020603050405020304" pitchFamily="18" charset="0"/>
                          <a:cs typeface="Arial" panose="020B0604020202020204" pitchFamily="34" charset="0"/>
                        </a:rPr>
                        <a:t>0.57 (0.45-0.71)</a:t>
                      </a:r>
                      <a:endParaRPr lang="it-IT" sz="11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7309884"/>
                  </a:ext>
                </a:extLst>
              </a:tr>
            </a:tbl>
          </a:graphicData>
        </a:graphic>
      </p:graphicFrame>
      <p:pic>
        <p:nvPicPr>
          <p:cNvPr id="25" name="Immagine 24">
            <a:extLst>
              <a:ext uri="{FF2B5EF4-FFF2-40B4-BE49-F238E27FC236}">
                <a16:creationId xmlns:a16="http://schemas.microsoft.com/office/drawing/2014/main" id="{300F6F1F-932E-467A-AE24-ACB629EECEA6}"/>
              </a:ext>
            </a:extLst>
          </p:cNvPr>
          <p:cNvPicPr>
            <a:picLocks noChangeAspect="1"/>
          </p:cNvPicPr>
          <p:nvPr/>
        </p:nvPicPr>
        <p:blipFill>
          <a:blip r:embed="rId2"/>
          <a:stretch>
            <a:fillRect/>
          </a:stretch>
        </p:blipFill>
        <p:spPr>
          <a:xfrm>
            <a:off x="6684087" y="1632589"/>
            <a:ext cx="4807692" cy="4800000"/>
          </a:xfrm>
          <a:prstGeom prst="rect">
            <a:avLst/>
          </a:prstGeom>
        </p:spPr>
      </p:pic>
      <p:sp>
        <p:nvSpPr>
          <p:cNvPr id="26" name="Rettangolo 25">
            <a:extLst>
              <a:ext uri="{FF2B5EF4-FFF2-40B4-BE49-F238E27FC236}">
                <a16:creationId xmlns:a16="http://schemas.microsoft.com/office/drawing/2014/main" id="{20C59BB0-5544-4C95-9A8E-62BA63E0D701}"/>
              </a:ext>
            </a:extLst>
          </p:cNvPr>
          <p:cNvSpPr/>
          <p:nvPr/>
        </p:nvSpPr>
        <p:spPr>
          <a:xfrm>
            <a:off x="7301183" y="4396832"/>
            <a:ext cx="2549095" cy="31810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aHR</a:t>
            </a:r>
            <a:r>
              <a:rPr kumimoji="0" lang="en-US" sz="1467"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0.65, 95% CI 0.53-0.78</a:t>
            </a:r>
            <a:endParaRPr kumimoji="0" lang="it-IT" sz="1467"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a:extLst>
              <a:ext uri="{FF2B5EF4-FFF2-40B4-BE49-F238E27FC236}">
                <a16:creationId xmlns:a16="http://schemas.microsoft.com/office/drawing/2014/main" id="{52B18E84-9082-D832-8207-C182DFF00AC6}"/>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7ADEB746-8D2E-B899-759C-980A6963C2E3}"/>
              </a:ext>
            </a:extLst>
          </p:cNvPr>
          <p:cNvSpPr/>
          <p:nvPr/>
        </p:nvSpPr>
        <p:spPr>
          <a:xfrm>
            <a:off x="0" y="6643688"/>
            <a:ext cx="12191998" cy="1968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04300CBD-7310-23CB-82EA-8600494A5691}"/>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Lambertini</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M. SABCS 2024</a:t>
            </a:r>
          </a:p>
        </p:txBody>
      </p:sp>
    </p:spTree>
    <p:extLst>
      <p:ext uri="{BB962C8B-B14F-4D97-AF65-F5344CB8AC3E}">
        <p14:creationId xmlns:p14="http://schemas.microsoft.com/office/powerpoint/2010/main" val="2333708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74B4A-0AF5-72B7-213D-5991C1DF17A8}"/>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7758340C-83F9-4AB2-FFEA-813FF6FC44F2}"/>
              </a:ext>
            </a:extLst>
          </p:cNvPr>
          <p:cNvSpPr txBox="1"/>
          <p:nvPr/>
        </p:nvSpPr>
        <p:spPr>
          <a:xfrm>
            <a:off x="11783637" y="6378893"/>
            <a:ext cx="40836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7" name="CasellaDiTesto 26">
            <a:extLst>
              <a:ext uri="{FF2B5EF4-FFF2-40B4-BE49-F238E27FC236}">
                <a16:creationId xmlns:a16="http://schemas.microsoft.com/office/drawing/2014/main" id="{2257E9F7-80DE-6606-C177-91148920BA20}"/>
              </a:ext>
            </a:extLst>
          </p:cNvPr>
          <p:cNvSpPr txBox="1"/>
          <p:nvPr/>
        </p:nvSpPr>
        <p:spPr>
          <a:xfrm>
            <a:off x="6014720" y="1304155"/>
            <a:ext cx="617728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Breast</a:t>
            </a:r>
            <a:r>
              <a:rPr kumimoji="0" lang="it-IT"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it-IT"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cancer</a:t>
            </a:r>
            <a:r>
              <a:rPr kumimoji="0" lang="it-IT"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-free </a:t>
            </a:r>
            <a:r>
              <a:rPr kumimoji="0" lang="it-IT"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interval</a:t>
            </a:r>
            <a:endParaRPr kumimoji="0" lang="it-IT"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CasellaDiTesto 1">
            <a:extLst>
              <a:ext uri="{FF2B5EF4-FFF2-40B4-BE49-F238E27FC236}">
                <a16:creationId xmlns:a16="http://schemas.microsoft.com/office/drawing/2014/main" id="{FB90F09F-9468-D1F1-1567-E9E76808BCE3}"/>
              </a:ext>
            </a:extLst>
          </p:cNvPr>
          <p:cNvSpPr txBox="1"/>
          <p:nvPr/>
        </p:nvSpPr>
        <p:spPr>
          <a:xfrm>
            <a:off x="-7161" y="1292203"/>
            <a:ext cx="595876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Disease</a:t>
            </a:r>
            <a:r>
              <a:rPr kumimoji="0" lang="it-IT"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-free survival</a:t>
            </a:r>
          </a:p>
        </p:txBody>
      </p:sp>
      <p:sp>
        <p:nvSpPr>
          <p:cNvPr id="11" name="Title 2">
            <a:extLst>
              <a:ext uri="{FF2B5EF4-FFF2-40B4-BE49-F238E27FC236}">
                <a16:creationId xmlns:a16="http://schemas.microsoft.com/office/drawing/2014/main" id="{E7E77430-B8F2-5FDB-80AB-55072044D2FE}"/>
              </a:ext>
            </a:extLst>
          </p:cNvPr>
          <p:cNvSpPr>
            <a:spLocks noGrp="1"/>
          </p:cNvSpPr>
          <p:nvPr>
            <p:ph type="title"/>
          </p:nvPr>
        </p:nvSpPr>
        <p:spPr>
          <a:xfrm>
            <a:off x="508000" y="55312"/>
            <a:ext cx="9612633" cy="949648"/>
          </a:xfrm>
        </p:spPr>
        <p:txBody>
          <a:bodyPr/>
          <a:lstStyle/>
          <a:p>
            <a:r>
              <a:rPr lang="it-IT" b="1" dirty="0"/>
              <a:t>Study </a:t>
            </a:r>
            <a:r>
              <a:rPr lang="it-IT" b="1" dirty="0" err="1"/>
              <a:t>Results</a:t>
            </a:r>
            <a:r>
              <a:rPr lang="it-IT" b="1" dirty="0"/>
              <a:t> – RRM (</a:t>
            </a:r>
            <a:r>
              <a:rPr lang="it-IT" b="1" dirty="0" err="1"/>
              <a:t>n</a:t>
            </a:r>
            <a:r>
              <a:rPr lang="it-IT" b="1" dirty="0"/>
              <a:t> = 2910, 55.0%)</a:t>
            </a:r>
            <a:endParaRPr lang="en-US" b="1" dirty="0"/>
          </a:p>
        </p:txBody>
      </p:sp>
      <p:pic>
        <p:nvPicPr>
          <p:cNvPr id="10" name="Immagine 9">
            <a:extLst>
              <a:ext uri="{FF2B5EF4-FFF2-40B4-BE49-F238E27FC236}">
                <a16:creationId xmlns:a16="http://schemas.microsoft.com/office/drawing/2014/main" id="{34E822A4-F5DB-4776-B7CD-7F5D30FBB57D}"/>
              </a:ext>
            </a:extLst>
          </p:cNvPr>
          <p:cNvPicPr>
            <a:picLocks noChangeAspect="1"/>
          </p:cNvPicPr>
          <p:nvPr/>
        </p:nvPicPr>
        <p:blipFill>
          <a:blip r:embed="rId2"/>
          <a:stretch>
            <a:fillRect/>
          </a:stretch>
        </p:blipFill>
        <p:spPr>
          <a:xfrm>
            <a:off x="448473" y="1605396"/>
            <a:ext cx="4807692" cy="4800000"/>
          </a:xfrm>
          <a:prstGeom prst="rect">
            <a:avLst/>
          </a:prstGeom>
        </p:spPr>
      </p:pic>
      <p:pic>
        <p:nvPicPr>
          <p:cNvPr id="12" name="Immagine 11">
            <a:extLst>
              <a:ext uri="{FF2B5EF4-FFF2-40B4-BE49-F238E27FC236}">
                <a16:creationId xmlns:a16="http://schemas.microsoft.com/office/drawing/2014/main" id="{9F0BB2B0-5EDD-4BF8-95A1-4ED17646D715}"/>
              </a:ext>
            </a:extLst>
          </p:cNvPr>
          <p:cNvPicPr>
            <a:picLocks noChangeAspect="1"/>
          </p:cNvPicPr>
          <p:nvPr/>
        </p:nvPicPr>
        <p:blipFill>
          <a:blip r:embed="rId3"/>
          <a:stretch>
            <a:fillRect/>
          </a:stretch>
        </p:blipFill>
        <p:spPr>
          <a:xfrm>
            <a:off x="6703359" y="1592497"/>
            <a:ext cx="4800000" cy="4800000"/>
          </a:xfrm>
          <a:prstGeom prst="rect">
            <a:avLst/>
          </a:prstGeom>
        </p:spPr>
      </p:pic>
      <p:sp>
        <p:nvSpPr>
          <p:cNvPr id="17" name="Rettangolo 16">
            <a:extLst>
              <a:ext uri="{FF2B5EF4-FFF2-40B4-BE49-F238E27FC236}">
                <a16:creationId xmlns:a16="http://schemas.microsoft.com/office/drawing/2014/main" id="{9663CADE-B9BB-4794-A4CF-0A44A3355F57}"/>
              </a:ext>
            </a:extLst>
          </p:cNvPr>
          <p:cNvSpPr/>
          <p:nvPr/>
        </p:nvSpPr>
        <p:spPr>
          <a:xfrm>
            <a:off x="7316607" y="4396832"/>
            <a:ext cx="2549095" cy="31810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aHR</a:t>
            </a:r>
            <a:r>
              <a:rPr kumimoji="0" lang="en-US" sz="1467"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0.55, 95% CI 0.48-0.62</a:t>
            </a:r>
            <a:endParaRPr kumimoji="0" lang="it-IT" sz="1467"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8" name="Rettangolo 17">
            <a:extLst>
              <a:ext uri="{FF2B5EF4-FFF2-40B4-BE49-F238E27FC236}">
                <a16:creationId xmlns:a16="http://schemas.microsoft.com/office/drawing/2014/main" id="{6D3E8BE3-24BB-44EC-99D2-FFADE68F4835}"/>
              </a:ext>
            </a:extLst>
          </p:cNvPr>
          <p:cNvSpPr/>
          <p:nvPr/>
        </p:nvSpPr>
        <p:spPr>
          <a:xfrm>
            <a:off x="1024446" y="4396832"/>
            <a:ext cx="2549095" cy="31810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aHR</a:t>
            </a:r>
            <a:r>
              <a:rPr kumimoji="0" lang="en-US" sz="1467"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0.58, 95% CI 0.52-0.65</a:t>
            </a:r>
            <a:endParaRPr kumimoji="0" lang="it-IT" sz="1467"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a16="http://schemas.microsoft.com/office/drawing/2014/main" id="{499D7BCE-8BD8-BA75-6168-524EAC8341E7}"/>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69382BDB-AC4C-3A87-9378-EC3D52414BE1}"/>
              </a:ext>
            </a:extLst>
          </p:cNvPr>
          <p:cNvSpPr/>
          <p:nvPr/>
        </p:nvSpPr>
        <p:spPr>
          <a:xfrm>
            <a:off x="0" y="6643688"/>
            <a:ext cx="12191998" cy="1968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A3AA64E0-9E69-367D-D48B-7D31753BFB2E}"/>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Lambertini</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M. SABCS 2024</a:t>
            </a:r>
          </a:p>
        </p:txBody>
      </p:sp>
    </p:spTree>
    <p:extLst>
      <p:ext uri="{BB962C8B-B14F-4D97-AF65-F5344CB8AC3E}">
        <p14:creationId xmlns:p14="http://schemas.microsoft.com/office/powerpoint/2010/main" val="4086184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F1B7D-9FD3-3060-DB49-B8E95238F1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753BA7-1E08-AECF-05CB-4EED313A6930}"/>
              </a:ext>
            </a:extLst>
          </p:cNvPr>
          <p:cNvSpPr>
            <a:spLocks noGrp="1"/>
          </p:cNvSpPr>
          <p:nvPr>
            <p:ph type="title"/>
          </p:nvPr>
        </p:nvSpPr>
        <p:spPr>
          <a:xfrm>
            <a:off x="507999" y="55312"/>
            <a:ext cx="9761839" cy="949648"/>
          </a:xfrm>
        </p:spPr>
        <p:txBody>
          <a:bodyPr/>
          <a:lstStyle/>
          <a:p>
            <a:r>
              <a:rPr lang="it-IT" b="1" dirty="0"/>
              <a:t>Study </a:t>
            </a:r>
            <a:r>
              <a:rPr lang="it-IT" b="1" dirty="0" err="1"/>
              <a:t>Results</a:t>
            </a:r>
            <a:r>
              <a:rPr lang="it-IT" b="1" dirty="0"/>
              <a:t> – RRSO (</a:t>
            </a:r>
            <a:r>
              <a:rPr lang="it-IT" b="1" dirty="0" err="1"/>
              <a:t>n</a:t>
            </a:r>
            <a:r>
              <a:rPr lang="it-IT" b="1" dirty="0"/>
              <a:t> = 2782, 52.6%)</a:t>
            </a:r>
            <a:endParaRPr lang="en-US" b="1" dirty="0"/>
          </a:p>
        </p:txBody>
      </p:sp>
      <p:sp>
        <p:nvSpPr>
          <p:cNvPr id="4" name="CasellaDiTesto 3">
            <a:extLst>
              <a:ext uri="{FF2B5EF4-FFF2-40B4-BE49-F238E27FC236}">
                <a16:creationId xmlns:a16="http://schemas.microsoft.com/office/drawing/2014/main" id="{6DA74725-944C-1116-9AC1-D8C11BA7A5B3}"/>
              </a:ext>
            </a:extLst>
          </p:cNvPr>
          <p:cNvSpPr txBox="1"/>
          <p:nvPr/>
        </p:nvSpPr>
        <p:spPr>
          <a:xfrm>
            <a:off x="11783637" y="6378893"/>
            <a:ext cx="40836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4" name="Content Placeholder 1">
            <a:extLst>
              <a:ext uri="{FF2B5EF4-FFF2-40B4-BE49-F238E27FC236}">
                <a16:creationId xmlns:a16="http://schemas.microsoft.com/office/drawing/2014/main" id="{C8F9F9BD-7228-919F-4606-C446685B1E3A}"/>
              </a:ext>
            </a:extLst>
          </p:cNvPr>
          <p:cNvSpPr txBox="1">
            <a:spLocks/>
          </p:cNvSpPr>
          <p:nvPr/>
        </p:nvSpPr>
        <p:spPr>
          <a:xfrm>
            <a:off x="508001" y="1454310"/>
            <a:ext cx="6176084" cy="4938188"/>
          </a:xfrm>
          <a:prstGeom prst="rect">
            <a:avLst/>
          </a:prstGeom>
        </p:spPr>
        <p:txBody>
          <a:bodyPr/>
          <a:lstStyle>
            <a:lvl1pPr marL="342900" indent="-342900" algn="l" defTabSz="457200" rtl="0" eaLnBrk="1" latinLnBrk="0" hangingPunct="1">
              <a:lnSpc>
                <a:spcPct val="100000"/>
              </a:lnSpc>
              <a:spcBef>
                <a:spcPts val="900"/>
              </a:spcBef>
              <a:buClr>
                <a:srgbClr val="4DAF46"/>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lnSpc>
                <a:spcPct val="100000"/>
              </a:lnSpc>
              <a:spcBef>
                <a:spcPts val="900"/>
              </a:spcBef>
              <a:buClr>
                <a:srgbClr val="4DAF46"/>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57300" indent="-342900" algn="l" defTabSz="457200" rtl="0" eaLnBrk="1" latinLnBrk="0" hangingPunct="1">
              <a:lnSpc>
                <a:spcPct val="100000"/>
              </a:lnSpc>
              <a:spcBef>
                <a:spcPts val="900"/>
              </a:spcBef>
              <a:buClr>
                <a:srgbClr val="4DAF46"/>
              </a:buClr>
              <a:buFont typeface="Wingdings" pitchFamily="2" charset="2"/>
              <a:buChar char="q"/>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lnSpc>
                <a:spcPct val="100000"/>
              </a:lnSpc>
              <a:spcBef>
                <a:spcPts val="900"/>
              </a:spcBef>
              <a:buClr>
                <a:srgbClr val="4DAF46"/>
              </a:buClr>
              <a:buSzPct val="100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lnSpc>
                <a:spcPct val="100000"/>
              </a:lnSpc>
              <a:spcBef>
                <a:spcPts val="900"/>
              </a:spcBef>
              <a:buClr>
                <a:srgbClr val="4DAF46"/>
              </a:buClr>
              <a:buSzPct val="100000"/>
              <a:buFont typeface="Lucida Grande"/>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age at RRSO was 39.7 years                         (IQR 37.4-41.8)</a:t>
            </a:r>
          </a:p>
          <a:p>
            <a:pPr marL="342900" marR="0" lvl="0" indent="-34290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time from diagnosis to RRSO was 3.0 years (IQR 1.3-6.8)</a:t>
            </a:r>
          </a:p>
          <a:p>
            <a:pPr marL="342900" marR="0" lvl="0" indent="-34290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follow-up after RRSO was 4.9 years            (IQR 2.3-8.1)</a:t>
            </a:r>
            <a:endPar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0000"/>
              </a:lnSpc>
              <a:spcBef>
                <a:spcPts val="900"/>
              </a:spcBef>
              <a:spcAft>
                <a:spcPts val="0"/>
              </a:spcAft>
              <a:buClr>
                <a:srgbClr val="000000">
                  <a:lumMod val="65000"/>
                  <a:lumOff val="35000"/>
                </a:srgbClr>
              </a:buClr>
              <a:buSzTx/>
              <a:buFont typeface="Wingdings" pitchFamily="2" charset="2"/>
              <a:buChar char="§"/>
              <a:tabLst/>
              <a:defRPr/>
            </a:pPr>
            <a:endParaRPr kumimoji="0" lang="it-IT" sz="18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12" name="Tabella 11">
            <a:extLst>
              <a:ext uri="{FF2B5EF4-FFF2-40B4-BE49-F238E27FC236}">
                <a16:creationId xmlns:a16="http://schemas.microsoft.com/office/drawing/2014/main" id="{B6ABAC2D-302C-A9DC-C525-62F95D2CDDE9}"/>
              </a:ext>
            </a:extLst>
          </p:cNvPr>
          <p:cNvGraphicFramePr>
            <a:graphicFrameLocks noGrp="1"/>
          </p:cNvGraphicFramePr>
          <p:nvPr/>
        </p:nvGraphicFramePr>
        <p:xfrm>
          <a:off x="340525" y="4396723"/>
          <a:ext cx="5432228" cy="1786131"/>
        </p:xfrm>
        <a:graphic>
          <a:graphicData uri="http://schemas.openxmlformats.org/drawingml/2006/table">
            <a:tbl>
              <a:tblPr firstRow="1" bandRow="1">
                <a:tableStyleId>{2A488322-F2BA-4B5B-9748-0D474271808F}</a:tableStyleId>
              </a:tblPr>
              <a:tblGrid>
                <a:gridCol w="3240189">
                  <a:extLst>
                    <a:ext uri="{9D8B030D-6E8A-4147-A177-3AD203B41FA5}">
                      <a16:colId xmlns:a16="http://schemas.microsoft.com/office/drawing/2014/main" val="3812155072"/>
                    </a:ext>
                  </a:extLst>
                </a:gridCol>
                <a:gridCol w="2192039">
                  <a:extLst>
                    <a:ext uri="{9D8B030D-6E8A-4147-A177-3AD203B41FA5}">
                      <a16:colId xmlns:a16="http://schemas.microsoft.com/office/drawing/2014/main" val="303085752"/>
                    </a:ext>
                  </a:extLst>
                </a:gridCol>
              </a:tblGrid>
              <a:tr h="284480">
                <a:tc>
                  <a:txBody>
                    <a:bodyPr/>
                    <a:lstStyle/>
                    <a:p>
                      <a:endParaRPr lang="it-IT" sz="1100" dirty="0">
                        <a:solidFill>
                          <a:schemeClr val="tx1"/>
                        </a:solidFill>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1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Adjusted</a:t>
                      </a:r>
                      <a:r>
                        <a:rPr lang="it-IT"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HR</a:t>
                      </a:r>
                      <a:r>
                        <a:rPr lang="it-IT" sz="1100" baseline="30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it-IT"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(95% CI)</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4377163"/>
                  </a:ext>
                </a:extLst>
              </a:tr>
              <a:tr h="558063">
                <a:tc>
                  <a:txBody>
                    <a:bodyPr/>
                    <a:lstStyle/>
                    <a:p>
                      <a:pPr>
                        <a:buClr>
                          <a:schemeClr val="tx1">
                            <a:lumMod val="65000"/>
                            <a:lumOff val="35000"/>
                          </a:schemeClr>
                        </a:buClr>
                      </a:pPr>
                      <a:r>
                        <a:rPr lang="en-US" sz="1100" b="1" dirty="0">
                          <a:latin typeface="Arial" panose="020B0604020202020204" pitchFamily="34" charset="0"/>
                          <a:ea typeface="Times New Roman" panose="02020603050405020304" pitchFamily="18" charset="0"/>
                          <a:cs typeface="Arial" panose="020B0604020202020204" pitchFamily="34" charset="0"/>
                        </a:rPr>
                        <a:t>By including only patients tested for </a:t>
                      </a:r>
                      <a:r>
                        <a:rPr lang="en-US" sz="1100" b="1" i="1" dirty="0">
                          <a:effectLst/>
                          <a:latin typeface="Arial" panose="020B0604020202020204" pitchFamily="34" charset="0"/>
                          <a:ea typeface="Times New Roman" panose="02020603050405020304" pitchFamily="18" charset="0"/>
                          <a:cs typeface="Arial" panose="020B0604020202020204" pitchFamily="34" charset="0"/>
                        </a:rPr>
                        <a:t>BRCA</a:t>
                      </a:r>
                      <a:r>
                        <a:rPr lang="en-US" sz="1100" b="1" dirty="0">
                          <a:effectLst/>
                          <a:latin typeface="Arial" panose="020B0604020202020204" pitchFamily="34" charset="0"/>
                          <a:ea typeface="Times New Roman" panose="02020603050405020304" pitchFamily="18" charset="0"/>
                          <a:cs typeface="Arial" panose="020B0604020202020204" pitchFamily="34" charset="0"/>
                        </a:rPr>
                        <a:t> before or at diagnosis </a:t>
                      </a:r>
                    </a:p>
                    <a:p>
                      <a:pPr>
                        <a:buClr>
                          <a:schemeClr val="tx1">
                            <a:lumMod val="65000"/>
                            <a:lumOff val="35000"/>
                          </a:schemeClr>
                        </a:buClr>
                      </a:pPr>
                      <a:r>
                        <a:rPr lang="en-US" sz="1100" b="1" dirty="0">
                          <a:effectLst/>
                          <a:latin typeface="Arial" panose="020B0604020202020204" pitchFamily="34" charset="0"/>
                          <a:ea typeface="Times New Roman" panose="02020603050405020304" pitchFamily="18" charset="0"/>
                          <a:cs typeface="Arial" panose="020B0604020202020204" pitchFamily="34" charset="0"/>
                        </a:rPr>
                        <a:t>(n = 2581)</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effectLst/>
                          <a:latin typeface="Arial" panose="020B0604020202020204" pitchFamily="34" charset="0"/>
                          <a:ea typeface="Times New Roman" panose="02020603050405020304" pitchFamily="18" charset="0"/>
                          <a:cs typeface="Arial" panose="020B0604020202020204" pitchFamily="34" charset="0"/>
                        </a:rPr>
                        <a:t>0.70 (0.49-1.01)</a:t>
                      </a:r>
                      <a:endParaRPr lang="it-IT" sz="11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5865181"/>
                  </a:ext>
                </a:extLst>
              </a:tr>
              <a:tr h="527829">
                <a:tc>
                  <a:txBody>
                    <a:bodyPr/>
                    <a:lstStyle/>
                    <a:p>
                      <a:pPr>
                        <a:spcAft>
                          <a:spcPts val="0"/>
                        </a:spcAft>
                      </a:pPr>
                      <a:r>
                        <a:rPr lang="en-US" sz="1100" b="1" dirty="0">
                          <a:effectLst/>
                          <a:latin typeface="Arial" panose="020B0604020202020204" pitchFamily="34" charset="0"/>
                          <a:ea typeface="Times New Roman" panose="02020603050405020304" pitchFamily="18" charset="0"/>
                          <a:cs typeface="Arial" panose="020B0604020202020204" pitchFamily="34" charset="0"/>
                        </a:rPr>
                        <a:t>By accounting for the delayed entry (i.e. left truncation at the time of </a:t>
                      </a:r>
                      <a:r>
                        <a:rPr lang="en-US" sz="1100" b="1" i="1" dirty="0">
                          <a:effectLst/>
                          <a:latin typeface="Arial" panose="020B0604020202020204" pitchFamily="34" charset="0"/>
                          <a:ea typeface="Times New Roman" panose="02020603050405020304" pitchFamily="18" charset="0"/>
                          <a:cs typeface="Arial" panose="020B0604020202020204" pitchFamily="34" charset="0"/>
                        </a:rPr>
                        <a:t>BRCA</a:t>
                      </a:r>
                      <a:r>
                        <a:rPr lang="en-US" sz="1100" b="1" dirty="0">
                          <a:effectLst/>
                          <a:latin typeface="Arial" panose="020B0604020202020204" pitchFamily="34" charset="0"/>
                          <a:ea typeface="Times New Roman" panose="02020603050405020304" pitchFamily="18" charset="0"/>
                          <a:cs typeface="Arial" panose="020B0604020202020204" pitchFamily="34" charset="0"/>
                        </a:rPr>
                        <a:t> testing)</a:t>
                      </a:r>
                    </a:p>
                    <a:p>
                      <a:pPr>
                        <a:spcAft>
                          <a:spcPts val="0"/>
                        </a:spcAft>
                      </a:pPr>
                      <a:r>
                        <a:rPr lang="en-US" sz="1100" b="1" dirty="0">
                          <a:effectLst/>
                          <a:latin typeface="Arial" panose="020B0604020202020204" pitchFamily="34" charset="0"/>
                          <a:ea typeface="Times New Roman" panose="02020603050405020304" pitchFamily="18" charset="0"/>
                          <a:cs typeface="Arial" panose="020B0604020202020204" pitchFamily="34" charset="0"/>
                        </a:rPr>
                        <a:t>(n = 4933)</a:t>
                      </a:r>
                      <a:endParaRPr lang="it-IT" sz="1100" b="1" i="1" dirty="0">
                        <a:solidFill>
                          <a:schemeClr val="tx1"/>
                        </a:solidFill>
                        <a:effectLst/>
                        <a:latin typeface="Arial" panose="020B0604020202020204" pitchFamily="34" charset="0"/>
                        <a:cs typeface="Arial" panose="020B060402020202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effectLst/>
                          <a:latin typeface="Arial" panose="020B0604020202020204" pitchFamily="34" charset="0"/>
                          <a:ea typeface="Times New Roman" panose="02020603050405020304" pitchFamily="18" charset="0"/>
                          <a:cs typeface="Arial" panose="020B0604020202020204" pitchFamily="34" charset="0"/>
                        </a:rPr>
                        <a:t>0.47 (0.38-0.58)</a:t>
                      </a:r>
                      <a:endParaRPr lang="it-IT" sz="11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9890762"/>
                  </a:ext>
                </a:extLst>
              </a:tr>
              <a:tr h="410679">
                <a:tc>
                  <a:txBody>
                    <a:bodyPr/>
                    <a:lstStyle/>
                    <a:p>
                      <a:pPr>
                        <a:buClr>
                          <a:schemeClr val="tx1">
                            <a:lumMod val="65000"/>
                            <a:lumOff val="35000"/>
                          </a:schemeClr>
                        </a:buClr>
                      </a:pPr>
                      <a:r>
                        <a:rPr lang="en-US" sz="1100" b="1" dirty="0">
                          <a:effectLst/>
                          <a:latin typeface="Arial" panose="020B0604020202020204" pitchFamily="34" charset="0"/>
                          <a:ea typeface="Times New Roman" panose="02020603050405020304" pitchFamily="18" charset="0"/>
                          <a:cs typeface="Arial" panose="020B0604020202020204" pitchFamily="34" charset="0"/>
                        </a:rPr>
                        <a:t>By performing the 3-year landmark analysis </a:t>
                      </a:r>
                    </a:p>
                    <a:p>
                      <a:pPr>
                        <a:buClr>
                          <a:schemeClr val="tx1">
                            <a:lumMod val="65000"/>
                            <a:lumOff val="35000"/>
                          </a:schemeClr>
                        </a:buClr>
                      </a:pPr>
                      <a:r>
                        <a:rPr lang="en-US" sz="1100" b="1" dirty="0">
                          <a:effectLst/>
                          <a:latin typeface="Arial" panose="020B0604020202020204" pitchFamily="34" charset="0"/>
                          <a:ea typeface="Times New Roman" panose="02020603050405020304" pitchFamily="18" charset="0"/>
                          <a:cs typeface="Arial" panose="020B0604020202020204" pitchFamily="34" charset="0"/>
                        </a:rPr>
                        <a:t>(n = 4474)</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effectLst/>
                          <a:latin typeface="Arial" panose="020B0604020202020204" pitchFamily="34" charset="0"/>
                          <a:ea typeface="Times New Roman" panose="02020603050405020304" pitchFamily="18" charset="0"/>
                          <a:cs typeface="Arial" panose="020B0604020202020204" pitchFamily="34" charset="0"/>
                        </a:rPr>
                        <a:t>0.58 (0.47-0.72)</a:t>
                      </a:r>
                      <a:endParaRPr lang="it-IT" sz="11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7309884"/>
                  </a:ext>
                </a:extLst>
              </a:tr>
            </a:tbl>
          </a:graphicData>
        </a:graphic>
      </p:graphicFrame>
      <p:sp>
        <p:nvSpPr>
          <p:cNvPr id="13" name="CasellaDiTesto 12">
            <a:extLst>
              <a:ext uri="{FF2B5EF4-FFF2-40B4-BE49-F238E27FC236}">
                <a16:creationId xmlns:a16="http://schemas.microsoft.com/office/drawing/2014/main" id="{6587DAA3-D656-A40A-6271-695AD6EDE9DA}"/>
              </a:ext>
            </a:extLst>
          </p:cNvPr>
          <p:cNvSpPr txBox="1"/>
          <p:nvPr/>
        </p:nvSpPr>
        <p:spPr>
          <a:xfrm>
            <a:off x="340523" y="3948778"/>
            <a:ext cx="543222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Sensitivity</a:t>
            </a:r>
            <a:r>
              <a:rPr kumimoji="0" lang="it-IT"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it-IT"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analyses</a:t>
            </a:r>
            <a:endParaRPr kumimoji="0" lang="it-IT"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 name="Immagine 1">
            <a:extLst>
              <a:ext uri="{FF2B5EF4-FFF2-40B4-BE49-F238E27FC236}">
                <a16:creationId xmlns:a16="http://schemas.microsoft.com/office/drawing/2014/main" id="{24F10836-C6C5-475D-965C-A1A71694D08D}"/>
              </a:ext>
            </a:extLst>
          </p:cNvPr>
          <p:cNvPicPr>
            <a:picLocks noChangeAspect="1"/>
          </p:cNvPicPr>
          <p:nvPr/>
        </p:nvPicPr>
        <p:blipFill>
          <a:blip r:embed="rId2"/>
          <a:stretch>
            <a:fillRect/>
          </a:stretch>
        </p:blipFill>
        <p:spPr>
          <a:xfrm>
            <a:off x="6684087" y="1545265"/>
            <a:ext cx="4807704" cy="4800000"/>
          </a:xfrm>
          <a:prstGeom prst="rect">
            <a:avLst/>
          </a:prstGeom>
        </p:spPr>
      </p:pic>
      <p:sp>
        <p:nvSpPr>
          <p:cNvPr id="14" name="Rettangolo 13">
            <a:extLst>
              <a:ext uri="{FF2B5EF4-FFF2-40B4-BE49-F238E27FC236}">
                <a16:creationId xmlns:a16="http://schemas.microsoft.com/office/drawing/2014/main" id="{DACF19FF-5099-4824-8EE3-85AD7DE8B142}"/>
              </a:ext>
            </a:extLst>
          </p:cNvPr>
          <p:cNvSpPr/>
          <p:nvPr/>
        </p:nvSpPr>
        <p:spPr>
          <a:xfrm>
            <a:off x="7301183" y="4396832"/>
            <a:ext cx="2549095" cy="31810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aHR</a:t>
            </a:r>
            <a:r>
              <a:rPr kumimoji="0" lang="en-US" sz="1467"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0.58, 95% CI 0.48-0.71</a:t>
            </a:r>
            <a:endParaRPr kumimoji="0" lang="it-IT" sz="1467"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9" name="CasellaDiTesto 8">
            <a:extLst>
              <a:ext uri="{FF2B5EF4-FFF2-40B4-BE49-F238E27FC236}">
                <a16:creationId xmlns:a16="http://schemas.microsoft.com/office/drawing/2014/main" id="{FCE5C20A-FE4E-CF69-6E76-BCBB4C6E3FBD}"/>
              </a:ext>
            </a:extLst>
          </p:cNvPr>
          <p:cNvSpPr txBox="1"/>
          <p:nvPr/>
        </p:nvSpPr>
        <p:spPr>
          <a:xfrm>
            <a:off x="6014719" y="1304155"/>
            <a:ext cx="617727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Overall survival</a:t>
            </a:r>
          </a:p>
        </p:txBody>
      </p:sp>
      <p:sp>
        <p:nvSpPr>
          <p:cNvPr id="10" name="Rectangle 9">
            <a:extLst>
              <a:ext uri="{FF2B5EF4-FFF2-40B4-BE49-F238E27FC236}">
                <a16:creationId xmlns:a16="http://schemas.microsoft.com/office/drawing/2014/main" id="{39D3171D-C2F8-81E4-D2CA-BFFE8B03406E}"/>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6E4F2738-26C4-BEE5-12B0-4784C5EF90C5}"/>
              </a:ext>
            </a:extLst>
          </p:cNvPr>
          <p:cNvSpPr/>
          <p:nvPr/>
        </p:nvSpPr>
        <p:spPr>
          <a:xfrm>
            <a:off x="0" y="6643688"/>
            <a:ext cx="12191998" cy="1968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31510E69-3706-39BE-3492-02B287F4E74E}"/>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Lambertini</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M. SABCS 2024</a:t>
            </a:r>
          </a:p>
        </p:txBody>
      </p:sp>
    </p:spTree>
    <p:extLst>
      <p:ext uri="{BB962C8B-B14F-4D97-AF65-F5344CB8AC3E}">
        <p14:creationId xmlns:p14="http://schemas.microsoft.com/office/powerpoint/2010/main" val="1116295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92B6B-92F5-D91F-81F0-C2216CF7BB41}"/>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1E068CE7-35D2-3E6E-1205-71A6D1CEC96D}"/>
              </a:ext>
            </a:extLst>
          </p:cNvPr>
          <p:cNvSpPr txBox="1"/>
          <p:nvPr/>
        </p:nvSpPr>
        <p:spPr>
          <a:xfrm>
            <a:off x="11783637" y="6378893"/>
            <a:ext cx="40836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 name="CasellaDiTesto 1">
            <a:extLst>
              <a:ext uri="{FF2B5EF4-FFF2-40B4-BE49-F238E27FC236}">
                <a16:creationId xmlns:a16="http://schemas.microsoft.com/office/drawing/2014/main" id="{0D1639F2-6750-12B2-48A6-FB888D38BCC1}"/>
              </a:ext>
            </a:extLst>
          </p:cNvPr>
          <p:cNvSpPr txBox="1"/>
          <p:nvPr/>
        </p:nvSpPr>
        <p:spPr>
          <a:xfrm>
            <a:off x="-7161" y="1292203"/>
            <a:ext cx="595876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Disease</a:t>
            </a:r>
            <a:r>
              <a:rPr kumimoji="0" lang="it-IT"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-free survival</a:t>
            </a:r>
          </a:p>
        </p:txBody>
      </p:sp>
      <p:sp>
        <p:nvSpPr>
          <p:cNvPr id="16" name="CasellaDiTesto 15">
            <a:extLst>
              <a:ext uri="{FF2B5EF4-FFF2-40B4-BE49-F238E27FC236}">
                <a16:creationId xmlns:a16="http://schemas.microsoft.com/office/drawing/2014/main" id="{C97D0819-DC29-CB45-A323-5556A1C16F6F}"/>
              </a:ext>
            </a:extLst>
          </p:cNvPr>
          <p:cNvSpPr txBox="1"/>
          <p:nvPr/>
        </p:nvSpPr>
        <p:spPr>
          <a:xfrm>
            <a:off x="6014720" y="1304155"/>
            <a:ext cx="617728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Breast</a:t>
            </a:r>
            <a:r>
              <a:rPr kumimoji="0" lang="it-IT"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it-IT"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cancer</a:t>
            </a:r>
            <a:r>
              <a:rPr kumimoji="0" lang="it-IT"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-free </a:t>
            </a:r>
            <a:r>
              <a:rPr kumimoji="0" lang="it-IT"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interval</a:t>
            </a:r>
            <a:endParaRPr kumimoji="0" lang="it-IT"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itle 2">
            <a:extLst>
              <a:ext uri="{FF2B5EF4-FFF2-40B4-BE49-F238E27FC236}">
                <a16:creationId xmlns:a16="http://schemas.microsoft.com/office/drawing/2014/main" id="{7296BCD6-2507-7E78-EAD4-1F99FB6EFCFC}"/>
              </a:ext>
            </a:extLst>
          </p:cNvPr>
          <p:cNvSpPr>
            <a:spLocks noGrp="1"/>
          </p:cNvSpPr>
          <p:nvPr>
            <p:ph type="title"/>
          </p:nvPr>
        </p:nvSpPr>
        <p:spPr>
          <a:xfrm>
            <a:off x="507999" y="55312"/>
            <a:ext cx="9761839" cy="949648"/>
          </a:xfrm>
        </p:spPr>
        <p:txBody>
          <a:bodyPr/>
          <a:lstStyle/>
          <a:p>
            <a:r>
              <a:rPr lang="it-IT" b="1" dirty="0"/>
              <a:t>Study </a:t>
            </a:r>
            <a:r>
              <a:rPr lang="it-IT" b="1" dirty="0" err="1"/>
              <a:t>Results</a:t>
            </a:r>
            <a:r>
              <a:rPr lang="it-IT" b="1" dirty="0"/>
              <a:t> – RRSO (</a:t>
            </a:r>
            <a:r>
              <a:rPr lang="it-IT" b="1" dirty="0" err="1"/>
              <a:t>n</a:t>
            </a:r>
            <a:r>
              <a:rPr lang="it-IT" b="1" dirty="0"/>
              <a:t> = 2782, 52.6%)</a:t>
            </a:r>
            <a:endParaRPr lang="en-US" b="1" dirty="0"/>
          </a:p>
        </p:txBody>
      </p:sp>
      <p:pic>
        <p:nvPicPr>
          <p:cNvPr id="3" name="Immagine 2">
            <a:extLst>
              <a:ext uri="{FF2B5EF4-FFF2-40B4-BE49-F238E27FC236}">
                <a16:creationId xmlns:a16="http://schemas.microsoft.com/office/drawing/2014/main" id="{5E507CB2-3B1E-48C3-AFE3-26F8BD506FB1}"/>
              </a:ext>
            </a:extLst>
          </p:cNvPr>
          <p:cNvPicPr>
            <a:picLocks noChangeAspect="1"/>
          </p:cNvPicPr>
          <p:nvPr/>
        </p:nvPicPr>
        <p:blipFill>
          <a:blip r:embed="rId2"/>
          <a:stretch>
            <a:fillRect/>
          </a:stretch>
        </p:blipFill>
        <p:spPr>
          <a:xfrm>
            <a:off x="570939" y="1662140"/>
            <a:ext cx="4802560" cy="4800000"/>
          </a:xfrm>
          <a:prstGeom prst="rect">
            <a:avLst/>
          </a:prstGeom>
        </p:spPr>
      </p:pic>
      <p:pic>
        <p:nvPicPr>
          <p:cNvPr id="10" name="Immagine 9">
            <a:extLst>
              <a:ext uri="{FF2B5EF4-FFF2-40B4-BE49-F238E27FC236}">
                <a16:creationId xmlns:a16="http://schemas.microsoft.com/office/drawing/2014/main" id="{36DA140C-03AD-416D-B893-2E9D2817005F}"/>
              </a:ext>
            </a:extLst>
          </p:cNvPr>
          <p:cNvPicPr>
            <a:picLocks noChangeAspect="1"/>
          </p:cNvPicPr>
          <p:nvPr/>
        </p:nvPicPr>
        <p:blipFill>
          <a:blip r:embed="rId3"/>
          <a:stretch>
            <a:fillRect/>
          </a:stretch>
        </p:blipFill>
        <p:spPr>
          <a:xfrm>
            <a:off x="6707192" y="1645897"/>
            <a:ext cx="4792333" cy="4800000"/>
          </a:xfrm>
          <a:prstGeom prst="rect">
            <a:avLst/>
          </a:prstGeom>
        </p:spPr>
      </p:pic>
      <p:sp>
        <p:nvSpPr>
          <p:cNvPr id="14" name="Rettangolo 13">
            <a:extLst>
              <a:ext uri="{FF2B5EF4-FFF2-40B4-BE49-F238E27FC236}">
                <a16:creationId xmlns:a16="http://schemas.microsoft.com/office/drawing/2014/main" id="{78388E1B-3CA0-4EF9-A62C-31218FF6519B}"/>
              </a:ext>
            </a:extLst>
          </p:cNvPr>
          <p:cNvSpPr/>
          <p:nvPr/>
        </p:nvSpPr>
        <p:spPr>
          <a:xfrm>
            <a:off x="7316607" y="4396832"/>
            <a:ext cx="2549095" cy="31810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aHR</a:t>
            </a:r>
            <a:r>
              <a:rPr kumimoji="0" lang="en-US" sz="1467"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0.65, 95% CI 0.57-0.74</a:t>
            </a:r>
            <a:endParaRPr kumimoji="0" lang="it-IT" sz="1467"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5" name="Rettangolo 14">
            <a:extLst>
              <a:ext uri="{FF2B5EF4-FFF2-40B4-BE49-F238E27FC236}">
                <a16:creationId xmlns:a16="http://schemas.microsoft.com/office/drawing/2014/main" id="{C1388EFF-EC10-4998-B21E-AD0E45A29805}"/>
              </a:ext>
            </a:extLst>
          </p:cNvPr>
          <p:cNvSpPr/>
          <p:nvPr/>
        </p:nvSpPr>
        <p:spPr>
          <a:xfrm>
            <a:off x="1024446" y="4396832"/>
            <a:ext cx="2549095" cy="31810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aHR</a:t>
            </a:r>
            <a:r>
              <a:rPr kumimoji="0" lang="en-US" sz="1467"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0.68, 95% CI 0.61-0.77</a:t>
            </a:r>
            <a:endParaRPr kumimoji="0" lang="it-IT" sz="1467"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a:extLst>
              <a:ext uri="{FF2B5EF4-FFF2-40B4-BE49-F238E27FC236}">
                <a16:creationId xmlns:a16="http://schemas.microsoft.com/office/drawing/2014/main" id="{7A39B53C-3913-B917-1050-507F2EA01006}"/>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5D299C11-4C1F-DC01-9991-934CFAAF9247}"/>
              </a:ext>
            </a:extLst>
          </p:cNvPr>
          <p:cNvSpPr/>
          <p:nvPr/>
        </p:nvSpPr>
        <p:spPr>
          <a:xfrm>
            <a:off x="0" y="6643688"/>
            <a:ext cx="12191998" cy="1968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509AAC5E-955A-948C-56D2-7BD1939D18B1}"/>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Lambertini</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M. SABCS 2024</a:t>
            </a:r>
          </a:p>
        </p:txBody>
      </p:sp>
    </p:spTree>
    <p:extLst>
      <p:ext uri="{BB962C8B-B14F-4D97-AF65-F5344CB8AC3E}">
        <p14:creationId xmlns:p14="http://schemas.microsoft.com/office/powerpoint/2010/main" val="3615679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5267E-1429-CFC1-9F7B-BD890BBEE66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4E3F158-6F59-75D5-4781-D3824EE13EE7}"/>
              </a:ext>
            </a:extLst>
          </p:cNvPr>
          <p:cNvSpPr>
            <a:spLocks noGrp="1"/>
          </p:cNvSpPr>
          <p:nvPr>
            <p:ph type="title"/>
          </p:nvPr>
        </p:nvSpPr>
        <p:spPr>
          <a:xfrm>
            <a:off x="508000" y="55312"/>
            <a:ext cx="9245600" cy="949648"/>
          </a:xfrm>
        </p:spPr>
        <p:txBody>
          <a:bodyPr/>
          <a:lstStyle/>
          <a:p>
            <a:r>
              <a:rPr lang="it-IT" b="1" dirty="0" err="1"/>
              <a:t>Conclusions</a:t>
            </a:r>
            <a:endParaRPr lang="en-US" b="1" dirty="0"/>
          </a:p>
        </p:txBody>
      </p:sp>
      <p:sp>
        <p:nvSpPr>
          <p:cNvPr id="4" name="CasellaDiTesto 3">
            <a:extLst>
              <a:ext uri="{FF2B5EF4-FFF2-40B4-BE49-F238E27FC236}">
                <a16:creationId xmlns:a16="http://schemas.microsoft.com/office/drawing/2014/main" id="{7912EB75-BD8B-BCC7-5B47-592C6383A657}"/>
              </a:ext>
            </a:extLst>
          </p:cNvPr>
          <p:cNvSpPr txBox="1"/>
          <p:nvPr/>
        </p:nvSpPr>
        <p:spPr>
          <a:xfrm>
            <a:off x="11783637" y="6378893"/>
            <a:ext cx="40836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 name="Content Placeholder 1">
            <a:extLst>
              <a:ext uri="{FF2B5EF4-FFF2-40B4-BE49-F238E27FC236}">
                <a16:creationId xmlns:a16="http://schemas.microsoft.com/office/drawing/2014/main" id="{D340A3E0-C1A7-CCB1-2E1F-4E64687AC6CB}"/>
              </a:ext>
            </a:extLst>
          </p:cNvPr>
          <p:cNvSpPr>
            <a:spLocks noGrp="1"/>
          </p:cNvSpPr>
          <p:nvPr>
            <p:ph idx="1"/>
          </p:nvPr>
        </p:nvSpPr>
        <p:spPr>
          <a:xfrm>
            <a:off x="508001" y="1454310"/>
            <a:ext cx="11480799" cy="3349919"/>
          </a:xfrm>
        </p:spPr>
        <p:txBody>
          <a:bodyPr/>
          <a:lstStyle/>
          <a:p>
            <a:pPr>
              <a:buClr>
                <a:schemeClr val="tx1">
                  <a:lumMod val="65000"/>
                  <a:lumOff val="35000"/>
                </a:schemeClr>
              </a:buClr>
            </a:pPr>
            <a:r>
              <a:rPr lang="en-US" sz="1867" dirty="0"/>
              <a:t>This global study including 5290 young </a:t>
            </a:r>
            <a:r>
              <a:rPr lang="en-US" sz="1867" i="1" dirty="0"/>
              <a:t>BRCA</a:t>
            </a:r>
            <a:r>
              <a:rPr lang="en-US" sz="1867" dirty="0"/>
              <a:t> carriers from 109 centers worldwide </a:t>
            </a:r>
            <a:r>
              <a:rPr lang="en-US" sz="1867" dirty="0">
                <a:ea typeface="Times New Roman" panose="02020603050405020304" pitchFamily="18" charset="0"/>
              </a:rPr>
              <a:t>provides evidence on the association between risk-reducing surgeries and survival outcomes among young </a:t>
            </a:r>
            <a:r>
              <a:rPr lang="en-US" sz="1867" i="1" dirty="0">
                <a:ea typeface="Times New Roman" panose="02020603050405020304" pitchFamily="18" charset="0"/>
              </a:rPr>
              <a:t>BRCA</a:t>
            </a:r>
            <a:r>
              <a:rPr lang="en-US" sz="1867" dirty="0">
                <a:ea typeface="Times New Roman" panose="02020603050405020304" pitchFamily="18" charset="0"/>
              </a:rPr>
              <a:t> carriers with a prior history of breast cancer</a:t>
            </a:r>
            <a:endParaRPr lang="en-US" sz="1867" dirty="0"/>
          </a:p>
          <a:p>
            <a:pPr>
              <a:buClr>
                <a:schemeClr val="tx1">
                  <a:lumMod val="65000"/>
                  <a:lumOff val="35000"/>
                </a:schemeClr>
              </a:buClr>
            </a:pPr>
            <a:r>
              <a:rPr lang="en-US" sz="1867" dirty="0">
                <a:ea typeface="Times New Roman" panose="02020603050405020304" pitchFamily="18" charset="0"/>
              </a:rPr>
              <a:t>Our results showed that undergoing RRM and/or RRSO was associated with improved OS, DFS and BCFI in this special clinical setting</a:t>
            </a:r>
          </a:p>
          <a:p>
            <a:pPr>
              <a:buClr>
                <a:schemeClr val="tx1">
                  <a:lumMod val="65000"/>
                  <a:lumOff val="35000"/>
                </a:schemeClr>
              </a:buClr>
            </a:pPr>
            <a:r>
              <a:rPr lang="en-US" sz="1867" dirty="0">
                <a:ea typeface="Times New Roman" panose="02020603050405020304" pitchFamily="18" charset="0"/>
              </a:rPr>
              <a:t>The favorable impact of RRM on OS was observed irrespective of the specific </a:t>
            </a:r>
            <a:r>
              <a:rPr lang="en-US" sz="1867" i="1" dirty="0">
                <a:ea typeface="Times New Roman" panose="02020603050405020304" pitchFamily="18" charset="0"/>
              </a:rPr>
              <a:t>BRCA</a:t>
            </a:r>
            <a:r>
              <a:rPr lang="en-US" sz="1867" dirty="0">
                <a:ea typeface="Times New Roman" panose="02020603050405020304" pitchFamily="18" charset="0"/>
              </a:rPr>
              <a:t> gene, while the beneficial effect of RRSO was more pronounced among </a:t>
            </a:r>
            <a:r>
              <a:rPr lang="en-US" sz="1867" i="1" dirty="0">
                <a:ea typeface="Times New Roman" panose="02020603050405020304" pitchFamily="18" charset="0"/>
              </a:rPr>
              <a:t>BRCA1</a:t>
            </a:r>
            <a:r>
              <a:rPr lang="en-US" sz="1867" dirty="0">
                <a:ea typeface="Times New Roman" panose="02020603050405020304" pitchFamily="18" charset="0"/>
              </a:rPr>
              <a:t> carriers</a:t>
            </a:r>
          </a:p>
          <a:p>
            <a:pPr>
              <a:buClr>
                <a:schemeClr val="tx1">
                  <a:lumMod val="65000"/>
                  <a:lumOff val="35000"/>
                </a:schemeClr>
              </a:buClr>
            </a:pPr>
            <a:r>
              <a:rPr lang="en-US" sz="1867" dirty="0">
                <a:ea typeface="Times New Roman" panose="02020603050405020304" pitchFamily="18" charset="0"/>
              </a:rPr>
              <a:t>The effect of RRM and RRSO on OS were independent; conversely, the effect of RRSO on DFS and BCFI was more pronounced among patients who underwent also RRM</a:t>
            </a:r>
          </a:p>
          <a:p>
            <a:pPr marL="0" indent="0">
              <a:buClr>
                <a:schemeClr val="tx1">
                  <a:lumMod val="65000"/>
                  <a:lumOff val="35000"/>
                </a:schemeClr>
              </a:buClr>
              <a:buNone/>
            </a:pPr>
            <a:r>
              <a:rPr lang="it-IT" sz="1867" dirty="0"/>
              <a:t> </a:t>
            </a:r>
          </a:p>
          <a:p>
            <a:pPr>
              <a:buClr>
                <a:schemeClr val="tx1">
                  <a:lumMod val="65000"/>
                  <a:lumOff val="35000"/>
                </a:schemeClr>
              </a:buClr>
            </a:pPr>
            <a:r>
              <a:rPr lang="en-US" sz="1867" b="1" dirty="0">
                <a:ea typeface="Times New Roman" panose="02020603050405020304" pitchFamily="18" charset="0"/>
              </a:rPr>
              <a:t>These findings may help to improve the counseling on cancer-risk management strategies for </a:t>
            </a:r>
            <a:r>
              <a:rPr lang="en-US" sz="1867" b="1" i="1" dirty="0">
                <a:ea typeface="Times New Roman" panose="02020603050405020304" pitchFamily="18" charset="0"/>
              </a:rPr>
              <a:t>BRCA</a:t>
            </a:r>
            <a:r>
              <a:rPr lang="en-US" sz="1867" b="1" dirty="0">
                <a:ea typeface="Times New Roman" panose="02020603050405020304" pitchFamily="18" charset="0"/>
              </a:rPr>
              <a:t> carriers with young onset breast cancer but should not be used to counsel </a:t>
            </a:r>
            <a:r>
              <a:rPr lang="en-US" sz="1867" b="1" i="1" dirty="0">
                <a:ea typeface="Times New Roman" panose="02020603050405020304" pitchFamily="18" charset="0"/>
              </a:rPr>
              <a:t>BRCA</a:t>
            </a:r>
            <a:r>
              <a:rPr lang="en-US" sz="1867" b="1" dirty="0">
                <a:ea typeface="Times New Roman" panose="02020603050405020304" pitchFamily="18" charset="0"/>
              </a:rPr>
              <a:t> healthy carriers nor </a:t>
            </a:r>
            <a:r>
              <a:rPr lang="en-US" sz="1867" b="1" i="1" dirty="0">
                <a:ea typeface="Times New Roman" panose="02020603050405020304" pitchFamily="18" charset="0"/>
              </a:rPr>
              <a:t>BRCA</a:t>
            </a:r>
            <a:r>
              <a:rPr lang="en-US" sz="1867" b="1" dirty="0">
                <a:ea typeface="Times New Roman" panose="02020603050405020304" pitchFamily="18" charset="0"/>
              </a:rPr>
              <a:t> carriers with diagnosis of breast cancer at an older age</a:t>
            </a:r>
            <a:endParaRPr lang="it-IT" sz="1867" b="1" dirty="0">
              <a:ea typeface="Times New Roman" panose="02020603050405020304" pitchFamily="18" charset="0"/>
            </a:endParaRPr>
          </a:p>
        </p:txBody>
      </p:sp>
      <p:sp>
        <p:nvSpPr>
          <p:cNvPr id="2" name="Rectangle 1">
            <a:extLst>
              <a:ext uri="{FF2B5EF4-FFF2-40B4-BE49-F238E27FC236}">
                <a16:creationId xmlns:a16="http://schemas.microsoft.com/office/drawing/2014/main" id="{94184848-809F-4C89-E023-F30A7A78169F}"/>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3ABA4FB7-146F-3B95-7C67-FE3252547750}"/>
              </a:ext>
            </a:extLst>
          </p:cNvPr>
          <p:cNvSpPr/>
          <p:nvPr/>
        </p:nvSpPr>
        <p:spPr>
          <a:xfrm>
            <a:off x="0" y="6643688"/>
            <a:ext cx="12191998" cy="1968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34D80190-5F56-6D87-3658-6D7645A65F08}"/>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panose="020B0604020202020204"/>
                <a:ea typeface="+mn-ea"/>
                <a:cs typeface="+mn-cs"/>
              </a:rPr>
              <a:t>Lambertini</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M. SABCS 2024</a:t>
            </a:r>
          </a:p>
        </p:txBody>
      </p:sp>
    </p:spTree>
    <p:extLst>
      <p:ext uri="{BB962C8B-B14F-4D97-AF65-F5344CB8AC3E}">
        <p14:creationId xmlns:p14="http://schemas.microsoft.com/office/powerpoint/2010/main" val="1900850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CDCA1-FA90-CF64-4F0C-3E295375EB9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7A758AE-B859-9B02-4D26-3DD4EA307CC9}"/>
              </a:ext>
            </a:extLst>
          </p:cNvPr>
          <p:cNvSpPr>
            <a:spLocks noGrp="1"/>
          </p:cNvSpPr>
          <p:nvPr>
            <p:ph type="body" sz="quarter" idx="11"/>
          </p:nvPr>
        </p:nvSpPr>
        <p:spPr>
          <a:xfrm>
            <a:off x="261816" y="868229"/>
            <a:ext cx="11239622" cy="4746759"/>
          </a:xfrm>
        </p:spPr>
        <p:txBody>
          <a:bodyPr>
            <a:normAutofit fontScale="85000" lnSpcReduction="20000"/>
          </a:bodyPr>
          <a:lstStyle/>
          <a:p>
            <a:pPr marL="0" lvl="1" indent="0">
              <a:lnSpc>
                <a:spcPct val="120000"/>
              </a:lnSpc>
              <a:spcBef>
                <a:spcPts val="0"/>
              </a:spcBef>
              <a:spcAft>
                <a:spcPts val="600"/>
              </a:spcAft>
              <a:buNone/>
            </a:pPr>
            <a:endParaRPr lang="en-US" sz="2700" dirty="0">
              <a:solidFill>
                <a:srgbClr val="000000"/>
              </a:solidFill>
              <a:effectLst/>
              <a:ea typeface="Aptos" panose="020B0004020202020204" pitchFamily="34" charset="0"/>
              <a:cs typeface="Aptos" panose="020B0004020202020204" pitchFamily="34" charset="0"/>
            </a:endParaRPr>
          </a:p>
          <a:p>
            <a:pPr marL="457200" lvl="1" indent="-457200">
              <a:lnSpc>
                <a:spcPct val="120000"/>
              </a:lnSpc>
              <a:spcBef>
                <a:spcPts val="0"/>
              </a:spcBef>
              <a:spcAft>
                <a:spcPts val="600"/>
              </a:spcAft>
            </a:pPr>
            <a:r>
              <a:rPr lang="en-US" b="1" u="sng" dirty="0" err="1">
                <a:solidFill>
                  <a:srgbClr val="000000"/>
                </a:solidFill>
                <a:effectLst/>
                <a:ea typeface="Aptos" panose="020B0004020202020204" pitchFamily="34" charset="0"/>
                <a:cs typeface="Aptos" panose="020B0004020202020204" pitchFamily="34" charset="0"/>
              </a:rPr>
              <a:t>ctDNA</a:t>
            </a:r>
            <a:r>
              <a:rPr lang="en-US" b="1" u="sng" dirty="0">
                <a:solidFill>
                  <a:srgbClr val="000000"/>
                </a:solidFill>
                <a:effectLst/>
                <a:ea typeface="Aptos" panose="020B0004020202020204" pitchFamily="34" charset="0"/>
                <a:cs typeface="Aptos" panose="020B0004020202020204" pitchFamily="34" charset="0"/>
              </a:rPr>
              <a:t> monitoring</a:t>
            </a:r>
          </a:p>
          <a:p>
            <a:pPr marL="457200" lvl="1" indent="-457200">
              <a:lnSpc>
                <a:spcPct val="120000"/>
              </a:lnSpc>
              <a:spcBef>
                <a:spcPts val="0"/>
              </a:spcBef>
              <a:spcAft>
                <a:spcPts val="600"/>
              </a:spcAft>
            </a:pPr>
            <a:endParaRPr lang="en-US" sz="1200" b="1" u="sng" dirty="0">
              <a:solidFill>
                <a:srgbClr val="000000"/>
              </a:solidFill>
              <a:effectLs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b="1" dirty="0">
                <a:solidFill>
                  <a:srgbClr val="000000"/>
                </a:solidFill>
                <a:effectLst/>
                <a:ea typeface="Aptos" panose="020B0004020202020204" pitchFamily="34" charset="0"/>
                <a:cs typeface="Aptos" panose="020B0004020202020204" pitchFamily="34" charset="0"/>
              </a:rPr>
              <a:t>GS3-01: </a:t>
            </a:r>
            <a:r>
              <a:rPr lang="en-US" dirty="0">
                <a:solidFill>
                  <a:srgbClr val="000000"/>
                </a:solidFill>
                <a:effectLst/>
                <a:ea typeface="Aptos" panose="020B0004020202020204" pitchFamily="34" charset="0"/>
                <a:cs typeface="Aptos" panose="020B0004020202020204" pitchFamily="34" charset="0"/>
              </a:rPr>
              <a:t>Circulating tumor DNA surveillance in </a:t>
            </a:r>
            <a:r>
              <a:rPr lang="en-US" b="1" dirty="0">
                <a:solidFill>
                  <a:srgbClr val="000000"/>
                </a:solidFill>
                <a:effectLst/>
                <a:ea typeface="Aptos" panose="020B0004020202020204" pitchFamily="34" charset="0"/>
                <a:cs typeface="Aptos" panose="020B0004020202020204" pitchFamily="34" charset="0"/>
              </a:rPr>
              <a:t>ZEST</a:t>
            </a:r>
            <a:r>
              <a:rPr lang="en-US" dirty="0">
                <a:solidFill>
                  <a:srgbClr val="000000"/>
                </a:solidFill>
                <a:effectLst/>
                <a:ea typeface="Aptos" panose="020B0004020202020204" pitchFamily="34" charset="0"/>
                <a:cs typeface="Aptos" panose="020B0004020202020204" pitchFamily="34" charset="0"/>
              </a:rPr>
              <a:t>, a randomized, phase 3, double-blind study of niraparib or placebo in patients w/ </a:t>
            </a:r>
            <a:r>
              <a:rPr lang="en-US" dirty="0">
                <a:solidFill>
                  <a:srgbClr val="000000"/>
                </a:solidFill>
                <a:ea typeface="Aptos" panose="020B0004020202020204" pitchFamily="34" charset="0"/>
                <a:cs typeface="Aptos" panose="020B0004020202020204" pitchFamily="34" charset="0"/>
              </a:rPr>
              <a:t>TNBC</a:t>
            </a:r>
            <a:r>
              <a:rPr lang="en-US" dirty="0">
                <a:solidFill>
                  <a:srgbClr val="000000"/>
                </a:solidFill>
                <a:effectLst/>
                <a:ea typeface="Aptos" panose="020B0004020202020204" pitchFamily="34" charset="0"/>
                <a:cs typeface="Aptos" panose="020B0004020202020204" pitchFamily="34" charset="0"/>
              </a:rPr>
              <a:t> or HER2+ BRCA-mutated breast cancer with molecular residual disease after definitive therapy</a:t>
            </a:r>
            <a:endParaRPr lang="en-US" dirty="0">
              <a:effectLst/>
              <a:ea typeface="Aptos" panose="020B0004020202020204" pitchFamily="34" charset="0"/>
              <a:cs typeface="Aptos" panose="020B0004020202020204" pitchFamily="34" charset="0"/>
            </a:endParaRPr>
          </a:p>
          <a:p>
            <a:pPr marL="0" marR="0" indent="0">
              <a:lnSpc>
                <a:spcPct val="120000"/>
              </a:lnSpc>
              <a:spcBef>
                <a:spcPts val="0"/>
              </a:spcBef>
              <a:buNone/>
            </a:pPr>
            <a:endParaRPr lang="en-US" sz="2400" dirty="0">
              <a:effectLst/>
              <a:ea typeface="Aptos" panose="020B0004020202020204" pitchFamily="34" charset="0"/>
              <a:cs typeface="Aptos" panose="020B0004020202020204" pitchFamily="34" charset="0"/>
            </a:endParaRPr>
          </a:p>
          <a:p>
            <a:pPr marL="0">
              <a:lnSpc>
                <a:spcPct val="120000"/>
              </a:lnSpc>
              <a:spcAft>
                <a:spcPts val="600"/>
              </a:spcAft>
            </a:pPr>
            <a:r>
              <a:rPr lang="en-US" sz="2400" b="1" u="sng" dirty="0">
                <a:solidFill>
                  <a:srgbClr val="000000"/>
                </a:solidFill>
                <a:effectLst/>
                <a:ea typeface="Aptos" panose="020B0004020202020204" pitchFamily="34" charset="0"/>
                <a:cs typeface="Aptos" panose="020B0004020202020204" pitchFamily="34" charset="0"/>
              </a:rPr>
              <a:t>BRCA related abstracts</a:t>
            </a:r>
          </a:p>
          <a:p>
            <a:pPr marL="0">
              <a:lnSpc>
                <a:spcPct val="120000"/>
              </a:lnSpc>
              <a:spcAft>
                <a:spcPts val="600"/>
              </a:spcAft>
            </a:pPr>
            <a:endParaRPr lang="en-US" sz="1200" b="1" u="sng" dirty="0">
              <a:solidFill>
                <a:srgbClr val="000000"/>
              </a:solidFill>
              <a:effectLst/>
              <a:ea typeface="Aptos" panose="020B0004020202020204" pitchFamily="34" charset="0"/>
              <a:cs typeface="Aptos" panose="020B0004020202020204" pitchFamily="34" charset="0"/>
            </a:endParaRPr>
          </a:p>
          <a:p>
            <a:pPr marL="0" indent="0">
              <a:lnSpc>
                <a:spcPct val="120000"/>
              </a:lnSpc>
              <a:spcAft>
                <a:spcPts val="600"/>
              </a:spcAft>
              <a:buNone/>
            </a:pPr>
            <a:r>
              <a:rPr lang="en-US" sz="2400" b="1" dirty="0">
                <a:solidFill>
                  <a:srgbClr val="000000"/>
                </a:solidFill>
                <a:effectLst/>
                <a:ea typeface="Aptos" panose="020B0004020202020204" pitchFamily="34" charset="0"/>
                <a:cs typeface="Aptos" panose="020B0004020202020204" pitchFamily="34" charset="0"/>
              </a:rPr>
              <a:t>GS1-08:</a:t>
            </a:r>
            <a:r>
              <a:rPr lang="en-US" sz="2400" dirty="0">
                <a:solidFill>
                  <a:srgbClr val="000000"/>
                </a:solidFill>
                <a:effectLst/>
                <a:ea typeface="Aptos" panose="020B0004020202020204" pitchFamily="34" charset="0"/>
                <a:cs typeface="Aptos" panose="020B0004020202020204" pitchFamily="34" charset="0"/>
              </a:rPr>
              <a:t> Association between risk-reducing surgeries and survival in young BRCA carriers with breast cancer: results from an international cohort study</a:t>
            </a:r>
          </a:p>
          <a:p>
            <a:pPr marL="0" marR="0" indent="0">
              <a:lnSpc>
                <a:spcPct val="120000"/>
              </a:lnSpc>
              <a:spcBef>
                <a:spcPts val="0"/>
              </a:spcBef>
              <a:spcAft>
                <a:spcPts val="600"/>
              </a:spcAft>
              <a:buNone/>
            </a:pPr>
            <a:r>
              <a:rPr lang="en-US" sz="2400" b="1" dirty="0">
                <a:solidFill>
                  <a:srgbClr val="000000"/>
                </a:solidFill>
                <a:effectLst/>
                <a:highlight>
                  <a:srgbClr val="FFFF00"/>
                </a:highlight>
                <a:ea typeface="Aptos" panose="020B0004020202020204" pitchFamily="34" charset="0"/>
                <a:cs typeface="Aptos" panose="020B0004020202020204" pitchFamily="34" charset="0"/>
              </a:rPr>
              <a:t>GS1-09: </a:t>
            </a:r>
            <a:r>
              <a:rPr lang="en-US" sz="2400" b="1" dirty="0" err="1">
                <a:solidFill>
                  <a:srgbClr val="000000"/>
                </a:solidFill>
                <a:effectLst/>
                <a:highlight>
                  <a:srgbClr val="FFFF00"/>
                </a:highlight>
                <a:ea typeface="Aptos" panose="020B0004020202020204" pitchFamily="34" charset="0"/>
                <a:cs typeface="Aptos" panose="020B0004020202020204" pitchFamily="34" charset="0"/>
              </a:rPr>
              <a:t>OlympiA</a:t>
            </a:r>
            <a:r>
              <a:rPr lang="en-US" sz="2400" dirty="0">
                <a:solidFill>
                  <a:srgbClr val="000000"/>
                </a:solidFill>
                <a:effectLst/>
                <a:highlight>
                  <a:srgbClr val="FFFF00"/>
                </a:highlight>
                <a:ea typeface="Aptos" panose="020B0004020202020204" pitchFamily="34" charset="0"/>
                <a:cs typeface="Aptos" panose="020B0004020202020204" pitchFamily="34" charset="0"/>
              </a:rPr>
              <a:t>- Phase 3, multicenter, randomized, placebo-controlled trial of adjuvant olaparib after (neo)adjuvant chemotherapy in patients w/ germline BRCA1/BRCA2 pathogenic variants &amp; high risk HER2-negative primary breast cancer; longer term follow</a:t>
            </a:r>
            <a:endParaRPr lang="en-US" sz="2400" dirty="0">
              <a:effectLst/>
              <a:highlight>
                <a:srgbClr val="FFFF00"/>
              </a:highlight>
              <a:ea typeface="Aptos" panose="020B0004020202020204" pitchFamily="34" charset="0"/>
              <a:cs typeface="Aptos" panose="020B0004020202020204" pitchFamily="34" charset="0"/>
            </a:endParaRPr>
          </a:p>
          <a:p>
            <a:endParaRPr lang="en-US" dirty="0"/>
          </a:p>
        </p:txBody>
      </p:sp>
      <p:sp>
        <p:nvSpPr>
          <p:cNvPr id="3" name="Title 2">
            <a:extLst>
              <a:ext uri="{FF2B5EF4-FFF2-40B4-BE49-F238E27FC236}">
                <a16:creationId xmlns:a16="http://schemas.microsoft.com/office/drawing/2014/main" id="{19D9EA67-E7C0-A55E-1722-B1E21FBFCC1D}"/>
              </a:ext>
            </a:extLst>
          </p:cNvPr>
          <p:cNvSpPr>
            <a:spLocks noGrp="1"/>
          </p:cNvSpPr>
          <p:nvPr>
            <p:ph type="title"/>
          </p:nvPr>
        </p:nvSpPr>
        <p:spPr>
          <a:xfrm>
            <a:off x="436548" y="293933"/>
            <a:ext cx="10024622" cy="702300"/>
          </a:xfrm>
        </p:spPr>
        <p:txBody>
          <a:bodyPr/>
          <a:lstStyle/>
          <a:p>
            <a:r>
              <a:rPr lang="en-US" dirty="0"/>
              <a:t>Outline (2)</a:t>
            </a:r>
          </a:p>
        </p:txBody>
      </p:sp>
    </p:spTree>
    <p:extLst>
      <p:ext uri="{BB962C8B-B14F-4D97-AF65-F5344CB8AC3E}">
        <p14:creationId xmlns:p14="http://schemas.microsoft.com/office/powerpoint/2010/main" val="573347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C177A-E851-679C-7BE5-49968C163E18}"/>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7D9B054-EDE6-30A2-5BE7-8A50F01DFA30}"/>
              </a:ext>
            </a:extLst>
          </p:cNvPr>
          <p:cNvSpPr/>
          <p:nvPr/>
        </p:nvSpPr>
        <p:spPr>
          <a:xfrm>
            <a:off x="0" y="1566155"/>
            <a:ext cx="12192000" cy="4748532"/>
          </a:xfrm>
          <a:prstGeom prst="rect">
            <a:avLst/>
          </a:prstGeom>
          <a:solidFill>
            <a:srgbClr val="3AB3E5">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4876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Content Placeholder 1">
            <a:extLst>
              <a:ext uri="{FF2B5EF4-FFF2-40B4-BE49-F238E27FC236}">
                <a16:creationId xmlns:a16="http://schemas.microsoft.com/office/drawing/2014/main" id="{974A1F82-8CCB-DBBB-94AB-FA2F812424C4}"/>
              </a:ext>
            </a:extLst>
          </p:cNvPr>
          <p:cNvSpPr>
            <a:spLocks noGrp="1"/>
          </p:cNvSpPr>
          <p:nvPr>
            <p:ph type="body" sz="quarter" idx="12"/>
          </p:nvPr>
        </p:nvSpPr>
        <p:spPr/>
        <p:txBody>
          <a:bodyPr/>
          <a:lstStyle/>
          <a:p>
            <a:pPr>
              <a:buClr>
                <a:schemeClr val="tx1">
                  <a:lumMod val="65000"/>
                  <a:lumOff val="35000"/>
                </a:schemeClr>
              </a:buClr>
            </a:pPr>
            <a:r>
              <a:rPr lang="en-US" dirty="0"/>
              <a:t>Click to add text</a:t>
            </a:r>
          </a:p>
        </p:txBody>
      </p:sp>
      <p:pic>
        <p:nvPicPr>
          <p:cNvPr id="4" name="Picture 3" descr="Slide8">
            <a:extLst>
              <a:ext uri="{FF2B5EF4-FFF2-40B4-BE49-F238E27FC236}">
                <a16:creationId xmlns:a16="http://schemas.microsoft.com/office/drawing/2014/main" id="{548B1F35-A950-3ED5-94B6-B7378B298229}"/>
              </a:ext>
            </a:extLst>
          </p:cNvPr>
          <p:cNvPicPr>
            <a:picLocks noGrp="1" noChangeAspect="1"/>
          </p:cNvPicPr>
          <p:nvPr isPhoto="1"/>
        </p:nvPicPr>
        <p:blipFill>
          <a:blip r:embed="rId3">
            <a:lum/>
            <a:extLst>
              <a:ext uri="{28A0092B-C50C-407E-A947-70E740481C1C}">
                <a14:useLocalDpi xmlns:a14="http://schemas.microsoft.com/office/drawing/2010/main" val="0"/>
              </a:ext>
            </a:extLst>
          </a:blip>
          <a:srcRect t="17949" r="30959" b="11241"/>
          <a:stretch/>
        </p:blipFill>
        <p:spPr>
          <a:xfrm>
            <a:off x="231130" y="537894"/>
            <a:ext cx="4677457" cy="2698484"/>
          </a:xfrm>
          <a:prstGeom prst="rect">
            <a:avLst/>
          </a:prstGeom>
          <a:ln>
            <a:solidFill>
              <a:schemeClr val="accent6">
                <a:lumMod val="75000"/>
              </a:schemeClr>
            </a:solidFill>
          </a:ln>
        </p:spPr>
      </p:pic>
      <p:pic>
        <p:nvPicPr>
          <p:cNvPr id="5" name="Picture 4" descr="Slide9">
            <a:extLst>
              <a:ext uri="{FF2B5EF4-FFF2-40B4-BE49-F238E27FC236}">
                <a16:creationId xmlns:a16="http://schemas.microsoft.com/office/drawing/2014/main" id="{341791B7-D74A-AF14-DCAA-E4A94A29C49C}"/>
              </a:ext>
            </a:extLst>
          </p:cNvPr>
          <p:cNvPicPr>
            <a:picLocks noGrp="1" noChangeAspect="1"/>
          </p:cNvPicPr>
          <p:nvPr isPhoto="1"/>
        </p:nvPicPr>
        <p:blipFill>
          <a:blip r:embed="rId4">
            <a:lum/>
            <a:extLst>
              <a:ext uri="{28A0092B-C50C-407E-A947-70E740481C1C}">
                <a14:useLocalDpi xmlns:a14="http://schemas.microsoft.com/office/drawing/2010/main" val="0"/>
              </a:ext>
            </a:extLst>
          </a:blip>
          <a:srcRect t="18589" r="31066" b="12555"/>
          <a:stretch/>
        </p:blipFill>
        <p:spPr>
          <a:xfrm>
            <a:off x="231130" y="3487624"/>
            <a:ext cx="4677457" cy="2628077"/>
          </a:xfrm>
          <a:prstGeom prst="rect">
            <a:avLst/>
          </a:prstGeom>
          <a:ln>
            <a:solidFill>
              <a:schemeClr val="accent6">
                <a:lumMod val="75000"/>
              </a:schemeClr>
            </a:solidFill>
          </a:ln>
        </p:spPr>
      </p:pic>
      <p:sp>
        <p:nvSpPr>
          <p:cNvPr id="8" name="TextBox 7">
            <a:extLst>
              <a:ext uri="{FF2B5EF4-FFF2-40B4-BE49-F238E27FC236}">
                <a16:creationId xmlns:a16="http://schemas.microsoft.com/office/drawing/2014/main" id="{D93D26E3-4257-6CDD-4A27-4AF3D1EE342F}"/>
              </a:ext>
            </a:extLst>
          </p:cNvPr>
          <p:cNvSpPr txBox="1"/>
          <p:nvPr/>
        </p:nvSpPr>
        <p:spPr>
          <a:xfrm>
            <a:off x="10359578" y="5991925"/>
            <a:ext cx="1832423" cy="2358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Schmid et al. ESMO 2024</a:t>
            </a:r>
          </a:p>
        </p:txBody>
      </p:sp>
      <p:sp>
        <p:nvSpPr>
          <p:cNvPr id="11" name="TextBox 10">
            <a:extLst>
              <a:ext uri="{FF2B5EF4-FFF2-40B4-BE49-F238E27FC236}">
                <a16:creationId xmlns:a16="http://schemas.microsoft.com/office/drawing/2014/main" id="{35254737-269C-23BF-2C89-F9C33CA89C34}"/>
              </a:ext>
            </a:extLst>
          </p:cNvPr>
          <p:cNvSpPr txBox="1"/>
          <p:nvPr/>
        </p:nvSpPr>
        <p:spPr>
          <a:xfrm>
            <a:off x="231129" y="543313"/>
            <a:ext cx="609600" cy="379656"/>
          </a:xfrm>
          <a:prstGeom prst="rect">
            <a:avLst/>
          </a:prstGeom>
          <a:solidFill>
            <a:srgbClr val="EEF8FD"/>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4564"/>
                </a:solidFill>
                <a:effectLst/>
                <a:uLnTx/>
                <a:uFillTx/>
                <a:latin typeface="Arial" panose="020B0604020202020204" pitchFamily="34" charset="0"/>
                <a:ea typeface="+mn-ea"/>
                <a:cs typeface="Arial" panose="020B0604020202020204" pitchFamily="34" charset="0"/>
              </a:rPr>
              <a:t>EFS</a:t>
            </a:r>
          </a:p>
        </p:txBody>
      </p:sp>
      <p:sp>
        <p:nvSpPr>
          <p:cNvPr id="17" name="TextBox 16">
            <a:extLst>
              <a:ext uri="{FF2B5EF4-FFF2-40B4-BE49-F238E27FC236}">
                <a16:creationId xmlns:a16="http://schemas.microsoft.com/office/drawing/2014/main" id="{082E9752-B73C-4346-9C9B-859E936FA458}"/>
              </a:ext>
            </a:extLst>
          </p:cNvPr>
          <p:cNvSpPr txBox="1"/>
          <p:nvPr/>
        </p:nvSpPr>
        <p:spPr>
          <a:xfrm>
            <a:off x="231129" y="3487624"/>
            <a:ext cx="609600" cy="379656"/>
          </a:xfrm>
          <a:prstGeom prst="rect">
            <a:avLst/>
          </a:prstGeom>
          <a:solidFill>
            <a:srgbClr val="EEF8FD"/>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4564"/>
                </a:solidFill>
                <a:effectLst/>
                <a:uLnTx/>
                <a:uFillTx/>
                <a:latin typeface="Arial" panose="020B0604020202020204" pitchFamily="34" charset="0"/>
                <a:ea typeface="+mn-ea"/>
                <a:cs typeface="Arial" panose="020B0604020202020204" pitchFamily="34" charset="0"/>
              </a:rPr>
              <a:t>OS</a:t>
            </a:r>
          </a:p>
        </p:txBody>
      </p:sp>
      <p:pic>
        <p:nvPicPr>
          <p:cNvPr id="3" name="Picture 2" descr="Slide13">
            <a:extLst>
              <a:ext uri="{FF2B5EF4-FFF2-40B4-BE49-F238E27FC236}">
                <a16:creationId xmlns:a16="http://schemas.microsoft.com/office/drawing/2014/main" id="{B00B8CD0-B6BF-83AF-C43F-BEECEA496A00}"/>
              </a:ext>
            </a:extLst>
          </p:cNvPr>
          <p:cNvPicPr>
            <a:picLocks noGrp="1" noChangeAspect="1"/>
          </p:cNvPicPr>
          <p:nvPr isPhoto="1"/>
        </p:nvPicPr>
        <p:blipFill>
          <a:blip r:embed="rId5">
            <a:lum/>
            <a:extLst>
              <a:ext uri="{28A0092B-C50C-407E-A947-70E740481C1C}">
                <a14:useLocalDpi xmlns:a14="http://schemas.microsoft.com/office/drawing/2010/main" val="0"/>
              </a:ext>
            </a:extLst>
          </a:blip>
          <a:srcRect t="3657" b="8304"/>
          <a:stretch/>
        </p:blipFill>
        <p:spPr>
          <a:xfrm>
            <a:off x="5579204" y="2087910"/>
            <a:ext cx="5712307" cy="2828793"/>
          </a:xfrm>
          <a:prstGeom prst="rect">
            <a:avLst/>
          </a:prstGeom>
          <a:ln>
            <a:solidFill>
              <a:schemeClr val="accent6">
                <a:lumMod val="75000"/>
              </a:schemeClr>
            </a:solidFill>
          </a:ln>
        </p:spPr>
      </p:pic>
      <p:sp>
        <p:nvSpPr>
          <p:cNvPr id="7" name="Rectangle 6">
            <a:extLst>
              <a:ext uri="{FF2B5EF4-FFF2-40B4-BE49-F238E27FC236}">
                <a16:creationId xmlns:a16="http://schemas.microsoft.com/office/drawing/2014/main" id="{74F715B4-3CDE-896F-1074-73C8BB757C62}"/>
              </a:ext>
            </a:extLst>
          </p:cNvPr>
          <p:cNvSpPr/>
          <p:nvPr/>
        </p:nvSpPr>
        <p:spPr>
          <a:xfrm>
            <a:off x="9886950" y="55312"/>
            <a:ext cx="2185988" cy="1087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A067C77D-A614-2F17-F79A-3991A5F44037}"/>
              </a:ext>
            </a:extLst>
          </p:cNvPr>
          <p:cNvSpPr txBox="1"/>
          <p:nvPr/>
        </p:nvSpPr>
        <p:spPr>
          <a:xfrm>
            <a:off x="5314976" y="628297"/>
            <a:ext cx="61908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KEYNOTE-522 Study Results </a:t>
            </a:r>
          </a:p>
        </p:txBody>
      </p:sp>
    </p:spTree>
    <p:extLst>
      <p:ext uri="{BB962C8B-B14F-4D97-AF65-F5344CB8AC3E}">
        <p14:creationId xmlns:p14="http://schemas.microsoft.com/office/powerpoint/2010/main" val="11866764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4AF9E-3C39-24CA-EA4D-9C4566BBB708}"/>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FDEFCC06-8794-5625-5742-36651D9B8E29}"/>
              </a:ext>
            </a:extLst>
          </p:cNvPr>
          <p:cNvSpPr txBox="1">
            <a:spLocks/>
          </p:cNvSpPr>
          <p:nvPr/>
        </p:nvSpPr>
        <p:spPr>
          <a:xfrm>
            <a:off x="436548" y="293933"/>
            <a:ext cx="10024622" cy="702300"/>
          </a:xfrm>
          <a:prstGeom prst="rect">
            <a:avLst/>
          </a:prstGeom>
        </p:spPr>
        <p:txBody>
          <a:bodyPr>
            <a:norm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636569"/>
                </a:solidFill>
                <a:effectLst/>
                <a:uLnTx/>
                <a:uFillTx/>
                <a:latin typeface="Arial" panose="020B0604020202020204"/>
                <a:ea typeface="+mj-ea"/>
                <a:cs typeface="+mj-cs"/>
              </a:rPr>
              <a:t> </a:t>
            </a:r>
          </a:p>
        </p:txBody>
      </p:sp>
      <p:sp>
        <p:nvSpPr>
          <p:cNvPr id="5" name="Text Placeholder 4">
            <a:extLst>
              <a:ext uri="{FF2B5EF4-FFF2-40B4-BE49-F238E27FC236}">
                <a16:creationId xmlns:a16="http://schemas.microsoft.com/office/drawing/2014/main" id="{EBB57C24-3E17-37DC-5AB9-58B737D70468}"/>
              </a:ext>
            </a:extLst>
          </p:cNvPr>
          <p:cNvSpPr>
            <a:spLocks noGrp="1"/>
          </p:cNvSpPr>
          <p:nvPr>
            <p:ph type="body" sz="quarter" idx="11"/>
          </p:nvPr>
        </p:nvSpPr>
        <p:spPr>
          <a:xfrm>
            <a:off x="436548" y="1821095"/>
            <a:ext cx="11322065" cy="2739026"/>
          </a:xfrm>
        </p:spPr>
        <p:txBody>
          <a:bodyPr>
            <a:normAutofit/>
          </a:bodyPr>
          <a:lstStyle/>
          <a:p>
            <a:pPr marL="0" indent="0" algn="ctr">
              <a:buNone/>
            </a:pPr>
            <a:r>
              <a:rPr lang="en-US" sz="2800" b="1" dirty="0">
                <a:solidFill>
                  <a:srgbClr val="000000"/>
                </a:solidFill>
                <a:effectLst/>
                <a:ea typeface="Aptos" panose="020B0004020202020204" pitchFamily="34" charset="0"/>
                <a:cs typeface="Aptos" panose="020B0004020202020204" pitchFamily="34" charset="0"/>
              </a:rPr>
              <a:t>GS1-09: </a:t>
            </a:r>
            <a:r>
              <a:rPr lang="fr-FR" sz="2800" b="1" dirty="0"/>
              <a:t>Pre-</a:t>
            </a:r>
            <a:r>
              <a:rPr lang="fr-FR" sz="2800" b="1" dirty="0" err="1"/>
              <a:t>specified</a:t>
            </a:r>
            <a:r>
              <a:rPr lang="fr-FR" sz="2800" b="1" dirty="0"/>
              <a:t> analyses of IDFS, DDFS and OS </a:t>
            </a:r>
          </a:p>
          <a:p>
            <a:pPr marL="0" indent="0" algn="ctr">
              <a:buNone/>
            </a:pPr>
            <a:r>
              <a:rPr lang="fr-FR" sz="2800" b="1" dirty="0"/>
              <a:t>10 </a:t>
            </a:r>
            <a:r>
              <a:rPr lang="fr-FR" sz="2800" b="1" dirty="0" err="1"/>
              <a:t>years</a:t>
            </a:r>
            <a:r>
              <a:rPr lang="fr-FR" sz="2800" b="1" dirty="0"/>
              <a:t> </a:t>
            </a:r>
            <a:r>
              <a:rPr lang="fr-FR" sz="2800" b="1" dirty="0" err="1"/>
              <a:t>from</a:t>
            </a:r>
            <a:r>
              <a:rPr lang="fr-FR" sz="2800" b="1" dirty="0"/>
              <a:t> First Patient In (FPI) in the </a:t>
            </a:r>
            <a:r>
              <a:rPr lang="fr-FR" sz="2800" b="1" dirty="0" err="1"/>
              <a:t>OlympiA</a:t>
            </a:r>
            <a:r>
              <a:rPr lang="fr-FR" sz="2800" b="1" dirty="0"/>
              <a:t> trial of adjuvant olaparib in </a:t>
            </a:r>
            <a:r>
              <a:rPr lang="fr-FR" sz="2800" b="1" dirty="0" err="1"/>
              <a:t>germline</a:t>
            </a:r>
            <a:r>
              <a:rPr lang="fr-FR" sz="2800" b="1" dirty="0"/>
              <a:t> </a:t>
            </a:r>
            <a:r>
              <a:rPr lang="fr-FR" sz="2800" b="1" i="1" dirty="0"/>
              <a:t>BRCA1/2</a:t>
            </a:r>
            <a:r>
              <a:rPr lang="fr-FR" sz="2800" b="1" dirty="0"/>
              <a:t> mutation-</a:t>
            </a:r>
            <a:r>
              <a:rPr lang="fr-FR" sz="2800" b="1" dirty="0" err="1"/>
              <a:t>associated</a:t>
            </a:r>
            <a:r>
              <a:rPr lang="fr-FR" sz="2800" b="1" dirty="0"/>
              <a:t> </a:t>
            </a:r>
            <a:r>
              <a:rPr lang="fr-FR" sz="2800" b="1" dirty="0" err="1"/>
              <a:t>breast</a:t>
            </a:r>
            <a:r>
              <a:rPr lang="fr-FR" sz="2800" b="1" dirty="0"/>
              <a:t> cancer</a:t>
            </a:r>
            <a:endParaRPr lang="en-US" sz="2800" b="1" dirty="0"/>
          </a:p>
        </p:txBody>
      </p:sp>
      <p:sp>
        <p:nvSpPr>
          <p:cNvPr id="12" name="TextBox 11">
            <a:extLst>
              <a:ext uri="{FF2B5EF4-FFF2-40B4-BE49-F238E27FC236}">
                <a16:creationId xmlns:a16="http://schemas.microsoft.com/office/drawing/2014/main" id="{CA8CEB8F-56A7-7837-1ACE-971B377FB93D}"/>
              </a:ext>
            </a:extLst>
          </p:cNvPr>
          <p:cNvSpPr txBox="1"/>
          <p:nvPr/>
        </p:nvSpPr>
        <p:spPr>
          <a:xfrm>
            <a:off x="1056085" y="4419389"/>
            <a:ext cx="10079830" cy="523220"/>
          </a:xfrm>
          <a:prstGeom prst="rect">
            <a:avLst/>
          </a:prstGeom>
          <a:noFill/>
        </p:spPr>
        <p:txBody>
          <a:bodyPr wrap="square">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Judy E. Garber, MD, MPH</a:t>
            </a:r>
            <a:endParaRPr kumimoji="0" lang="en-GB" sz="2800" b="0" i="0" u="none" strike="noStrike" kern="1200" cap="none" spc="0" normalizeH="0" baseline="0" noProof="0" dirty="0">
              <a:ln>
                <a:noFill/>
              </a:ln>
              <a:solidFill>
                <a:srgbClr val="00B0F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42928101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4302213F-40F0-CA08-4313-7C5823D9AE94}"/>
              </a:ext>
            </a:extLst>
          </p:cNvPr>
          <p:cNvSpPr>
            <a:spLocks noGrp="1"/>
          </p:cNvSpPr>
          <p:nvPr>
            <p:ph type="title"/>
          </p:nvPr>
        </p:nvSpPr>
        <p:spPr/>
        <p:txBody>
          <a:bodyPr/>
          <a:lstStyle/>
          <a:p>
            <a:r>
              <a:rPr lang="en-US" dirty="0"/>
              <a:t>OlympiA: Study History</a:t>
            </a:r>
            <a:endParaRPr lang="en-US" dirty="0">
              <a:solidFill>
                <a:srgbClr val="FF0000"/>
              </a:solidFill>
            </a:endParaRPr>
          </a:p>
        </p:txBody>
      </p:sp>
      <p:sp>
        <p:nvSpPr>
          <p:cNvPr id="4" name="Slide Number Placeholder 3">
            <a:extLst>
              <a:ext uri="{FF2B5EF4-FFF2-40B4-BE49-F238E27FC236}">
                <a16:creationId xmlns:a16="http://schemas.microsoft.com/office/drawing/2014/main" id="{EB620FB1-194B-C87F-3270-46517F3D0DE4}"/>
              </a:ext>
            </a:extLst>
          </p:cNvPr>
          <p:cNvSpPr>
            <a:spLocks noGrp="1"/>
          </p:cNvSpPr>
          <p:nvPr>
            <p:ph type="sldNum" sz="quarter" idx="11"/>
          </p:nvPr>
        </p:nvSpPr>
        <p:spPr>
          <a:xfrm>
            <a:off x="0" y="6492445"/>
            <a:ext cx="623887" cy="153888"/>
          </a:xfrm>
          <a:prstGeom prst="rect">
            <a:avLst/>
          </a:prstGeom>
        </p:spPr>
        <p:txBody>
          <a:bodyPr vert="horz" lIns="0" tIns="0" rIns="0" bIns="0" rtlCol="0" anchor="ctr">
            <a:noAutofit/>
          </a:bodyPr>
          <a:lstStyle>
            <a:defPPr>
              <a:defRPr lang="en-US"/>
            </a:defPPr>
            <a:lvl1pPr marL="0" algn="ctr" defTabSz="609585" rtl="0" eaLnBrk="1" latinLnBrk="0" hangingPunct="1">
              <a:defRPr sz="10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fld id="{52F2406B-328B-034B-9874-5B3C6731CE62}" type="slidenum">
              <a:rPr kumimoji="0" lang="fr-FR"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609585" rtl="0" eaLnBrk="1" fontAlgn="auto" latinLnBrk="0" hangingPunct="1">
                <a:lnSpc>
                  <a:spcPct val="100000"/>
                </a:lnSpc>
                <a:spcBef>
                  <a:spcPts val="0"/>
                </a:spcBef>
                <a:spcAft>
                  <a:spcPts val="0"/>
                </a:spcAft>
                <a:buClrTx/>
                <a:buSzTx/>
                <a:buFontTx/>
                <a:buNone/>
                <a:tabLst/>
                <a:defRPr/>
              </a:pPr>
              <a:t>81</a:t>
            </a:fld>
            <a:endParaRPr kumimoji="0" lang="fr-FR"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Content Placeholder 8">
            <a:extLst>
              <a:ext uri="{FF2B5EF4-FFF2-40B4-BE49-F238E27FC236}">
                <a16:creationId xmlns:a16="http://schemas.microsoft.com/office/drawing/2014/main" id="{4E2ED276-091D-4EE6-4854-020DC1E12776}"/>
              </a:ext>
            </a:extLst>
          </p:cNvPr>
          <p:cNvSpPr>
            <a:spLocks noGrp="1"/>
          </p:cNvSpPr>
          <p:nvPr>
            <p:ph idx="1"/>
          </p:nvPr>
        </p:nvSpPr>
        <p:spPr>
          <a:xfrm>
            <a:off x="235671" y="1393979"/>
            <a:ext cx="11568176" cy="4704948"/>
          </a:xfrm>
        </p:spPr>
        <p:txBody>
          <a:bodyPr>
            <a:noAutofit/>
          </a:bodyPr>
          <a:lstStyle/>
          <a:p>
            <a:pPr marL="0" indent="0">
              <a:spcBef>
                <a:spcPts val="800"/>
              </a:spcBef>
              <a:spcAft>
                <a:spcPts val="800"/>
              </a:spcAft>
              <a:buNone/>
            </a:pPr>
            <a:r>
              <a:rPr lang="en-US" sz="2200" b="1" dirty="0"/>
              <a:t>Rationale</a:t>
            </a:r>
          </a:p>
          <a:p>
            <a:pPr lvl="1">
              <a:spcBef>
                <a:spcPts val="800"/>
              </a:spcBef>
              <a:spcAft>
                <a:spcPts val="800"/>
              </a:spcAft>
            </a:pPr>
            <a:r>
              <a:rPr lang="en-US" sz="2200" dirty="0"/>
              <a:t>Inhibition and trapping of PARP1 on DNA results in synthetic lethality with loss of function of </a:t>
            </a:r>
            <a:r>
              <a:rPr lang="en-US" sz="2200" i="1" dirty="0"/>
              <a:t>BRCA1</a:t>
            </a:r>
            <a:r>
              <a:rPr lang="en-US" sz="2200" dirty="0"/>
              <a:t> and </a:t>
            </a:r>
            <a:r>
              <a:rPr lang="en-US" sz="2200" i="1" dirty="0"/>
              <a:t>BRCA2</a:t>
            </a:r>
            <a:r>
              <a:rPr lang="en-US" sz="2200" dirty="0"/>
              <a:t> proteins and homologous recombination DNA repair.</a:t>
            </a:r>
          </a:p>
          <a:p>
            <a:pPr lvl="1">
              <a:spcBef>
                <a:spcPts val="800"/>
              </a:spcBef>
              <a:spcAft>
                <a:spcPts val="800"/>
              </a:spcAft>
            </a:pPr>
            <a:r>
              <a:rPr lang="en-US" sz="2200" dirty="0"/>
              <a:t>Loss of function Germline “Pathogenic Variants” in </a:t>
            </a:r>
            <a:r>
              <a:rPr lang="en-US" sz="2200" i="1" dirty="0"/>
              <a:t>BRCA1/2</a:t>
            </a:r>
            <a:r>
              <a:rPr lang="en-US" sz="2200" dirty="0"/>
              <a:t> (g</a:t>
            </a:r>
            <a:r>
              <a:rPr lang="en-US" sz="2200" i="1" dirty="0"/>
              <a:t>BRCA</a:t>
            </a:r>
            <a:r>
              <a:rPr lang="en-US" sz="2200" dirty="0"/>
              <a:t>pv) predispose to both ER positive and TNBC.</a:t>
            </a:r>
          </a:p>
          <a:p>
            <a:pPr marL="285750" lvl="1" indent="-285750">
              <a:spcBef>
                <a:spcPts val="800"/>
              </a:spcBef>
              <a:spcAft>
                <a:spcPts val="800"/>
              </a:spcAft>
            </a:pPr>
            <a:r>
              <a:rPr lang="en-US" sz="2200" dirty="0"/>
              <a:t>OlympiA uniquely examined olaparib as adjuvant therapy in patients with g</a:t>
            </a:r>
            <a:r>
              <a:rPr lang="en-US" sz="2200" i="1" dirty="0"/>
              <a:t>BRCA</a:t>
            </a:r>
            <a:r>
              <a:rPr lang="en-US" sz="2200" dirty="0"/>
              <a:t>pv and </a:t>
            </a:r>
            <a:r>
              <a:rPr lang="en-GB" sz="2200" dirty="0"/>
              <a:t>high-risk early HER2-negative BC.</a:t>
            </a:r>
          </a:p>
          <a:p>
            <a:pPr>
              <a:spcBef>
                <a:spcPts val="800"/>
              </a:spcBef>
              <a:spcAft>
                <a:spcPts val="800"/>
              </a:spcAft>
            </a:pPr>
            <a:r>
              <a:rPr lang="en-US" sz="2200" dirty="0"/>
              <a:t>Olaparib significantly improved IDFS and DDFS at first pre-specified interim analysis (IA), and significantly improved OS at the second pre-specified IA.</a:t>
            </a:r>
          </a:p>
          <a:p>
            <a:pPr>
              <a:spcBef>
                <a:spcPts val="800"/>
              </a:spcBef>
              <a:spcAft>
                <a:spcPts val="800"/>
              </a:spcAft>
            </a:pPr>
            <a:r>
              <a:rPr lang="en-GB" sz="2200" b="1" dirty="0"/>
              <a:t>This updated analysis reports the results of the third pre-specified analysis at 10 years from first patient in with a median follow-up of 6.1 years (max, 9.6 years), an additional 2.6 years follow-up since the previous analysis.</a:t>
            </a:r>
          </a:p>
          <a:p>
            <a:pPr marL="0" indent="0">
              <a:spcAft>
                <a:spcPts val="600"/>
              </a:spcAft>
              <a:buNone/>
            </a:pPr>
            <a:endParaRPr lang="en-GB" sz="1000" b="1" dirty="0"/>
          </a:p>
        </p:txBody>
      </p:sp>
      <p:sp>
        <p:nvSpPr>
          <p:cNvPr id="3" name="Rectangle 2">
            <a:extLst>
              <a:ext uri="{FF2B5EF4-FFF2-40B4-BE49-F238E27FC236}">
                <a16:creationId xmlns:a16="http://schemas.microsoft.com/office/drawing/2014/main" id="{7CDB9E9F-4060-A1C3-822D-837848FADF07}"/>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A0482791-84BF-497C-F1FB-4D1AA4AC37A5}"/>
              </a:ext>
            </a:extLst>
          </p:cNvPr>
          <p:cNvSpPr/>
          <p:nvPr/>
        </p:nvSpPr>
        <p:spPr>
          <a:xfrm>
            <a:off x="0" y="6643688"/>
            <a:ext cx="12191998" cy="1968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1CE9A358-9B9E-26F0-9597-D39E153A8388}"/>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Garber J. SABCS 2024</a:t>
            </a:r>
          </a:p>
        </p:txBody>
      </p:sp>
    </p:spTree>
    <p:extLst>
      <p:ext uri="{BB962C8B-B14F-4D97-AF65-F5344CB8AC3E}">
        <p14:creationId xmlns:p14="http://schemas.microsoft.com/office/powerpoint/2010/main" val="2951836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Placeholder 44">
            <a:extLst>
              <a:ext uri="{FF2B5EF4-FFF2-40B4-BE49-F238E27FC236}">
                <a16:creationId xmlns:a16="http://schemas.microsoft.com/office/drawing/2014/main" id="{FB940537-2719-3C33-038C-528F5051220D}"/>
              </a:ext>
            </a:extLst>
          </p:cNvPr>
          <p:cNvSpPr>
            <a:spLocks noGrp="1"/>
          </p:cNvSpPr>
          <p:nvPr>
            <p:ph type="body" idx="1"/>
          </p:nvPr>
        </p:nvSpPr>
        <p:spPr/>
        <p:txBody>
          <a:bodyPr/>
          <a:lstStyle/>
          <a:p>
            <a:endParaRPr lang="en-US"/>
          </a:p>
        </p:txBody>
      </p:sp>
      <p:sp>
        <p:nvSpPr>
          <p:cNvPr id="44" name="Title 43">
            <a:extLst>
              <a:ext uri="{FF2B5EF4-FFF2-40B4-BE49-F238E27FC236}">
                <a16:creationId xmlns:a16="http://schemas.microsoft.com/office/drawing/2014/main" id="{81156800-6306-3525-70D0-9AEECA1CE8C9}"/>
              </a:ext>
            </a:extLst>
          </p:cNvPr>
          <p:cNvSpPr>
            <a:spLocks noGrp="1"/>
          </p:cNvSpPr>
          <p:nvPr>
            <p:ph type="title"/>
          </p:nvPr>
        </p:nvSpPr>
        <p:spPr/>
        <p:txBody>
          <a:bodyPr/>
          <a:lstStyle/>
          <a:p>
            <a:r>
              <a:rPr lang="en-US" dirty="0"/>
              <a:t>Study Schema</a:t>
            </a:r>
          </a:p>
        </p:txBody>
      </p:sp>
      <p:sp>
        <p:nvSpPr>
          <p:cNvPr id="43" name="Footer Placeholder 42">
            <a:extLst>
              <a:ext uri="{FF2B5EF4-FFF2-40B4-BE49-F238E27FC236}">
                <a16:creationId xmlns:a16="http://schemas.microsoft.com/office/drawing/2014/main" id="{B33CC08B-CD62-C90D-5F6F-E5CA756D7F0C}"/>
              </a:ext>
            </a:extLst>
          </p:cNvPr>
          <p:cNvSpPr>
            <a:spLocks noGrp="1"/>
          </p:cNvSpPr>
          <p:nvPr>
            <p:ph type="ftr" sz="quarter" idx="4294967295"/>
          </p:nvPr>
        </p:nvSpPr>
        <p:spPr>
          <a:xfrm>
            <a:off x="0" y="5981702"/>
            <a:ext cx="10942638" cy="64611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ER and/or PgR positive defined as IHC staining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Triple Negative defined as ER and PgR negative (IHC staining &lt;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srgbClr val="000000"/>
                </a:solidFill>
                <a:effectLst/>
                <a:uLnTx/>
                <a:uFillTx/>
                <a:latin typeface="Arial" panose="020B0604020202020204"/>
                <a:ea typeface="+mn-ea"/>
                <a:cs typeface="+mn-cs"/>
              </a:rPr>
              <a:t>1</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Hudis CA, </a:t>
            </a:r>
            <a:r>
              <a:rPr kumimoji="0" lang="en-US" sz="1400" b="0" i="1" u="none" strike="noStrike" kern="1200" cap="none" spc="0" normalizeH="0" baseline="0" noProof="0" dirty="0">
                <a:ln>
                  <a:noFill/>
                </a:ln>
                <a:solidFill>
                  <a:srgbClr val="000000"/>
                </a:solidFill>
                <a:effectLst/>
                <a:uLnTx/>
                <a:uFillTx/>
                <a:latin typeface="Arial" panose="020B0604020202020204"/>
                <a:ea typeface="+mn-ea"/>
                <a:cs typeface="+mn-cs"/>
              </a:rPr>
              <a:t>J Clin Oncol</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2007</a:t>
            </a:r>
          </a:p>
        </p:txBody>
      </p:sp>
      <p:sp>
        <p:nvSpPr>
          <p:cNvPr id="5" name="Slide Number Placeholder 4">
            <a:extLst>
              <a:ext uri="{FF2B5EF4-FFF2-40B4-BE49-F238E27FC236}">
                <a16:creationId xmlns:a16="http://schemas.microsoft.com/office/drawing/2014/main" id="{D92523D6-A8A3-ABFB-EE09-7097B9B60A3F}"/>
              </a:ext>
            </a:extLst>
          </p:cNvPr>
          <p:cNvSpPr>
            <a:spLocks noGrp="1"/>
          </p:cNvSpPr>
          <p:nvPr>
            <p:ph type="sldNum" sz="quarter"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F2406B-328B-034B-9874-5B3C6731CE62}" type="slidenum">
              <a:rPr kumimoji="0" lang="fr-FR"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fr-FR"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40" name="Group 39">
            <a:extLst>
              <a:ext uri="{FF2B5EF4-FFF2-40B4-BE49-F238E27FC236}">
                <a16:creationId xmlns:a16="http://schemas.microsoft.com/office/drawing/2014/main" id="{8543C629-3E72-4347-DE14-2A8F25CA74F0}"/>
              </a:ext>
            </a:extLst>
          </p:cNvPr>
          <p:cNvGrpSpPr/>
          <p:nvPr/>
        </p:nvGrpSpPr>
        <p:grpSpPr>
          <a:xfrm>
            <a:off x="619265" y="1567781"/>
            <a:ext cx="11193269" cy="4516271"/>
            <a:chOff x="476660" y="1166794"/>
            <a:chExt cx="11433132" cy="4613050"/>
          </a:xfrm>
        </p:grpSpPr>
        <p:sp>
          <p:nvSpPr>
            <p:cNvPr id="6" name="Rectangle 32">
              <a:extLst>
                <a:ext uri="{FF2B5EF4-FFF2-40B4-BE49-F238E27FC236}">
                  <a16:creationId xmlns:a16="http://schemas.microsoft.com/office/drawing/2014/main" id="{1AE21C76-DCB3-1C27-C549-3D0B9BE322CA}"/>
                </a:ext>
              </a:extLst>
            </p:cNvPr>
            <p:cNvSpPr>
              <a:spLocks noChangeArrowheads="1"/>
            </p:cNvSpPr>
            <p:nvPr/>
          </p:nvSpPr>
          <p:spPr bwMode="auto">
            <a:xfrm>
              <a:off x="476660" y="1166794"/>
              <a:ext cx="2293404" cy="3533280"/>
            </a:xfrm>
            <a:prstGeom prst="rect">
              <a:avLst/>
            </a:prstGeom>
            <a:solidFill>
              <a:schemeClr val="bg1">
                <a:lumMod val="85000"/>
              </a:schemeClr>
            </a:solidFill>
            <a:ln>
              <a:noFill/>
            </a:ln>
            <a:extLst>
              <a:ext uri="{91240B29-F687-4F45-9708-019B960494DF}">
                <a14:hiddenLine xmlns:a14="http://schemas.microsoft.com/office/drawing/2010/main" w="7938">
                  <a:solidFill>
                    <a:srgbClr val="000000"/>
                  </a:solidFill>
                  <a:miter lim="800000"/>
                  <a:headEnd/>
                  <a:tailEnd/>
                </a14:hiddenLine>
              </a:ext>
            </a:extLst>
          </p:spPr>
          <p:txBody>
            <a:bodyPr lIns="91440" tIns="45720" rIns="91440" bIns="45720" anchor="ctr">
              <a:noAutofit/>
            </a:bodyPr>
            <a:lstStyle>
              <a:lvl1pPr>
                <a:spcAft>
                  <a:spcPts val="600"/>
                </a:spcAft>
                <a:buClr>
                  <a:srgbClr val="830051"/>
                </a:buClr>
                <a:buFont typeface="Wingdings" panose="05000000000000000000" pitchFamily="2" charset="2"/>
                <a:buChar char="Ø"/>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600"/>
                </a:spcAft>
                <a:buClr>
                  <a:srgbClr val="830051"/>
                </a:buClr>
                <a:buFont typeface="Wingdings" panose="05000000000000000000" pitchFamily="2" charset="2"/>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Aft>
                  <a:spcPts val="600"/>
                </a:spcAft>
                <a:buClr>
                  <a:srgbClr val="830051"/>
                </a:buClr>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1520825" algn="l"/>
                </a:tabLst>
                <a:defRPr/>
              </a:pPr>
              <a:r>
                <a:rPr kumimoji="0" lang="en-US" altLang="en-US" sz="1400" b="0" i="0" u="none" strike="noStrike" kern="1200" cap="none" spc="0" normalizeH="0" baseline="0" noProof="0" dirty="0">
                  <a:ln>
                    <a:noFill/>
                  </a:ln>
                  <a:solidFill>
                    <a:srgbClr val="000000"/>
                  </a:solidFill>
                  <a:effectLst/>
                  <a:uLnTx/>
                  <a:uFillTx/>
                  <a:latin typeface="Arial"/>
                  <a:ea typeface="MS PGothic"/>
                  <a:cs typeface="Arial"/>
                </a:rPr>
                <a:t>Local genetic testing </a:t>
              </a:r>
              <a:br>
                <a:rPr kumimoji="0" lang="en-US" altLang="en-US" sz="1400" b="0" i="0" u="none" strike="noStrike" kern="1200" cap="none" spc="0" normalizeH="0" baseline="0" noProof="0" dirty="0">
                  <a:ln>
                    <a:noFill/>
                  </a:ln>
                  <a:solidFill>
                    <a:srgbClr val="000000"/>
                  </a:solidFill>
                  <a:effectLst/>
                  <a:uLnTx/>
                  <a:uFillTx/>
                  <a:latin typeface="Arial"/>
                  <a:ea typeface="MS PGothic"/>
                  <a:cs typeface="Arial"/>
                </a:rPr>
              </a:br>
              <a:r>
                <a:rPr kumimoji="0" lang="en-US" altLang="en-US" sz="1400" b="0" i="0" u="none" strike="noStrike" kern="1200" cap="none" spc="0" normalizeH="0" baseline="0" noProof="0" dirty="0">
                  <a:ln>
                    <a:noFill/>
                  </a:ln>
                  <a:solidFill>
                    <a:srgbClr val="000000"/>
                  </a:solidFill>
                  <a:effectLst/>
                  <a:uLnTx/>
                  <a:uFillTx/>
                  <a:latin typeface="Arial"/>
                  <a:ea typeface="MS PGothic"/>
                  <a:cs typeface="Arial"/>
                </a:rPr>
                <a:t>or on-study central screening </a:t>
              </a:r>
              <a:r>
                <a:rPr kumimoji="0" lang="en-US" altLang="en-US" sz="1000" b="0" i="0" u="none" strike="noStrike" kern="1200" cap="none" spc="0" normalizeH="0" baseline="0" noProof="0" dirty="0">
                  <a:ln>
                    <a:noFill/>
                  </a:ln>
                  <a:solidFill>
                    <a:srgbClr val="000000"/>
                  </a:solidFill>
                  <a:effectLst/>
                  <a:uLnTx/>
                  <a:uFillTx/>
                  <a:latin typeface="Arial"/>
                  <a:ea typeface="MS PGothic"/>
                  <a:cs typeface="Arial"/>
                </a:rPr>
                <a:t>(Myriad Genetics Inc.)</a:t>
              </a:r>
            </a:p>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00000"/>
                  </a:solidFill>
                  <a:effectLst/>
                  <a:uLnTx/>
                  <a:uFillTx/>
                  <a:latin typeface="Arial"/>
                  <a:ea typeface="MS PGothic"/>
                  <a:cs typeface="Arial"/>
                </a:rPr>
                <a:t>Germline pathogenic </a:t>
              </a:r>
              <a:br>
                <a:rPr kumimoji="0" lang="en-US" altLang="en-US" sz="1400" b="0" i="0" u="none" strike="noStrike" kern="1200" cap="none" spc="0" normalizeH="0" baseline="0" noProof="0" dirty="0">
                  <a:ln>
                    <a:noFill/>
                  </a:ln>
                  <a:solidFill>
                    <a:srgbClr val="000000"/>
                  </a:solidFill>
                  <a:effectLst/>
                  <a:uLnTx/>
                  <a:uFillTx/>
                  <a:latin typeface="Arial"/>
                  <a:ea typeface="MS PGothic"/>
                  <a:cs typeface="Arial"/>
                </a:rPr>
              </a:br>
              <a:r>
                <a:rPr kumimoji="0" lang="en-US" altLang="en-US" sz="1400" b="0" i="0" u="none" strike="noStrike" kern="1200" cap="none" spc="0" normalizeH="0" baseline="0" noProof="0" dirty="0">
                  <a:ln>
                    <a:noFill/>
                  </a:ln>
                  <a:solidFill>
                    <a:srgbClr val="000000"/>
                  </a:solidFill>
                  <a:effectLst/>
                  <a:uLnTx/>
                  <a:uFillTx/>
                  <a:latin typeface="Arial"/>
                  <a:ea typeface="MS PGothic"/>
                  <a:cs typeface="Arial"/>
                </a:rPr>
                <a:t>or likely pathogenic </a:t>
              </a:r>
              <a:r>
                <a:rPr kumimoji="0" lang="en-US" altLang="en-US" sz="1400" b="0" i="1" u="none" strike="noStrike" kern="1200" cap="none" spc="0" normalizeH="0" baseline="0" noProof="0" dirty="0">
                  <a:ln>
                    <a:noFill/>
                  </a:ln>
                  <a:solidFill>
                    <a:srgbClr val="000000"/>
                  </a:solidFill>
                  <a:effectLst/>
                  <a:uLnTx/>
                  <a:uFillTx/>
                  <a:latin typeface="Arial"/>
                  <a:ea typeface="MS PGothic"/>
                  <a:cs typeface="Arial"/>
                </a:rPr>
                <a:t>BRCA1/2 </a:t>
              </a:r>
              <a:r>
                <a:rPr kumimoji="0" lang="en-US" altLang="en-US" sz="1400" b="0" i="0" u="none" strike="noStrike" kern="1200" cap="none" spc="0" normalizeH="0" baseline="0" noProof="0" dirty="0">
                  <a:ln>
                    <a:noFill/>
                  </a:ln>
                  <a:solidFill>
                    <a:srgbClr val="000000"/>
                  </a:solidFill>
                  <a:effectLst/>
                  <a:uLnTx/>
                  <a:uFillTx/>
                  <a:latin typeface="Arial"/>
                  <a:ea typeface="MS PGothic"/>
                  <a:cs typeface="Arial"/>
                </a:rPr>
                <a:t>mutation</a:t>
              </a:r>
            </a:p>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00000"/>
                  </a:solidFill>
                  <a:effectLst/>
                  <a:uLnTx/>
                  <a:uFillTx/>
                  <a:latin typeface="Arial"/>
                  <a:ea typeface="MS PGothic"/>
                  <a:cs typeface="Arial"/>
                </a:rPr>
                <a:t>HER2–negative </a:t>
              </a:r>
              <a:b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altLang="en-US" sz="1400" b="0" i="0" u="none" strike="noStrike" kern="1200" cap="none" spc="0" normalizeH="0" baseline="0" noProof="0" dirty="0">
                  <a:ln>
                    <a:noFill/>
                  </a:ln>
                  <a:solidFill>
                    <a:srgbClr val="000000"/>
                  </a:solidFill>
                  <a:effectLst/>
                  <a:uLnTx/>
                  <a:uFillTx/>
                  <a:latin typeface="Arial"/>
                  <a:ea typeface="MS PGothic"/>
                  <a:cs typeface="Arial"/>
                </a:rPr>
                <a:t>(</a:t>
              </a:r>
              <a:r>
                <a:rPr kumimoji="0" lang="en-GB" sz="1400" b="0" i="0" u="none" strike="noStrike" kern="50" cap="none" spc="0" normalizeH="0" baseline="0" noProof="0" dirty="0">
                  <a:ln>
                    <a:noFill/>
                  </a:ln>
                  <a:solidFill>
                    <a:srgbClr val="000000"/>
                  </a:solidFill>
                  <a:effectLst/>
                  <a:uLnTx/>
                  <a:uFillTx/>
                  <a:latin typeface="Arial"/>
                  <a:ea typeface="Lucida Sans Unicode" panose="020B0602030504020204" pitchFamily="34" charset="0"/>
                  <a:cs typeface="Arial"/>
                </a:rPr>
                <a:t>ER and/or PgR </a:t>
              </a:r>
              <a:br>
                <a:rPr kumimoji="0" lang="en-GB" sz="1400" b="0" i="0" u="none" strike="noStrike" kern="50" cap="none" spc="0" normalizeH="0" baseline="0" noProof="0" dirty="0">
                  <a:ln>
                    <a:noFill/>
                  </a:ln>
                  <a:solidFill>
                    <a:srgbClr val="000000"/>
                  </a:solidFill>
                  <a:effectLst/>
                  <a:uLnTx/>
                  <a:uFillTx/>
                  <a:latin typeface="Arial"/>
                  <a:ea typeface="MS PGothic" panose="020B0600070205080204" pitchFamily="34" charset="-128"/>
                  <a:cs typeface="Arial"/>
                </a:rPr>
              </a:br>
              <a:r>
                <a:rPr kumimoji="0" lang="en-US" altLang="en-US" sz="1400" b="0" i="0" u="none" strike="noStrike" kern="1200" cap="none" spc="0" normalizeH="0" baseline="0" noProof="0" dirty="0">
                  <a:ln>
                    <a:noFill/>
                  </a:ln>
                  <a:solidFill>
                    <a:srgbClr val="000000"/>
                  </a:solidFill>
                  <a:effectLst/>
                  <a:uLnTx/>
                  <a:uFillTx/>
                  <a:latin typeface="Arial"/>
                  <a:ea typeface="MS PGothic"/>
                  <a:cs typeface="Arial"/>
                </a:rPr>
                <a:t>positive or TNBC)</a:t>
              </a:r>
            </a:p>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00000"/>
                  </a:solidFill>
                  <a:effectLst/>
                  <a:uLnTx/>
                  <a:uFillTx/>
                  <a:latin typeface="Arial"/>
                  <a:ea typeface="MS PGothic"/>
                  <a:cs typeface="Arial"/>
                </a:rPr>
                <a:t>Stage II-III Breast </a:t>
              </a:r>
              <a:br>
                <a:rPr kumimoji="0" lang="en-US" altLang="en-US" sz="1400" b="0" i="0" u="none" strike="noStrike" kern="1200" cap="none" spc="0" normalizeH="0" baseline="0" noProof="0" dirty="0">
                  <a:ln>
                    <a:noFill/>
                  </a:ln>
                  <a:solidFill>
                    <a:srgbClr val="000000"/>
                  </a:solidFill>
                  <a:effectLst/>
                  <a:uLnTx/>
                  <a:uFillTx/>
                  <a:latin typeface="Arial"/>
                  <a:ea typeface="MS PGothic"/>
                  <a:cs typeface="Arial"/>
                </a:rPr>
              </a:br>
              <a:r>
                <a:rPr kumimoji="0" lang="en-US" altLang="en-US" sz="1400" b="0" i="0" u="none" strike="noStrike" kern="1200" cap="none" spc="0" normalizeH="0" baseline="0" noProof="0" dirty="0">
                  <a:ln>
                    <a:noFill/>
                  </a:ln>
                  <a:solidFill>
                    <a:srgbClr val="000000"/>
                  </a:solidFill>
                  <a:effectLst/>
                  <a:uLnTx/>
                  <a:uFillTx/>
                  <a:latin typeface="Arial"/>
                  <a:ea typeface="MS PGothic"/>
                  <a:cs typeface="Arial"/>
                </a:rPr>
                <a:t>Cancer or lack of </a:t>
              </a:r>
              <a:br>
                <a:rPr kumimoji="0" lang="en-US" altLang="en-US" sz="1400" b="0" i="0" u="none" strike="noStrike" kern="1200" cap="none" spc="0" normalizeH="0" baseline="0" noProof="0" dirty="0">
                  <a:ln>
                    <a:noFill/>
                  </a:ln>
                  <a:solidFill>
                    <a:srgbClr val="000000"/>
                  </a:solidFill>
                  <a:effectLst/>
                  <a:uLnTx/>
                  <a:uFillTx/>
                  <a:latin typeface="Arial"/>
                  <a:ea typeface="MS PGothic"/>
                  <a:cs typeface="Arial"/>
                </a:rPr>
              </a:br>
              <a:r>
                <a:rPr kumimoji="0" lang="en-US" altLang="en-US" sz="1400" b="0" i="0" u="none" strike="noStrike" kern="1200" cap="none" spc="0" normalizeH="0" baseline="0" noProof="0" dirty="0">
                  <a:ln>
                    <a:noFill/>
                  </a:ln>
                  <a:solidFill>
                    <a:srgbClr val="000000"/>
                  </a:solidFill>
                  <a:effectLst/>
                  <a:uLnTx/>
                  <a:uFillTx/>
                  <a:latin typeface="Arial"/>
                  <a:ea typeface="MS PGothic"/>
                  <a:cs typeface="Arial"/>
                </a:rPr>
                <a:t>PathCR to NACT</a:t>
              </a:r>
            </a:p>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7" name="Group 6">
              <a:extLst>
                <a:ext uri="{FF2B5EF4-FFF2-40B4-BE49-F238E27FC236}">
                  <a16:creationId xmlns:a16="http://schemas.microsoft.com/office/drawing/2014/main" id="{01617401-7255-594E-8565-5061774351C0}"/>
                </a:ext>
              </a:extLst>
            </p:cNvPr>
            <p:cNvGrpSpPr/>
            <p:nvPr/>
          </p:nvGrpSpPr>
          <p:grpSpPr>
            <a:xfrm>
              <a:off x="2770064" y="1166794"/>
              <a:ext cx="4036398" cy="3533281"/>
              <a:chOff x="2770064" y="1166794"/>
              <a:chExt cx="4036398" cy="3533281"/>
            </a:xfrm>
          </p:grpSpPr>
          <p:sp>
            <p:nvSpPr>
              <p:cNvPr id="8" name="Rectangle 32">
                <a:extLst>
                  <a:ext uri="{FF2B5EF4-FFF2-40B4-BE49-F238E27FC236}">
                    <a16:creationId xmlns:a16="http://schemas.microsoft.com/office/drawing/2014/main" id="{7BEDAA96-5E30-D36E-0261-55BE4641DE3E}"/>
                  </a:ext>
                </a:extLst>
              </p:cNvPr>
              <p:cNvSpPr>
                <a:spLocks noChangeArrowheads="1"/>
              </p:cNvSpPr>
              <p:nvPr/>
            </p:nvSpPr>
            <p:spPr bwMode="auto">
              <a:xfrm>
                <a:off x="3249897" y="1166794"/>
                <a:ext cx="3556565" cy="1667246"/>
              </a:xfrm>
              <a:prstGeom prst="rect">
                <a:avLst/>
              </a:prstGeom>
              <a:solidFill>
                <a:schemeClr val="bg1">
                  <a:lumMod val="85000"/>
                </a:schemeClr>
              </a:solidFill>
              <a:ln w="7938">
                <a:solidFill>
                  <a:schemeClr val="bg1">
                    <a:lumMod val="85000"/>
                  </a:schemeClr>
                </a:solidFill>
                <a:miter lim="800000"/>
                <a:headEnd/>
                <a:tailEnd/>
              </a:ln>
            </p:spPr>
            <p:txBody>
              <a:bodyPr tIns="72000" bIns="0"/>
              <a:lstStyle>
                <a:lvl1pPr>
                  <a:spcAft>
                    <a:spcPts val="600"/>
                  </a:spcAft>
                  <a:buClr>
                    <a:srgbClr val="830051"/>
                  </a:buClr>
                  <a:buFont typeface="Wingdings" panose="05000000000000000000" pitchFamily="2" charset="2"/>
                  <a:buChar char="Ø"/>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600"/>
                  </a:spcAft>
                  <a:buClr>
                    <a:srgbClr val="830051"/>
                  </a:buClr>
                  <a:buFont typeface="Wingdings" panose="05000000000000000000" pitchFamily="2" charset="2"/>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Aft>
                    <a:spcPts val="600"/>
                  </a:spcAft>
                  <a:buClr>
                    <a:srgbClr val="830051"/>
                  </a:buClr>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Neoadjuvant Group</a:t>
                </a:r>
              </a:p>
              <a:p>
                <a:pPr marL="171450" marR="0" lvl="0" indent="-171450" algn="l" defTabSz="914400" rtl="0" eaLnBrk="1" fontAlgn="auto" latinLnBrk="0" hangingPunct="1">
                  <a:lnSpc>
                    <a:spcPct val="100000"/>
                  </a:lnSpc>
                  <a:spcBef>
                    <a:spcPts val="0"/>
                  </a:spcBef>
                  <a:spcAft>
                    <a:spcPct val="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TNBC:</a:t>
                </a: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non-pCR</a:t>
                </a:r>
              </a:p>
              <a:p>
                <a:pPr marL="171450" marR="0" lvl="0" indent="-171450" algn="l" defTabSz="914400" rtl="0" eaLnBrk="1" fontAlgn="auto" latinLnBrk="0" hangingPunct="1">
                  <a:lnSpc>
                    <a:spcPct val="100000"/>
                  </a:lnSpc>
                  <a:spcBef>
                    <a:spcPts val="0"/>
                  </a:spcBef>
                  <a:spcAft>
                    <a:spcPct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ER and/or PgR positive:</a:t>
                </a:r>
                <a:br>
                  <a:rPr kumimoji="0" lang="en-GB" altLang="en-US" sz="1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GB"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non-pCR and CPS+EG score ≥ 3</a:t>
                </a:r>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9" name="Group 8">
                <a:extLst>
                  <a:ext uri="{FF2B5EF4-FFF2-40B4-BE49-F238E27FC236}">
                    <a16:creationId xmlns:a16="http://schemas.microsoft.com/office/drawing/2014/main" id="{0AE728BF-F72D-2917-F852-0C140C323989}"/>
                  </a:ext>
                </a:extLst>
              </p:cNvPr>
              <p:cNvGrpSpPr/>
              <p:nvPr/>
            </p:nvGrpSpPr>
            <p:grpSpPr>
              <a:xfrm>
                <a:off x="3313426" y="2235736"/>
                <a:ext cx="3313811" cy="432000"/>
                <a:chOff x="3389059" y="2235736"/>
                <a:chExt cx="3313811" cy="432000"/>
              </a:xfrm>
            </p:grpSpPr>
            <p:sp>
              <p:nvSpPr>
                <p:cNvPr id="19" name="Rectangle 32">
                  <a:extLst>
                    <a:ext uri="{FF2B5EF4-FFF2-40B4-BE49-F238E27FC236}">
                      <a16:creationId xmlns:a16="http://schemas.microsoft.com/office/drawing/2014/main" id="{CA0793C4-4197-AD77-9BD1-C50D43020FD7}"/>
                    </a:ext>
                  </a:extLst>
                </p:cNvPr>
                <p:cNvSpPr>
                  <a:spLocks noChangeArrowheads="1"/>
                </p:cNvSpPr>
                <p:nvPr/>
              </p:nvSpPr>
              <p:spPr bwMode="auto">
                <a:xfrm>
                  <a:off x="3389059" y="2235736"/>
                  <a:ext cx="1096995" cy="432000"/>
                </a:xfrm>
                <a:prstGeom prst="rect">
                  <a:avLst/>
                </a:prstGeom>
                <a:noFill/>
                <a:ln>
                  <a:noFill/>
                </a:ln>
                <a:extLst>
                  <a:ext uri="{91240B29-F687-4F45-9708-019B960494DF}">
                    <a14:hiddenLine xmlns:a14="http://schemas.microsoft.com/office/drawing/2010/main" w="7938">
                      <a:solidFill>
                        <a:srgbClr val="000000"/>
                      </a:solidFill>
                      <a:miter lim="800000"/>
                      <a:headEnd/>
                      <a:tailEnd/>
                    </a14:hiddenLine>
                  </a:ext>
                </a:extLst>
              </p:spPr>
              <p:txBody>
                <a:bodyPr wrap="none" anchor="ctr"/>
                <a:lstStyle>
                  <a:lvl1pPr>
                    <a:spcAft>
                      <a:spcPts val="600"/>
                    </a:spcAft>
                    <a:buClr>
                      <a:srgbClr val="830051"/>
                    </a:buClr>
                    <a:buFont typeface="Wingdings" panose="05000000000000000000" pitchFamily="2" charset="2"/>
                    <a:buChar char="Ø"/>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600"/>
                    </a:spcAft>
                    <a:buClr>
                      <a:srgbClr val="830051"/>
                    </a:buClr>
                    <a:buFont typeface="Wingdings" panose="05000000000000000000" pitchFamily="2" charset="2"/>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Aft>
                      <a:spcPts val="600"/>
                    </a:spcAft>
                    <a:buClr>
                      <a:srgbClr val="830051"/>
                    </a:buClr>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6 cycles </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Neoadjuvant</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Chemotherapy</a:t>
                  </a:r>
                </a:p>
              </p:txBody>
            </p:sp>
            <p:sp>
              <p:nvSpPr>
                <p:cNvPr id="20" name="Rectangle 32">
                  <a:extLst>
                    <a:ext uri="{FF2B5EF4-FFF2-40B4-BE49-F238E27FC236}">
                      <a16:creationId xmlns:a16="http://schemas.microsoft.com/office/drawing/2014/main" id="{0EAD4322-E288-E503-0268-0F8A73BC20DB}"/>
                    </a:ext>
                  </a:extLst>
                </p:cNvPr>
                <p:cNvSpPr>
                  <a:spLocks noChangeArrowheads="1"/>
                </p:cNvSpPr>
                <p:nvPr/>
              </p:nvSpPr>
              <p:spPr bwMode="auto">
                <a:xfrm>
                  <a:off x="4721662" y="2235736"/>
                  <a:ext cx="698559" cy="432000"/>
                </a:xfrm>
                <a:prstGeom prst="rect">
                  <a:avLst/>
                </a:prstGeom>
                <a:noFill/>
                <a:ln>
                  <a:noFill/>
                </a:ln>
                <a:extLst>
                  <a:ext uri="{91240B29-F687-4F45-9708-019B960494DF}">
                    <a14:hiddenLine xmlns:a14="http://schemas.microsoft.com/office/drawing/2010/main" w="7938">
                      <a:solidFill>
                        <a:srgbClr val="000000"/>
                      </a:solidFill>
                      <a:miter lim="800000"/>
                      <a:headEnd/>
                      <a:tailEnd/>
                    </a14:hiddenLine>
                  </a:ext>
                </a:extLst>
              </p:spPr>
              <p:txBody>
                <a:bodyPr wrap="none" lIns="91440" tIns="45720" rIns="91440" bIns="45720" anchor="ctr"/>
                <a:lstStyle>
                  <a:lvl1pPr>
                    <a:spcAft>
                      <a:spcPts val="600"/>
                    </a:spcAft>
                    <a:buClr>
                      <a:srgbClr val="830051"/>
                    </a:buClr>
                    <a:buFont typeface="Wingdings" panose="05000000000000000000" pitchFamily="2" charset="2"/>
                    <a:buChar char="Ø"/>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600"/>
                    </a:spcAft>
                    <a:buClr>
                      <a:srgbClr val="830051"/>
                    </a:buClr>
                    <a:buFont typeface="Wingdings" panose="05000000000000000000" pitchFamily="2" charset="2"/>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Aft>
                      <a:spcPts val="600"/>
                    </a:spcAft>
                    <a:buClr>
                      <a:srgbClr val="830051"/>
                    </a:buClr>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a:ea typeface="MS PGothic"/>
                      <a:cs typeface="Arial"/>
                    </a:rPr>
                    <a:t>Surgery</a:t>
                  </a:r>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1" name="Rectangle 32">
                  <a:extLst>
                    <a:ext uri="{FF2B5EF4-FFF2-40B4-BE49-F238E27FC236}">
                      <a16:creationId xmlns:a16="http://schemas.microsoft.com/office/drawing/2014/main" id="{74C3CB05-5ED2-0AA6-73E2-87CEFA8998DC}"/>
                    </a:ext>
                  </a:extLst>
                </p:cNvPr>
                <p:cNvSpPr>
                  <a:spLocks noChangeArrowheads="1"/>
                </p:cNvSpPr>
                <p:nvPr/>
              </p:nvSpPr>
              <p:spPr bwMode="auto">
                <a:xfrm>
                  <a:off x="5715682" y="2235736"/>
                  <a:ext cx="987188" cy="432000"/>
                </a:xfrm>
                <a:prstGeom prst="rect">
                  <a:avLst/>
                </a:prstGeom>
                <a:noFill/>
                <a:ln>
                  <a:noFill/>
                </a:ln>
                <a:extLst>
                  <a:ext uri="{91240B29-F687-4F45-9708-019B960494DF}">
                    <a14:hiddenLine xmlns:a14="http://schemas.microsoft.com/office/drawing/2010/main" w="7938">
                      <a:solidFill>
                        <a:srgbClr val="000000"/>
                      </a:solidFill>
                      <a:miter lim="800000"/>
                      <a:headEnd/>
                      <a:tailEnd/>
                    </a14:hiddenLine>
                  </a:ext>
                </a:extLst>
              </p:spPr>
              <p:txBody>
                <a:bodyPr wrap="none" anchor="ctr"/>
                <a:lstStyle>
                  <a:lvl1pPr>
                    <a:spcAft>
                      <a:spcPts val="600"/>
                    </a:spcAft>
                    <a:buClr>
                      <a:srgbClr val="830051"/>
                    </a:buClr>
                    <a:buFont typeface="Wingdings" panose="05000000000000000000" pitchFamily="2" charset="2"/>
                    <a:buChar char="Ø"/>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600"/>
                    </a:spcAft>
                    <a:buClr>
                      <a:srgbClr val="830051"/>
                    </a:buClr>
                    <a:buFont typeface="Wingdings" panose="05000000000000000000" pitchFamily="2" charset="2"/>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Aft>
                      <a:spcPts val="600"/>
                    </a:spcAft>
                    <a:buClr>
                      <a:srgbClr val="830051"/>
                    </a:buClr>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Radiotherapy</a:t>
                  </a:r>
                </a:p>
              </p:txBody>
            </p:sp>
            <p:cxnSp>
              <p:nvCxnSpPr>
                <p:cNvPr id="22" name="Straight Arrow Connector 21">
                  <a:extLst>
                    <a:ext uri="{FF2B5EF4-FFF2-40B4-BE49-F238E27FC236}">
                      <a16:creationId xmlns:a16="http://schemas.microsoft.com/office/drawing/2014/main" id="{18D0600F-9051-048E-A739-B72C05FFF302}"/>
                    </a:ext>
                  </a:extLst>
                </p:cNvPr>
                <p:cNvCxnSpPr>
                  <a:cxnSpLocks/>
                </p:cNvCxnSpPr>
                <p:nvPr/>
              </p:nvCxnSpPr>
              <p:spPr>
                <a:xfrm>
                  <a:off x="5364933" y="2451747"/>
                  <a:ext cx="224122"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0965E05-05AF-6F58-EF45-48035C908DF4}"/>
                    </a:ext>
                  </a:extLst>
                </p:cNvPr>
                <p:cNvCxnSpPr>
                  <a:cxnSpLocks/>
                </p:cNvCxnSpPr>
                <p:nvPr/>
              </p:nvCxnSpPr>
              <p:spPr>
                <a:xfrm>
                  <a:off x="4425171" y="2451747"/>
                  <a:ext cx="300292"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Rectangle 32">
                <a:extLst>
                  <a:ext uri="{FF2B5EF4-FFF2-40B4-BE49-F238E27FC236}">
                    <a16:creationId xmlns:a16="http://schemas.microsoft.com/office/drawing/2014/main" id="{59B2808E-070D-6C0F-CF90-C1EA9A77C4CB}"/>
                  </a:ext>
                </a:extLst>
              </p:cNvPr>
              <p:cNvSpPr>
                <a:spLocks noChangeArrowheads="1"/>
              </p:cNvSpPr>
              <p:nvPr/>
            </p:nvSpPr>
            <p:spPr bwMode="auto">
              <a:xfrm>
                <a:off x="3249896" y="3033275"/>
                <a:ext cx="3556565" cy="1666800"/>
              </a:xfrm>
              <a:prstGeom prst="rect">
                <a:avLst/>
              </a:prstGeom>
              <a:solidFill>
                <a:schemeClr val="bg1">
                  <a:lumMod val="85000"/>
                </a:schemeClr>
              </a:solidFill>
              <a:ln w="7938">
                <a:noFill/>
                <a:miter lim="800000"/>
                <a:headEnd/>
                <a:tailEnd/>
              </a:ln>
            </p:spPr>
            <p:txBody>
              <a:bodyPr tIns="72000" bIns="0"/>
              <a:lstStyle>
                <a:lvl1pPr>
                  <a:spcAft>
                    <a:spcPts val="600"/>
                  </a:spcAft>
                  <a:buClr>
                    <a:srgbClr val="830051"/>
                  </a:buClr>
                  <a:buFont typeface="Wingdings" panose="05000000000000000000" pitchFamily="2" charset="2"/>
                  <a:buChar char="Ø"/>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600"/>
                  </a:spcAft>
                  <a:buClr>
                    <a:srgbClr val="830051"/>
                  </a:buClr>
                  <a:buFont typeface="Wingdings" panose="05000000000000000000" pitchFamily="2" charset="2"/>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Aft>
                    <a:spcPts val="600"/>
                  </a:spcAft>
                  <a:buClr>
                    <a:srgbClr val="830051"/>
                  </a:buClr>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Adjuvant Group</a:t>
                </a:r>
              </a:p>
              <a:p>
                <a:pPr marL="171450" marR="0" lvl="0" indent="-171450" algn="l" defTabSz="914400" rtl="0" eaLnBrk="1" fontAlgn="auto" latinLnBrk="0" hangingPunct="1">
                  <a:lnSpc>
                    <a:spcPct val="100000"/>
                  </a:lnSpc>
                  <a:spcBef>
                    <a:spcPts val="0"/>
                  </a:spcBef>
                  <a:spcAft>
                    <a:spcPct val="0"/>
                  </a:spcAft>
                  <a:buClrTx/>
                  <a:buSzTx/>
                  <a:buFont typeface="Arial" panose="020B0604020202020204" pitchFamily="34" charset="0"/>
                  <a:buChar char="•"/>
                  <a:tabLst/>
                  <a:defRPr/>
                </a:pPr>
                <a:r>
                  <a:rPr kumimoji="0" lang="en-US" altLang="en-US" sz="1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TNBC:</a:t>
                </a: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 pT2 or ≥ pN1</a:t>
                </a:r>
              </a:p>
              <a:p>
                <a:pPr marL="171450" marR="0" lvl="0" indent="-171450" algn="l" defTabSz="914400" rtl="0" eaLnBrk="1" fontAlgn="auto" latinLnBrk="0" hangingPunct="1">
                  <a:lnSpc>
                    <a:spcPct val="100000"/>
                  </a:lnSpc>
                  <a:spcBef>
                    <a:spcPts val="0"/>
                  </a:spcBef>
                  <a:spcAft>
                    <a:spcPct val="0"/>
                  </a:spcAft>
                  <a:buClrTx/>
                  <a:buSzTx/>
                  <a:buFont typeface="Arial" panose="020B0604020202020204" pitchFamily="34" charset="0"/>
                  <a:buChar char="•"/>
                  <a:tabLst/>
                  <a:defRPr/>
                </a:pPr>
                <a:r>
                  <a:rPr kumimoji="0" lang="en-GB" altLang="en-US" sz="1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ER and/or PgR positive:</a:t>
                </a:r>
                <a:br>
                  <a:rPr kumimoji="0" lang="en-GB" altLang="en-US" sz="1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GB"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4 positive lymph nodes</a:t>
                </a:r>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1" name="Group 10">
                <a:extLst>
                  <a:ext uri="{FF2B5EF4-FFF2-40B4-BE49-F238E27FC236}">
                    <a16:creationId xmlns:a16="http://schemas.microsoft.com/office/drawing/2014/main" id="{EEDD34F3-1D8F-A4AB-BAE0-9D38F3961CBA}"/>
                  </a:ext>
                </a:extLst>
              </p:cNvPr>
              <p:cNvGrpSpPr/>
              <p:nvPr/>
            </p:nvGrpSpPr>
            <p:grpSpPr>
              <a:xfrm>
                <a:off x="3299149" y="4098196"/>
                <a:ext cx="3342364" cy="443174"/>
                <a:chOff x="3366890" y="4098196"/>
                <a:chExt cx="3342364" cy="443174"/>
              </a:xfrm>
            </p:grpSpPr>
            <p:sp>
              <p:nvSpPr>
                <p:cNvPr id="14" name="Rectangle 32">
                  <a:extLst>
                    <a:ext uri="{FF2B5EF4-FFF2-40B4-BE49-F238E27FC236}">
                      <a16:creationId xmlns:a16="http://schemas.microsoft.com/office/drawing/2014/main" id="{DEE3F6C9-56DD-68F0-A01C-1140E1633687}"/>
                    </a:ext>
                  </a:extLst>
                </p:cNvPr>
                <p:cNvSpPr>
                  <a:spLocks noChangeArrowheads="1"/>
                </p:cNvSpPr>
                <p:nvPr/>
              </p:nvSpPr>
              <p:spPr bwMode="auto">
                <a:xfrm>
                  <a:off x="4335055" y="4109370"/>
                  <a:ext cx="1095068" cy="432000"/>
                </a:xfrm>
                <a:prstGeom prst="rect">
                  <a:avLst/>
                </a:prstGeom>
                <a:noFill/>
                <a:ln>
                  <a:noFill/>
                </a:ln>
                <a:extLst>
                  <a:ext uri="{91240B29-F687-4F45-9708-019B960494DF}">
                    <a14:hiddenLine xmlns:a14="http://schemas.microsoft.com/office/drawing/2010/main" w="7938">
                      <a:solidFill>
                        <a:srgbClr val="000000"/>
                      </a:solidFill>
                      <a:miter lim="800000"/>
                      <a:headEnd/>
                      <a:tailEnd/>
                    </a14:hiddenLine>
                  </a:ext>
                </a:extLst>
              </p:spPr>
              <p:txBody>
                <a:bodyPr wrap="none" anchor="ctr"/>
                <a:lstStyle>
                  <a:lvl1pPr>
                    <a:spcAft>
                      <a:spcPts val="600"/>
                    </a:spcAft>
                    <a:buClr>
                      <a:srgbClr val="830051"/>
                    </a:buClr>
                    <a:buFont typeface="Wingdings" panose="05000000000000000000" pitchFamily="2" charset="2"/>
                    <a:buChar char="Ø"/>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600"/>
                    </a:spcAft>
                    <a:buClr>
                      <a:srgbClr val="830051"/>
                    </a:buClr>
                    <a:buFont typeface="Wingdings" panose="05000000000000000000" pitchFamily="2" charset="2"/>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Aft>
                      <a:spcPts val="600"/>
                    </a:spcAft>
                    <a:buClr>
                      <a:srgbClr val="830051"/>
                    </a:buClr>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6 cycles </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Adjuvant</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Chemotherapy</a:t>
                  </a:r>
                </a:p>
              </p:txBody>
            </p:sp>
            <p:sp>
              <p:nvSpPr>
                <p:cNvPr id="15" name="Rectangle 32">
                  <a:extLst>
                    <a:ext uri="{FF2B5EF4-FFF2-40B4-BE49-F238E27FC236}">
                      <a16:creationId xmlns:a16="http://schemas.microsoft.com/office/drawing/2014/main" id="{DAE94DE6-EC59-C1A6-ECE7-621EF836C833}"/>
                    </a:ext>
                  </a:extLst>
                </p:cNvPr>
                <p:cNvSpPr>
                  <a:spLocks noChangeArrowheads="1"/>
                </p:cNvSpPr>
                <p:nvPr/>
              </p:nvSpPr>
              <p:spPr bwMode="auto">
                <a:xfrm>
                  <a:off x="5726955" y="4109364"/>
                  <a:ext cx="982299" cy="432000"/>
                </a:xfrm>
                <a:prstGeom prst="rect">
                  <a:avLst/>
                </a:prstGeom>
                <a:noFill/>
                <a:ln>
                  <a:noFill/>
                </a:ln>
                <a:extLst>
                  <a:ext uri="{91240B29-F687-4F45-9708-019B960494DF}">
                    <a14:hiddenLine xmlns:a14="http://schemas.microsoft.com/office/drawing/2010/main" w="7938">
                      <a:solidFill>
                        <a:srgbClr val="000000"/>
                      </a:solidFill>
                      <a:miter lim="800000"/>
                      <a:headEnd/>
                      <a:tailEnd/>
                    </a14:hiddenLine>
                  </a:ext>
                </a:extLst>
              </p:spPr>
              <p:txBody>
                <a:bodyPr wrap="none" anchor="ctr"/>
                <a:lstStyle>
                  <a:lvl1pPr>
                    <a:spcAft>
                      <a:spcPts val="600"/>
                    </a:spcAft>
                    <a:buClr>
                      <a:srgbClr val="830051"/>
                    </a:buClr>
                    <a:buFont typeface="Wingdings" panose="05000000000000000000" pitchFamily="2" charset="2"/>
                    <a:buChar char="Ø"/>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600"/>
                    </a:spcAft>
                    <a:buClr>
                      <a:srgbClr val="830051"/>
                    </a:buClr>
                    <a:buFont typeface="Wingdings" panose="05000000000000000000" pitchFamily="2" charset="2"/>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Aft>
                      <a:spcPts val="600"/>
                    </a:spcAft>
                    <a:buClr>
                      <a:srgbClr val="830051"/>
                    </a:buClr>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Radiotherapy</a:t>
                  </a:r>
                </a:p>
              </p:txBody>
            </p:sp>
            <p:cxnSp>
              <p:nvCxnSpPr>
                <p:cNvPr id="16" name="Straight Arrow Connector 15">
                  <a:extLst>
                    <a:ext uri="{FF2B5EF4-FFF2-40B4-BE49-F238E27FC236}">
                      <a16:creationId xmlns:a16="http://schemas.microsoft.com/office/drawing/2014/main" id="{2D1B3DCC-4DC7-52FE-C34D-E17B15BC6FFD}"/>
                    </a:ext>
                  </a:extLst>
                </p:cNvPr>
                <p:cNvCxnSpPr>
                  <a:cxnSpLocks/>
                </p:cNvCxnSpPr>
                <p:nvPr/>
              </p:nvCxnSpPr>
              <p:spPr>
                <a:xfrm>
                  <a:off x="5328572" y="4325369"/>
                  <a:ext cx="249484"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7256141-EE24-5918-6577-E1B5D672E062}"/>
                    </a:ext>
                  </a:extLst>
                </p:cNvPr>
                <p:cNvCxnSpPr>
                  <a:cxnSpLocks/>
                </p:cNvCxnSpPr>
                <p:nvPr/>
              </p:nvCxnSpPr>
              <p:spPr>
                <a:xfrm>
                  <a:off x="4029514" y="4325364"/>
                  <a:ext cx="313101"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32">
                  <a:extLst>
                    <a:ext uri="{FF2B5EF4-FFF2-40B4-BE49-F238E27FC236}">
                      <a16:creationId xmlns:a16="http://schemas.microsoft.com/office/drawing/2014/main" id="{B2BBABFB-0235-DCE1-388C-E741128459E4}"/>
                    </a:ext>
                  </a:extLst>
                </p:cNvPr>
                <p:cNvSpPr>
                  <a:spLocks noChangeArrowheads="1"/>
                </p:cNvSpPr>
                <p:nvPr/>
              </p:nvSpPr>
              <p:spPr bwMode="auto">
                <a:xfrm>
                  <a:off x="3366890" y="4098196"/>
                  <a:ext cx="662630" cy="432000"/>
                </a:xfrm>
                <a:prstGeom prst="rect">
                  <a:avLst/>
                </a:prstGeom>
                <a:noFill/>
                <a:ln>
                  <a:noFill/>
                </a:ln>
                <a:extLst>
                  <a:ext uri="{91240B29-F687-4F45-9708-019B960494DF}">
                    <a14:hiddenLine xmlns:a14="http://schemas.microsoft.com/office/drawing/2010/main" w="7938">
                      <a:solidFill>
                        <a:srgbClr val="000000"/>
                      </a:solidFill>
                      <a:miter lim="800000"/>
                      <a:headEnd/>
                      <a:tailEnd/>
                    </a14:hiddenLine>
                  </a:ext>
                </a:extLst>
              </p:spPr>
              <p:txBody>
                <a:bodyPr wrap="none" anchor="ctr"/>
                <a:lstStyle>
                  <a:lvl1pPr>
                    <a:spcAft>
                      <a:spcPts val="600"/>
                    </a:spcAft>
                    <a:buClr>
                      <a:srgbClr val="830051"/>
                    </a:buClr>
                    <a:buFont typeface="Wingdings" panose="05000000000000000000" pitchFamily="2" charset="2"/>
                    <a:buChar char="Ø"/>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600"/>
                    </a:spcAft>
                    <a:buClr>
                      <a:srgbClr val="830051"/>
                    </a:buClr>
                    <a:buFont typeface="Wingdings" panose="05000000000000000000" pitchFamily="2" charset="2"/>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Aft>
                      <a:spcPts val="600"/>
                    </a:spcAft>
                    <a:buClr>
                      <a:srgbClr val="830051"/>
                    </a:buClr>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Surgery</a:t>
                  </a:r>
                </a:p>
              </p:txBody>
            </p:sp>
          </p:grpSp>
          <p:cxnSp>
            <p:nvCxnSpPr>
              <p:cNvPr id="12" name="Connector: Elbow 169">
                <a:extLst>
                  <a:ext uri="{FF2B5EF4-FFF2-40B4-BE49-F238E27FC236}">
                    <a16:creationId xmlns:a16="http://schemas.microsoft.com/office/drawing/2014/main" id="{60B17F21-9F03-7045-D67F-576A004D04F3}"/>
                  </a:ext>
                </a:extLst>
              </p:cNvPr>
              <p:cNvCxnSpPr>
                <a:cxnSpLocks/>
                <a:stCxn id="6" idx="3"/>
                <a:endCxn id="8" idx="1"/>
              </p:cNvCxnSpPr>
              <p:nvPr/>
            </p:nvCxnSpPr>
            <p:spPr>
              <a:xfrm flipV="1">
                <a:off x="2770064" y="2000417"/>
                <a:ext cx="479833" cy="933017"/>
              </a:xfrm>
              <a:prstGeom prst="bentConnector3">
                <a:avLst>
                  <a:gd name="adj1" fmla="val 50000"/>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70">
                <a:extLst>
                  <a:ext uri="{FF2B5EF4-FFF2-40B4-BE49-F238E27FC236}">
                    <a16:creationId xmlns:a16="http://schemas.microsoft.com/office/drawing/2014/main" id="{325FD70F-0F2E-4EF9-0BF9-DF99D04555DD}"/>
                  </a:ext>
                </a:extLst>
              </p:cNvPr>
              <p:cNvCxnSpPr>
                <a:cxnSpLocks/>
                <a:stCxn id="6" idx="3"/>
                <a:endCxn id="10" idx="1"/>
              </p:cNvCxnSpPr>
              <p:nvPr/>
            </p:nvCxnSpPr>
            <p:spPr>
              <a:xfrm>
                <a:off x="2770064" y="2933434"/>
                <a:ext cx="479832" cy="933241"/>
              </a:xfrm>
              <a:prstGeom prst="bentConnector3">
                <a:avLst>
                  <a:gd name="adj1" fmla="val 50000"/>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DF34EF33-D3AF-54C3-4603-8F9252C7EE56}"/>
                </a:ext>
              </a:extLst>
            </p:cNvPr>
            <p:cNvGrpSpPr/>
            <p:nvPr/>
          </p:nvGrpSpPr>
          <p:grpSpPr>
            <a:xfrm>
              <a:off x="9242862" y="1377942"/>
              <a:ext cx="2666930" cy="3166492"/>
              <a:chOff x="9242862" y="1377942"/>
              <a:chExt cx="2666930" cy="3166492"/>
            </a:xfrm>
          </p:grpSpPr>
          <p:sp>
            <p:nvSpPr>
              <p:cNvPr id="25" name="Rectangle 32">
                <a:extLst>
                  <a:ext uri="{FF2B5EF4-FFF2-40B4-BE49-F238E27FC236}">
                    <a16:creationId xmlns:a16="http://schemas.microsoft.com/office/drawing/2014/main" id="{198D6048-7C65-69F5-B214-162458CB9E7A}"/>
                  </a:ext>
                </a:extLst>
              </p:cNvPr>
              <p:cNvSpPr>
                <a:spLocks noChangeArrowheads="1"/>
              </p:cNvSpPr>
              <p:nvPr/>
            </p:nvSpPr>
            <p:spPr bwMode="auto">
              <a:xfrm>
                <a:off x="9566702" y="1377942"/>
                <a:ext cx="2343090" cy="3166492"/>
              </a:xfrm>
              <a:prstGeom prst="rect">
                <a:avLst/>
              </a:prstGeom>
              <a:solidFill>
                <a:schemeClr val="bg1">
                  <a:lumMod val="85000"/>
                </a:schemeClr>
              </a:solidFill>
              <a:ln>
                <a:noFill/>
              </a:ln>
              <a:extLst>
                <a:ext uri="{91240B29-F687-4F45-9708-019B960494DF}">
                  <a14:hiddenLine xmlns:a14="http://schemas.microsoft.com/office/drawing/2010/main" w="7938">
                    <a:solidFill>
                      <a:srgbClr val="000000"/>
                    </a:solidFill>
                    <a:miter lim="800000"/>
                    <a:headEnd/>
                    <a:tailEnd/>
                  </a14:hiddenLine>
                </a:ext>
              </a:extLst>
            </p:spPr>
            <p:txBody>
              <a:bodyPr tIns="72000" bIns="72000" anchor="ctr">
                <a:spAutoFit/>
              </a:bodyPr>
              <a:lstStyle>
                <a:lvl1pPr>
                  <a:spcAft>
                    <a:spcPts val="600"/>
                  </a:spcAft>
                  <a:buClr>
                    <a:srgbClr val="830051"/>
                  </a:buClr>
                  <a:buFont typeface="Wingdings" panose="05000000000000000000" pitchFamily="2" charset="2"/>
                  <a:buChar char="Ø"/>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600"/>
                  </a:spcAft>
                  <a:buClr>
                    <a:srgbClr val="830051"/>
                  </a:buClr>
                  <a:buFont typeface="Wingdings" panose="05000000000000000000" pitchFamily="2" charset="2"/>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Aft>
                    <a:spcPts val="600"/>
                  </a:spcAft>
                  <a:buClr>
                    <a:srgbClr val="830051"/>
                  </a:buClr>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Primary End Point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Invasive disease-free survival (IDFS) by STEEP system</a:t>
                </a:r>
                <a:r>
                  <a:rPr kumimoji="0" lang="en-US" altLang="en-US" sz="1400" b="0"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a:t>
                </a: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Secondary End Points</a:t>
                </a:r>
              </a:p>
              <a:p>
                <a:pPr marL="171450" marR="0" lvl="0" indent="-171450" algn="l" defTabSz="914400" rtl="0" eaLnBrk="1" fontAlgn="auto" latinLnBrk="0" hangingPunct="1">
                  <a:lnSpc>
                    <a:spcPct val="100000"/>
                  </a:lnSpc>
                  <a:spcBef>
                    <a:spcPts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Distant disease-free survival</a:t>
                </a:r>
                <a:r>
                  <a:rPr kumimoji="0" lang="en-US" altLang="en-US" sz="1400" b="0"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a:t>
                </a: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(DDFS)</a:t>
                </a:r>
              </a:p>
              <a:p>
                <a:pPr marL="171450" marR="0" lvl="0" indent="-171450" algn="l" defTabSz="914400" rtl="0" eaLnBrk="1" fontAlgn="auto" latinLnBrk="0" hangingPunct="1">
                  <a:lnSpc>
                    <a:spcPct val="100000"/>
                  </a:lnSpc>
                  <a:spcBef>
                    <a:spcPts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Overall survival</a:t>
                </a:r>
                <a:r>
                  <a:rPr kumimoji="0" lang="en-US" altLang="en-US" sz="1400" b="0" i="0" u="none" strike="noStrike" kern="1200" cap="none" spc="0" normalizeH="0" baseline="30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a:t>
                </a: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(OS)</a:t>
                </a:r>
              </a:p>
              <a:p>
                <a:pPr marL="171450" marR="0" lvl="0" indent="-171450" algn="l" defTabSz="914400" rtl="0" eaLnBrk="1" fontAlgn="auto" latinLnBrk="0" hangingPunct="1">
                  <a:lnSpc>
                    <a:spcPct val="100000"/>
                  </a:lnSpc>
                  <a:spcBef>
                    <a:spcPts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BRCA1/2 associated cancers</a:t>
                </a:r>
              </a:p>
              <a:p>
                <a:pPr marL="171450" marR="0" lvl="0" indent="-171450" algn="l" defTabSz="914400" rtl="0" eaLnBrk="1" fontAlgn="auto" latinLnBrk="0" hangingPunct="1">
                  <a:lnSpc>
                    <a:spcPct val="100000"/>
                  </a:lnSpc>
                  <a:spcBef>
                    <a:spcPts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Symptom / Health related QoL </a:t>
                </a:r>
              </a:p>
              <a:p>
                <a:pPr marL="171450" marR="0" lvl="0" indent="-171450" algn="l" defTabSz="914400" rtl="0" eaLnBrk="1" fontAlgn="auto" latinLnBrk="0" hangingPunct="1">
                  <a:lnSpc>
                    <a:spcPct val="100000"/>
                  </a:lnSpc>
                  <a:spcBef>
                    <a:spcPts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Safety</a:t>
                </a:r>
              </a:p>
            </p:txBody>
          </p:sp>
          <p:cxnSp>
            <p:nvCxnSpPr>
              <p:cNvPr id="26" name="Connector: Elbow 128">
                <a:extLst>
                  <a:ext uri="{FF2B5EF4-FFF2-40B4-BE49-F238E27FC236}">
                    <a16:creationId xmlns:a16="http://schemas.microsoft.com/office/drawing/2014/main" id="{F6A833D9-93E1-A4A9-37D9-E3FD277873D0}"/>
                  </a:ext>
                </a:extLst>
              </p:cNvPr>
              <p:cNvCxnSpPr>
                <a:cxnSpLocks/>
                <a:stCxn id="38" idx="3"/>
                <a:endCxn id="25" idx="1"/>
              </p:cNvCxnSpPr>
              <p:nvPr/>
            </p:nvCxnSpPr>
            <p:spPr>
              <a:xfrm>
                <a:off x="9242865" y="1770990"/>
                <a:ext cx="323837" cy="1190199"/>
              </a:xfrm>
              <a:prstGeom prst="bentConnector3">
                <a:avLst>
                  <a:gd name="adj1" fmla="val 50000"/>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130">
                <a:extLst>
                  <a:ext uri="{FF2B5EF4-FFF2-40B4-BE49-F238E27FC236}">
                    <a16:creationId xmlns:a16="http://schemas.microsoft.com/office/drawing/2014/main" id="{DBD1B8AC-3B08-DF87-B98D-BFFB16A7BD2D}"/>
                  </a:ext>
                </a:extLst>
              </p:cNvPr>
              <p:cNvCxnSpPr>
                <a:cxnSpLocks/>
                <a:stCxn id="39" idx="3"/>
                <a:endCxn id="25" idx="1"/>
              </p:cNvCxnSpPr>
              <p:nvPr/>
            </p:nvCxnSpPr>
            <p:spPr>
              <a:xfrm flipV="1">
                <a:off x="9242862" y="2961189"/>
                <a:ext cx="323840" cy="1134690"/>
              </a:xfrm>
              <a:prstGeom prst="bentConnector3">
                <a:avLst>
                  <a:gd name="adj1" fmla="val 50000"/>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887E42B9-8B7E-D466-498E-27D2E93C61F8}"/>
                </a:ext>
              </a:extLst>
            </p:cNvPr>
            <p:cNvGrpSpPr/>
            <p:nvPr/>
          </p:nvGrpSpPr>
          <p:grpSpPr>
            <a:xfrm>
              <a:off x="5405395" y="1278019"/>
              <a:ext cx="6501208" cy="4501825"/>
              <a:chOff x="5405395" y="1278019"/>
              <a:chExt cx="6501208" cy="4501825"/>
            </a:xfrm>
          </p:grpSpPr>
          <p:cxnSp>
            <p:nvCxnSpPr>
              <p:cNvPr id="29" name="Connector: Elbow 103">
                <a:extLst>
                  <a:ext uri="{FF2B5EF4-FFF2-40B4-BE49-F238E27FC236}">
                    <a16:creationId xmlns:a16="http://schemas.microsoft.com/office/drawing/2014/main" id="{23869A15-0A09-A533-5634-CCAE60050A39}"/>
                  </a:ext>
                </a:extLst>
              </p:cNvPr>
              <p:cNvCxnSpPr>
                <a:cxnSpLocks/>
                <a:stCxn id="10" idx="3"/>
                <a:endCxn id="34" idx="2"/>
              </p:cNvCxnSpPr>
              <p:nvPr/>
            </p:nvCxnSpPr>
            <p:spPr>
              <a:xfrm flipV="1">
                <a:off x="6806461" y="2933435"/>
                <a:ext cx="300608" cy="933240"/>
              </a:xfrm>
              <a:prstGeom prst="bentConnector3">
                <a:avLst>
                  <a:gd name="adj1" fmla="val 50000"/>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109">
                <a:extLst>
                  <a:ext uri="{FF2B5EF4-FFF2-40B4-BE49-F238E27FC236}">
                    <a16:creationId xmlns:a16="http://schemas.microsoft.com/office/drawing/2014/main" id="{EDFA1DC0-B4BD-8815-7216-3CA4708A4EB4}"/>
                  </a:ext>
                </a:extLst>
              </p:cNvPr>
              <p:cNvCxnSpPr>
                <a:cxnSpLocks/>
                <a:stCxn id="8" idx="3"/>
                <a:endCxn id="34" idx="2"/>
              </p:cNvCxnSpPr>
              <p:nvPr/>
            </p:nvCxnSpPr>
            <p:spPr>
              <a:xfrm>
                <a:off x="6806462" y="2000417"/>
                <a:ext cx="300607" cy="933018"/>
              </a:xfrm>
              <a:prstGeom prst="bentConnector3">
                <a:avLst>
                  <a:gd name="adj1" fmla="val 50000"/>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2AEA202-DAF7-D1DB-D0FB-1DDC7DA74A48}"/>
                  </a:ext>
                </a:extLst>
              </p:cNvPr>
              <p:cNvCxnSpPr>
                <a:cxnSpLocks/>
              </p:cNvCxnSpPr>
              <p:nvPr/>
            </p:nvCxnSpPr>
            <p:spPr>
              <a:xfrm>
                <a:off x="7591023" y="3563266"/>
                <a:ext cx="0" cy="1437851"/>
              </a:xfrm>
              <a:prstGeom prst="line">
                <a:avLst/>
              </a:prstGeom>
              <a:ln w="19050" cap="rnd">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2" name="Freeform: Shape 140">
                <a:extLst>
                  <a:ext uri="{FF2B5EF4-FFF2-40B4-BE49-F238E27FC236}">
                    <a16:creationId xmlns:a16="http://schemas.microsoft.com/office/drawing/2014/main" id="{8F4E5551-F6FB-76CF-4176-91DE16764993}"/>
                  </a:ext>
                </a:extLst>
              </p:cNvPr>
              <p:cNvSpPr/>
              <p:nvPr/>
            </p:nvSpPr>
            <p:spPr>
              <a:xfrm flipV="1">
                <a:off x="7740628" y="1767267"/>
                <a:ext cx="188234" cy="628426"/>
              </a:xfrm>
              <a:custGeom>
                <a:avLst/>
                <a:gdLst>
                  <a:gd name="connsiteX0" fmla="*/ 0 w 259080"/>
                  <a:gd name="connsiteY0" fmla="*/ 0 h 480060"/>
                  <a:gd name="connsiteX1" fmla="*/ 0 w 259080"/>
                  <a:gd name="connsiteY1" fmla="*/ 480060 h 480060"/>
                  <a:gd name="connsiteX2" fmla="*/ 259080 w 259080"/>
                  <a:gd name="connsiteY2" fmla="*/ 480060 h 480060"/>
                </a:gdLst>
                <a:ahLst/>
                <a:cxnLst>
                  <a:cxn ang="0">
                    <a:pos x="connsiteX0" y="connsiteY0"/>
                  </a:cxn>
                  <a:cxn ang="0">
                    <a:pos x="connsiteX1" y="connsiteY1"/>
                  </a:cxn>
                  <a:cxn ang="0">
                    <a:pos x="connsiteX2" y="connsiteY2"/>
                  </a:cxn>
                </a:cxnLst>
                <a:rect l="l" t="t" r="r" b="b"/>
                <a:pathLst>
                  <a:path w="259080" h="480060">
                    <a:moveTo>
                      <a:pt x="0" y="0"/>
                    </a:moveTo>
                    <a:lnTo>
                      <a:pt x="0" y="480060"/>
                    </a:lnTo>
                    <a:lnTo>
                      <a:pt x="259080" y="480060"/>
                    </a:lnTo>
                  </a:path>
                </a:pathLst>
              </a:custGeom>
              <a:noFill/>
              <a:ln w="19050">
                <a:solidFill>
                  <a:schemeClr val="bg1">
                    <a:lumMod val="5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 name="Freeform: Shape 136">
                <a:extLst>
                  <a:ext uri="{FF2B5EF4-FFF2-40B4-BE49-F238E27FC236}">
                    <a16:creationId xmlns:a16="http://schemas.microsoft.com/office/drawing/2014/main" id="{BA920E72-9E5E-6DA6-5F04-BA988C2C7F95}"/>
                  </a:ext>
                </a:extLst>
              </p:cNvPr>
              <p:cNvSpPr/>
              <p:nvPr/>
            </p:nvSpPr>
            <p:spPr>
              <a:xfrm>
                <a:off x="7740628" y="3429000"/>
                <a:ext cx="188234" cy="666879"/>
              </a:xfrm>
              <a:custGeom>
                <a:avLst/>
                <a:gdLst>
                  <a:gd name="connsiteX0" fmla="*/ 0 w 259080"/>
                  <a:gd name="connsiteY0" fmla="*/ 0 h 480060"/>
                  <a:gd name="connsiteX1" fmla="*/ 0 w 259080"/>
                  <a:gd name="connsiteY1" fmla="*/ 480060 h 480060"/>
                  <a:gd name="connsiteX2" fmla="*/ 259080 w 259080"/>
                  <a:gd name="connsiteY2" fmla="*/ 480060 h 480060"/>
                </a:gdLst>
                <a:ahLst/>
                <a:cxnLst>
                  <a:cxn ang="0">
                    <a:pos x="connsiteX0" y="connsiteY0"/>
                  </a:cxn>
                  <a:cxn ang="0">
                    <a:pos x="connsiteX1" y="connsiteY1"/>
                  </a:cxn>
                  <a:cxn ang="0">
                    <a:pos x="connsiteX2" y="connsiteY2"/>
                  </a:cxn>
                </a:cxnLst>
                <a:rect l="l" t="t" r="r" b="b"/>
                <a:pathLst>
                  <a:path w="259080" h="480060">
                    <a:moveTo>
                      <a:pt x="0" y="0"/>
                    </a:moveTo>
                    <a:lnTo>
                      <a:pt x="0" y="480060"/>
                    </a:lnTo>
                    <a:lnTo>
                      <a:pt x="259080" y="480060"/>
                    </a:lnTo>
                  </a:path>
                </a:pathLst>
              </a:custGeom>
              <a:noFill/>
              <a:ln w="19050">
                <a:solidFill>
                  <a:schemeClr val="bg1">
                    <a:lumMod val="5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 name="Rectangle 32">
                <a:extLst>
                  <a:ext uri="{FF2B5EF4-FFF2-40B4-BE49-F238E27FC236}">
                    <a16:creationId xmlns:a16="http://schemas.microsoft.com/office/drawing/2014/main" id="{2CE9850A-250E-5F05-E5CE-56581B36FB73}"/>
                  </a:ext>
                </a:extLst>
              </p:cNvPr>
              <p:cNvSpPr>
                <a:spLocks noChangeAspect="1" noChangeArrowheads="1"/>
              </p:cNvSpPr>
              <p:nvPr/>
            </p:nvSpPr>
            <p:spPr bwMode="auto">
              <a:xfrm>
                <a:off x="7107068" y="2286338"/>
                <a:ext cx="1294192" cy="1294192"/>
              </a:xfrm>
              <a:prstGeom prst="ellipse">
                <a:avLst/>
              </a:prstGeom>
              <a:solidFill>
                <a:schemeClr val="bg1">
                  <a:lumMod val="85000"/>
                </a:schemeClr>
              </a:solidFill>
              <a:ln>
                <a:noFill/>
              </a:ln>
              <a:extLst>
                <a:ext uri="{91240B29-F687-4F45-9708-019B960494DF}">
                  <a14:hiddenLine xmlns:a14="http://schemas.microsoft.com/office/drawing/2010/main" w="7938">
                    <a:solidFill>
                      <a:srgbClr val="000000"/>
                    </a:solidFill>
                    <a:miter lim="800000"/>
                    <a:headEnd/>
                    <a:tailEnd/>
                  </a14:hiddenLine>
                </a:ext>
              </a:extLst>
            </p:spPr>
            <p:txBody>
              <a:bodyPr wrap="none" anchor="ctr"/>
              <a:lstStyle>
                <a:lvl1pPr>
                  <a:spcAft>
                    <a:spcPts val="600"/>
                  </a:spcAft>
                  <a:buClr>
                    <a:srgbClr val="830051"/>
                  </a:buClr>
                  <a:buFont typeface="Wingdings" panose="05000000000000000000" pitchFamily="2" charset="2"/>
                  <a:buChar char="Ø"/>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600"/>
                  </a:spcAft>
                  <a:buClr>
                    <a:srgbClr val="830051"/>
                  </a:buClr>
                  <a:buFont typeface="Wingdings" panose="05000000000000000000" pitchFamily="2" charset="2"/>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Aft>
                    <a:spcPts val="600"/>
                  </a:spcAft>
                  <a:buClr>
                    <a:srgbClr val="830051"/>
                  </a:buClr>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alt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1:1</a:t>
                </a: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altLang="en-US" sz="13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Randomization</a:t>
                </a: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alt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N=1836</a:t>
                </a:r>
                <a:endParaRPr kumimoji="0" lang="en-GB"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35" name="Group 34">
                <a:extLst>
                  <a:ext uri="{FF2B5EF4-FFF2-40B4-BE49-F238E27FC236}">
                    <a16:creationId xmlns:a16="http://schemas.microsoft.com/office/drawing/2014/main" id="{5178C471-4807-21CC-8AEC-28BEF8011616}"/>
                  </a:ext>
                </a:extLst>
              </p:cNvPr>
              <p:cNvGrpSpPr/>
              <p:nvPr/>
            </p:nvGrpSpPr>
            <p:grpSpPr>
              <a:xfrm>
                <a:off x="7928862" y="1278019"/>
                <a:ext cx="1314003" cy="3185080"/>
                <a:chOff x="7911209" y="1229854"/>
                <a:chExt cx="1314003" cy="3185080"/>
              </a:xfrm>
            </p:grpSpPr>
            <p:sp>
              <p:nvSpPr>
                <p:cNvPr id="38" name="Rectangle 32">
                  <a:extLst>
                    <a:ext uri="{FF2B5EF4-FFF2-40B4-BE49-F238E27FC236}">
                      <a16:creationId xmlns:a16="http://schemas.microsoft.com/office/drawing/2014/main" id="{F795A7A7-83A3-B757-E6DA-A68B514CDDBC}"/>
                    </a:ext>
                  </a:extLst>
                </p:cNvPr>
                <p:cNvSpPr>
                  <a:spLocks noChangeArrowheads="1"/>
                </p:cNvSpPr>
                <p:nvPr/>
              </p:nvSpPr>
              <p:spPr bwMode="auto">
                <a:xfrm>
                  <a:off x="7911212" y="1229854"/>
                  <a:ext cx="1314000" cy="985940"/>
                </a:xfrm>
                <a:prstGeom prst="rect">
                  <a:avLst/>
                </a:prstGeom>
                <a:solidFill>
                  <a:srgbClr val="F15622">
                    <a:alpha val="15000"/>
                  </a:srgbClr>
                </a:solidFill>
                <a:ln>
                  <a:noFill/>
                </a:ln>
              </p:spPr>
              <p:txBody>
                <a:bodyPr tIns="36000" bIns="36000" anchor="ctr">
                  <a:spAutoFit/>
                </a:bodyPr>
                <a:lstStyle>
                  <a:lvl1pPr>
                    <a:spcAft>
                      <a:spcPts val="600"/>
                    </a:spcAft>
                    <a:buClr>
                      <a:srgbClr val="830051"/>
                    </a:buClr>
                    <a:buFont typeface="Wingdings" panose="05000000000000000000" pitchFamily="2" charset="2"/>
                    <a:buChar char="Ø"/>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600"/>
                    </a:spcAft>
                    <a:buClr>
                      <a:srgbClr val="830051"/>
                    </a:buClr>
                    <a:buFont typeface="Wingdings" panose="05000000000000000000" pitchFamily="2" charset="2"/>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Aft>
                      <a:spcPts val="600"/>
                    </a:spcAft>
                    <a:buClr>
                      <a:srgbClr val="830051"/>
                    </a:buClr>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Olaparib</a:t>
                  </a: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300 mg</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twice daily</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for 1 year</a:t>
                  </a:r>
                </a:p>
              </p:txBody>
            </p:sp>
            <p:sp>
              <p:nvSpPr>
                <p:cNvPr id="39" name="Rectangle 32">
                  <a:extLst>
                    <a:ext uri="{FF2B5EF4-FFF2-40B4-BE49-F238E27FC236}">
                      <a16:creationId xmlns:a16="http://schemas.microsoft.com/office/drawing/2014/main" id="{22628A2B-F0F4-C3C1-288B-73716CEB97B4}"/>
                    </a:ext>
                  </a:extLst>
                </p:cNvPr>
                <p:cNvSpPr>
                  <a:spLocks noChangeArrowheads="1"/>
                </p:cNvSpPr>
                <p:nvPr/>
              </p:nvSpPr>
              <p:spPr bwMode="auto">
                <a:xfrm>
                  <a:off x="7911209" y="3680492"/>
                  <a:ext cx="1314000" cy="734442"/>
                </a:xfrm>
                <a:prstGeom prst="rect">
                  <a:avLst/>
                </a:prstGeom>
                <a:solidFill>
                  <a:srgbClr val="F15622">
                    <a:alpha val="15000"/>
                  </a:srgbClr>
                </a:solidFill>
                <a:ln>
                  <a:noFill/>
                </a:ln>
              </p:spPr>
              <p:txBody>
                <a:bodyPr tIns="36000" bIns="36000" anchor="ctr">
                  <a:spAutoFit/>
                </a:bodyPr>
                <a:lstStyle>
                  <a:lvl1pPr>
                    <a:spcAft>
                      <a:spcPts val="600"/>
                    </a:spcAft>
                    <a:buClr>
                      <a:srgbClr val="830051"/>
                    </a:buClr>
                    <a:buFont typeface="Wingdings" panose="05000000000000000000" pitchFamily="2" charset="2"/>
                    <a:buChar char="Ø"/>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600"/>
                    </a:spcAft>
                    <a:buClr>
                      <a:srgbClr val="830051"/>
                    </a:buClr>
                    <a:buFont typeface="Wingdings" panose="05000000000000000000" pitchFamily="2" charset="2"/>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Aft>
                      <a:spcPts val="600"/>
                    </a:spcAft>
                    <a:buClr>
                      <a:srgbClr val="830051"/>
                    </a:buClr>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Placebo</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twice daily </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for 1 year</a:t>
                  </a:r>
                </a:p>
              </p:txBody>
            </p:sp>
          </p:grpSp>
          <p:sp>
            <p:nvSpPr>
              <p:cNvPr id="36" name="Rectangle 32">
                <a:extLst>
                  <a:ext uri="{FF2B5EF4-FFF2-40B4-BE49-F238E27FC236}">
                    <a16:creationId xmlns:a16="http://schemas.microsoft.com/office/drawing/2014/main" id="{6797CCC8-71E3-9F95-1F3B-32F238B644E8}"/>
                  </a:ext>
                </a:extLst>
              </p:cNvPr>
              <p:cNvSpPr>
                <a:spLocks noChangeArrowheads="1"/>
              </p:cNvSpPr>
              <p:nvPr/>
            </p:nvSpPr>
            <p:spPr bwMode="auto">
              <a:xfrm>
                <a:off x="5405395" y="4951090"/>
                <a:ext cx="3715742" cy="828754"/>
              </a:xfrm>
              <a:prstGeom prst="rect">
                <a:avLst/>
              </a:prstGeom>
              <a:solidFill>
                <a:schemeClr val="bg1">
                  <a:lumMod val="85000"/>
                </a:schemeClr>
              </a:solidFill>
              <a:ln>
                <a:noFill/>
              </a:ln>
              <a:extLst>
                <a:ext uri="{91240B29-F687-4F45-9708-019B960494DF}">
                  <a14:hiddenLine xmlns:a14="http://schemas.microsoft.com/office/drawing/2010/main" w="7938">
                    <a:solidFill>
                      <a:srgbClr val="000000"/>
                    </a:solidFill>
                    <a:miter lim="800000"/>
                    <a:headEnd/>
                    <a:tailEnd/>
                  </a14:hiddenLine>
                </a:ext>
              </a:extLst>
            </p:spPr>
            <p:txBody>
              <a:bodyPr tIns="36000" bIns="36000">
                <a:spAutoFit/>
              </a:bodyPr>
              <a:lstStyle>
                <a:lvl1pPr>
                  <a:spcAft>
                    <a:spcPts val="600"/>
                  </a:spcAft>
                  <a:buClr>
                    <a:srgbClr val="830051"/>
                  </a:buClr>
                  <a:buFont typeface="Wingdings" panose="05000000000000000000" pitchFamily="2" charset="2"/>
                  <a:buChar char="Ø"/>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600"/>
                  </a:spcAft>
                  <a:buClr>
                    <a:srgbClr val="830051"/>
                  </a:buClr>
                  <a:buFont typeface="Wingdings" panose="05000000000000000000" pitchFamily="2" charset="2"/>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Aft>
                    <a:spcPts val="600"/>
                  </a:spcAft>
                  <a:buClr>
                    <a:srgbClr val="830051"/>
                  </a:buClr>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Stratification Factors</a:t>
                </a:r>
              </a:p>
              <a:p>
                <a:pPr marL="171450" marR="0" lvl="0" indent="-171450" algn="l" defTabSz="914400" rtl="0" eaLnBrk="1" fontAlgn="auto" latinLnBrk="0" hangingPunct="1">
                  <a:lnSpc>
                    <a:spcPct val="100000"/>
                  </a:lnSpc>
                  <a:spcBef>
                    <a:spcPts val="0"/>
                  </a:spcBef>
                  <a:spcAft>
                    <a:spcPct val="0"/>
                  </a:spcAft>
                  <a:buClrTx/>
                  <a:buSzTx/>
                  <a:buFont typeface="Arial" panose="020B0604020202020204" pitchFamily="34" charset="0"/>
                  <a:buChar char="•"/>
                  <a:tabLst/>
                  <a:defRPr/>
                </a:pPr>
                <a:r>
                  <a:rPr kumimoji="0" lang="en-GB" sz="1200" b="0" i="0" u="none" strike="noStrike" kern="50" cap="none" spc="0" normalizeH="0" baseline="0" noProof="0" dirty="0">
                    <a:ln>
                      <a:noFill/>
                    </a:ln>
                    <a:solidFill>
                      <a:srgbClr val="000000"/>
                    </a:solidFill>
                    <a:effectLst/>
                    <a:uLnTx/>
                    <a:uFillTx/>
                    <a:latin typeface="Arial" panose="020B0604020202020204" pitchFamily="34" charset="0"/>
                    <a:ea typeface="Lucida Sans Unicode" panose="020B0602030504020204" pitchFamily="34" charset="0"/>
                    <a:cs typeface="Arial" panose="020B0604020202020204" pitchFamily="34" charset="0"/>
                  </a:rPr>
                  <a:t>ER and/or PgR </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positive vs. TNBC</a:t>
                </a:r>
              </a:p>
              <a:p>
                <a:pPr marL="171450" marR="0" lvl="0" indent="-171450" algn="l" defTabSz="914400" rtl="0" eaLnBrk="1" fontAlgn="auto" latinLnBrk="0" hangingPunct="1">
                  <a:lnSpc>
                    <a:spcPct val="100000"/>
                  </a:lnSpc>
                  <a:spcBef>
                    <a:spcPts val="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Neoadjuvant vs. adjuvant</a:t>
                </a:r>
              </a:p>
              <a:p>
                <a:pPr marL="171450" marR="0" lvl="0" indent="-171450" algn="l" defTabSz="914400" rtl="0" eaLnBrk="1" fontAlgn="auto" latinLnBrk="0" hangingPunct="1">
                  <a:lnSpc>
                    <a:spcPct val="100000"/>
                  </a:lnSpc>
                  <a:spcBef>
                    <a:spcPts val="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Prior platinum-based chemotherapy (yes vs. no)</a:t>
                </a:r>
                <a:endParaRPr kumimoji="0" lang="en-GB"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7" name="Rectangle 32">
                <a:extLst>
                  <a:ext uri="{FF2B5EF4-FFF2-40B4-BE49-F238E27FC236}">
                    <a16:creationId xmlns:a16="http://schemas.microsoft.com/office/drawing/2014/main" id="{BDB865E8-E444-87FC-26BE-0C33F4F3BF88}"/>
                  </a:ext>
                </a:extLst>
              </p:cNvPr>
              <p:cNvSpPr>
                <a:spLocks noChangeArrowheads="1"/>
              </p:cNvSpPr>
              <p:nvPr/>
            </p:nvSpPr>
            <p:spPr bwMode="auto">
              <a:xfrm>
                <a:off x="9242863" y="4951090"/>
                <a:ext cx="2663740" cy="828754"/>
              </a:xfrm>
              <a:prstGeom prst="rect">
                <a:avLst/>
              </a:prstGeom>
              <a:solidFill>
                <a:srgbClr val="F15622">
                  <a:alpha val="15000"/>
                </a:srgbClr>
              </a:solidFill>
              <a:ln>
                <a:noFill/>
              </a:ln>
            </p:spPr>
            <p:txBody>
              <a:bodyPr tIns="36000" bIns="36000" anchor="ctr">
                <a:spAutoFit/>
              </a:bodyPr>
              <a:lstStyle>
                <a:lvl1pPr>
                  <a:spcAft>
                    <a:spcPts val="600"/>
                  </a:spcAft>
                  <a:buClr>
                    <a:srgbClr val="830051"/>
                  </a:buClr>
                  <a:buFont typeface="Wingdings" panose="05000000000000000000" pitchFamily="2" charset="2"/>
                  <a:buChar char="Ø"/>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Aft>
                    <a:spcPts val="600"/>
                  </a:spcAft>
                  <a:buClr>
                    <a:srgbClr val="830051"/>
                  </a:buClr>
                  <a:buFont typeface="Wingdings" panose="05000000000000000000" pitchFamily="2" charset="2"/>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Aft>
                    <a:spcPts val="600"/>
                  </a:spcAft>
                  <a:buClr>
                    <a:srgbClr val="830051"/>
                  </a:buClr>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ts val="600"/>
                  </a:spcAft>
                  <a:buClr>
                    <a:srgbClr val="830051"/>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Concurrent Adjuvant Therapy</a:t>
                </a:r>
              </a:p>
              <a:p>
                <a:pPr marL="171450" marR="0" lvl="0" indent="-171450" algn="l" defTabSz="914400" rtl="0" eaLnBrk="1" fontAlgn="auto" latinLnBrk="0" hangingPunct="1">
                  <a:lnSpc>
                    <a:spcPct val="100000"/>
                  </a:lnSpc>
                  <a:spcBef>
                    <a:spcPts val="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Endocrine therapy</a:t>
                </a:r>
              </a:p>
              <a:p>
                <a:pPr marL="171450" marR="0" lvl="0" indent="-171450" algn="l" defTabSz="914400" rtl="0" eaLnBrk="1" fontAlgn="auto" latinLnBrk="0" hangingPunct="1">
                  <a:lnSpc>
                    <a:spcPct val="100000"/>
                  </a:lnSpc>
                  <a:spcBef>
                    <a:spcPts val="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Bisphosphonates</a:t>
                </a:r>
              </a:p>
              <a:p>
                <a:pPr marL="171450" marR="0" lvl="0" indent="-171450" algn="l" defTabSz="914400" rtl="0" eaLnBrk="1" fontAlgn="auto" latinLnBrk="0" hangingPunct="1">
                  <a:lnSpc>
                    <a:spcPct val="100000"/>
                  </a:lnSpc>
                  <a:spcBef>
                    <a:spcPts val="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No 2nd Adjuvant Chemotherapy</a:t>
                </a:r>
              </a:p>
            </p:txBody>
          </p:sp>
        </p:grpSp>
      </p:grpSp>
      <p:sp>
        <p:nvSpPr>
          <p:cNvPr id="4" name="Rectangle 3">
            <a:extLst>
              <a:ext uri="{FF2B5EF4-FFF2-40B4-BE49-F238E27FC236}">
                <a16:creationId xmlns:a16="http://schemas.microsoft.com/office/drawing/2014/main" id="{0381FE0B-9F22-281A-69DF-B5F6BAA46077}"/>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EE878E52-FF5C-9CA5-A3D8-03BCE300881C}"/>
              </a:ext>
            </a:extLst>
          </p:cNvPr>
          <p:cNvSpPr/>
          <p:nvPr/>
        </p:nvSpPr>
        <p:spPr>
          <a:xfrm>
            <a:off x="0" y="6643688"/>
            <a:ext cx="12191998" cy="1968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TextBox 40">
            <a:extLst>
              <a:ext uri="{FF2B5EF4-FFF2-40B4-BE49-F238E27FC236}">
                <a16:creationId xmlns:a16="http://schemas.microsoft.com/office/drawing/2014/main" id="{0DA0EC74-97F2-47DF-99FF-502B1EBF4343}"/>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Garber J. SABCS 2024</a:t>
            </a:r>
          </a:p>
        </p:txBody>
      </p:sp>
    </p:spTree>
    <p:extLst>
      <p:ext uri="{BB962C8B-B14F-4D97-AF65-F5344CB8AC3E}">
        <p14:creationId xmlns:p14="http://schemas.microsoft.com/office/powerpoint/2010/main" val="1193913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84E2777-2711-FD3D-C658-A411671D3E71}"/>
              </a:ext>
            </a:extLst>
          </p:cNvPr>
          <p:cNvSpPr>
            <a:spLocks noGrp="1"/>
          </p:cNvSpPr>
          <p:nvPr>
            <p:ph type="body" idx="1"/>
          </p:nvPr>
        </p:nvSpPr>
        <p:spPr/>
        <p:txBody>
          <a:bodyPr/>
          <a:lstStyle/>
          <a:p>
            <a:endParaRPr lang="en-US"/>
          </a:p>
        </p:txBody>
      </p:sp>
      <p:sp>
        <p:nvSpPr>
          <p:cNvPr id="2" name="Title 1">
            <a:extLst>
              <a:ext uri="{FF2B5EF4-FFF2-40B4-BE49-F238E27FC236}">
                <a16:creationId xmlns:a16="http://schemas.microsoft.com/office/drawing/2014/main" id="{21FF9482-0DB2-75B6-96BD-6C1A398DA766}"/>
              </a:ext>
            </a:extLst>
          </p:cNvPr>
          <p:cNvSpPr>
            <a:spLocks noGrp="1"/>
          </p:cNvSpPr>
          <p:nvPr>
            <p:ph type="title"/>
          </p:nvPr>
        </p:nvSpPr>
        <p:spPr/>
        <p:txBody>
          <a:bodyPr/>
          <a:lstStyle/>
          <a:p>
            <a:r>
              <a:rPr lang="fr-FR" dirty="0"/>
              <a:t>OlympiA: Patient characteristics</a:t>
            </a:r>
          </a:p>
        </p:txBody>
      </p:sp>
      <p:sp>
        <p:nvSpPr>
          <p:cNvPr id="3" name="Slide Number Placeholder 2">
            <a:extLst>
              <a:ext uri="{FF2B5EF4-FFF2-40B4-BE49-F238E27FC236}">
                <a16:creationId xmlns:a16="http://schemas.microsoft.com/office/drawing/2014/main" id="{078B24CB-E74C-4A9D-6B9A-A0D2E93AEDFD}"/>
              </a:ext>
            </a:extLst>
          </p:cNvPr>
          <p:cNvSpPr>
            <a:spLocks noGrp="1"/>
          </p:cNvSpPr>
          <p:nvPr>
            <p:ph type="sldNum" sz="quarter"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F2406B-328B-034B-9874-5B3C6731CE62}" type="slidenum">
              <a:rPr kumimoji="0" lang="fr-FR"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fr-FR"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6" name="Table 3">
            <a:extLst>
              <a:ext uri="{FF2B5EF4-FFF2-40B4-BE49-F238E27FC236}">
                <a16:creationId xmlns:a16="http://schemas.microsoft.com/office/drawing/2014/main" id="{82538E2D-5FBF-7D55-4BFE-F15A730E2B6F}"/>
              </a:ext>
            </a:extLst>
          </p:cNvPr>
          <p:cNvGraphicFramePr>
            <a:graphicFrameLocks noGrp="1"/>
          </p:cNvGraphicFramePr>
          <p:nvPr/>
        </p:nvGraphicFramePr>
        <p:xfrm>
          <a:off x="1293779" y="1506754"/>
          <a:ext cx="9601201" cy="4441800"/>
        </p:xfrm>
        <a:graphic>
          <a:graphicData uri="http://schemas.openxmlformats.org/drawingml/2006/table">
            <a:tbl>
              <a:tblPr firstRow="1" bandRow="1">
                <a:tableStyleId>{073A0DAA-6AF3-43AB-8588-CEC1D06C72B9}</a:tableStyleId>
              </a:tblPr>
              <a:tblGrid>
                <a:gridCol w="4926951">
                  <a:extLst>
                    <a:ext uri="{9D8B030D-6E8A-4147-A177-3AD203B41FA5}">
                      <a16:colId xmlns:a16="http://schemas.microsoft.com/office/drawing/2014/main" val="1680378916"/>
                    </a:ext>
                  </a:extLst>
                </a:gridCol>
                <a:gridCol w="2337125">
                  <a:extLst>
                    <a:ext uri="{9D8B030D-6E8A-4147-A177-3AD203B41FA5}">
                      <a16:colId xmlns:a16="http://schemas.microsoft.com/office/drawing/2014/main" val="2780953458"/>
                    </a:ext>
                  </a:extLst>
                </a:gridCol>
                <a:gridCol w="2337125">
                  <a:extLst>
                    <a:ext uri="{9D8B030D-6E8A-4147-A177-3AD203B41FA5}">
                      <a16:colId xmlns:a16="http://schemas.microsoft.com/office/drawing/2014/main" val="3920923202"/>
                    </a:ext>
                  </a:extLst>
                </a:gridCol>
              </a:tblGrid>
              <a:tr h="496848">
                <a:tc>
                  <a:txBody>
                    <a:bodyPr/>
                    <a:lstStyle/>
                    <a:p>
                      <a:pPr>
                        <a:spcAft>
                          <a:spcPts val="0"/>
                        </a:spcAft>
                        <a:tabLst>
                          <a:tab pos="180340" algn="l"/>
                          <a:tab pos="540385" algn="l"/>
                          <a:tab pos="900430" algn="l"/>
                          <a:tab pos="122555" algn="l"/>
                          <a:tab pos="244475" algn="l"/>
                          <a:tab pos="367030" algn="l"/>
                          <a:tab pos="489585" algn="l"/>
                          <a:tab pos="612140" algn="l"/>
                          <a:tab pos="734060" algn="l"/>
                        </a:tabLst>
                      </a:pPr>
                      <a:endParaRPr lang="en-GB" sz="1600" kern="1200" dirty="0">
                        <a:solidFill>
                          <a:schemeClr val="bg1"/>
                        </a:solidFill>
                        <a:effectLst/>
                        <a:latin typeface="+mn-lt"/>
                        <a:ea typeface="MS Mincho" panose="02020609040205080304" pitchFamily="49" charset="-128"/>
                        <a:cs typeface="Times New Roman" panose="02020603050405020304" pitchFamily="18" charset="0"/>
                      </a:endParaRPr>
                    </a:p>
                  </a:txBody>
                  <a:tcPr marL="38100" marR="38100" marT="0" marB="0" anchor="ctr">
                    <a:lnL w="12700" cap="flat" cmpd="sng" algn="ctr">
                      <a:solidFill>
                        <a:schemeClr val="bg1"/>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15622"/>
                    </a:solidFill>
                  </a:tcPr>
                </a:tc>
                <a:tc>
                  <a:txBody>
                    <a:bodyPr/>
                    <a:lstStyle/>
                    <a:p>
                      <a:pPr algn="ctr">
                        <a:spcAft>
                          <a:spcPts val="0"/>
                        </a:spcAft>
                        <a:tabLst>
                          <a:tab pos="180340" algn="l"/>
                          <a:tab pos="540385" algn="l"/>
                          <a:tab pos="900430" algn="l"/>
                          <a:tab pos="122555" algn="l"/>
                          <a:tab pos="244475" algn="l"/>
                          <a:tab pos="367030" algn="l"/>
                          <a:tab pos="489585" algn="l"/>
                          <a:tab pos="612140" algn="l"/>
                          <a:tab pos="734060" algn="l"/>
                        </a:tabLst>
                      </a:pPr>
                      <a:r>
                        <a:rPr lang="en-GB" sz="1600" b="1" kern="1200" dirty="0">
                          <a:solidFill>
                            <a:schemeClr val="bg1"/>
                          </a:solidFill>
                          <a:effectLst/>
                        </a:rPr>
                        <a:t>Olaparib</a:t>
                      </a:r>
                      <a:br>
                        <a:rPr lang="en-GB" sz="1600" b="1" kern="1200" dirty="0">
                          <a:solidFill>
                            <a:schemeClr val="bg1"/>
                          </a:solidFill>
                          <a:effectLst/>
                        </a:rPr>
                      </a:br>
                      <a:r>
                        <a:rPr lang="en-GB" sz="1600" b="1" kern="1200" dirty="0">
                          <a:solidFill>
                            <a:schemeClr val="bg1"/>
                          </a:solidFill>
                          <a:effectLst/>
                        </a:rPr>
                        <a:t>(N = 921)</a:t>
                      </a:r>
                      <a:endParaRPr lang="en-GB" sz="1600" b="1" kern="1200" dirty="0">
                        <a:solidFill>
                          <a:schemeClr val="bg1"/>
                        </a:solidFill>
                        <a:effectLst/>
                        <a:latin typeface="+mn-lt"/>
                        <a:ea typeface="MS Mincho" panose="02020609040205080304" pitchFamily="49" charset="-128"/>
                        <a:cs typeface="Times New Roman" panose="02020603050405020304" pitchFamily="18" charset="0"/>
                      </a:endParaRPr>
                    </a:p>
                  </a:txBody>
                  <a:tcPr marL="38100" marR="38100" marT="0" marB="3600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15622"/>
                    </a:solidFill>
                  </a:tcPr>
                </a:tc>
                <a:tc>
                  <a:txBody>
                    <a:bodyPr/>
                    <a:lstStyle/>
                    <a:p>
                      <a:pPr algn="ctr">
                        <a:spcAft>
                          <a:spcPts val="0"/>
                        </a:spcAft>
                        <a:tabLst>
                          <a:tab pos="180340" algn="l"/>
                          <a:tab pos="540385" algn="l"/>
                          <a:tab pos="900430" algn="l"/>
                          <a:tab pos="122555" algn="l"/>
                          <a:tab pos="244475" algn="l"/>
                          <a:tab pos="367030" algn="l"/>
                          <a:tab pos="489585" algn="l"/>
                          <a:tab pos="612140" algn="l"/>
                          <a:tab pos="734060" algn="l"/>
                        </a:tabLst>
                      </a:pPr>
                      <a:r>
                        <a:rPr lang="en-GB" sz="1600" b="1" kern="1200" dirty="0">
                          <a:solidFill>
                            <a:schemeClr val="bg1"/>
                          </a:solidFill>
                          <a:effectLst/>
                        </a:rPr>
                        <a:t>Placebo</a:t>
                      </a:r>
                      <a:br>
                        <a:rPr lang="en-GB" sz="1600" b="1" kern="1200" dirty="0">
                          <a:solidFill>
                            <a:schemeClr val="bg1"/>
                          </a:solidFill>
                          <a:effectLst/>
                        </a:rPr>
                      </a:br>
                      <a:r>
                        <a:rPr lang="en-GB" sz="1600" b="1" kern="1200" dirty="0">
                          <a:solidFill>
                            <a:schemeClr val="bg1"/>
                          </a:solidFill>
                          <a:effectLst/>
                        </a:rPr>
                        <a:t>(N = 915)</a:t>
                      </a:r>
                      <a:endParaRPr lang="en-GB" sz="1600" b="1" kern="1200" dirty="0">
                        <a:solidFill>
                          <a:schemeClr val="bg1"/>
                        </a:solidFill>
                        <a:effectLst/>
                        <a:latin typeface="+mn-lt"/>
                        <a:ea typeface="MS Mincho" panose="02020609040205080304" pitchFamily="49" charset="-128"/>
                        <a:cs typeface="Times New Roman" panose="02020603050405020304" pitchFamily="18" charset="0"/>
                      </a:endParaRPr>
                    </a:p>
                  </a:txBody>
                  <a:tcPr marL="38100" marR="38100" marT="0" marB="3600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15622"/>
                    </a:solidFill>
                  </a:tcPr>
                </a:tc>
                <a:extLst>
                  <a:ext uri="{0D108BD9-81ED-4DB2-BD59-A6C34878D82A}">
                    <a16:rowId xmlns:a16="http://schemas.microsoft.com/office/drawing/2014/main" val="2496106828"/>
                  </a:ext>
                </a:extLst>
              </a:tr>
              <a:tr h="272431">
                <a:tc>
                  <a:txBody>
                    <a:bodyPr/>
                    <a:lstStyle/>
                    <a:p>
                      <a:pPr>
                        <a:lnSpc>
                          <a:spcPct val="100000"/>
                        </a:lnSpc>
                        <a:spcAft>
                          <a:spcPts val="0"/>
                        </a:spcAft>
                        <a:tabLst>
                          <a:tab pos="180340" algn="l"/>
                          <a:tab pos="540385" algn="l"/>
                          <a:tab pos="900430" algn="l"/>
                          <a:tab pos="122555" algn="l"/>
                          <a:tab pos="244475" algn="l"/>
                          <a:tab pos="367030" algn="l"/>
                          <a:tab pos="489585" algn="l"/>
                          <a:tab pos="612140" algn="l"/>
                          <a:tab pos="734060" algn="l"/>
                        </a:tabLst>
                      </a:pPr>
                      <a:r>
                        <a:rPr lang="en-US" sz="1800" b="1" kern="1200" dirty="0">
                          <a:solidFill>
                            <a:schemeClr val="tx1"/>
                          </a:solidFill>
                          <a:effectLst/>
                        </a:rPr>
                        <a:t>Age</a:t>
                      </a:r>
                      <a:r>
                        <a:rPr lang="en-US" sz="1800" kern="1200" dirty="0">
                          <a:solidFill>
                            <a:schemeClr val="tx1"/>
                          </a:solidFill>
                          <a:effectLst/>
                        </a:rPr>
                        <a:t>, years, median (interquartile</a:t>
                      </a:r>
                      <a:r>
                        <a:rPr lang="en-US" sz="1800" kern="1200" baseline="0" dirty="0">
                          <a:solidFill>
                            <a:schemeClr val="tx1"/>
                          </a:solidFill>
                          <a:effectLst/>
                        </a:rPr>
                        <a:t> range</a:t>
                      </a:r>
                      <a:r>
                        <a:rPr lang="en-US" sz="1800" kern="1200" dirty="0">
                          <a:solidFill>
                            <a:schemeClr val="tx1"/>
                          </a:solidFill>
                          <a:effectLst/>
                        </a:rPr>
                        <a:t>)</a:t>
                      </a:r>
                      <a:endParaRPr lang="en-GB" sz="1800" kern="1200" dirty="0">
                        <a:solidFill>
                          <a:schemeClr val="tx1"/>
                        </a:solidFill>
                        <a:effectLst/>
                        <a:latin typeface="+mn-lt"/>
                        <a:ea typeface="MS Mincho" panose="02020609040205080304" pitchFamily="49" charset="-128"/>
                        <a:cs typeface="Calibri" panose="020F0502020204030204" pitchFamily="34" charset="0"/>
                      </a:endParaRPr>
                    </a:p>
                  </a:txBody>
                  <a:tcPr marL="38100" marR="38100" marT="0" marB="0" anchor="ctr">
                    <a:lnL w="12700"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100000"/>
                        </a:lnSpc>
                      </a:pPr>
                      <a:r>
                        <a:rPr lang="en-GB" sz="1800" b="1" kern="1200" dirty="0">
                          <a:solidFill>
                            <a:schemeClr val="tx1"/>
                          </a:solidFill>
                          <a:effectLst/>
                        </a:rPr>
                        <a:t>42 (36–49)</a:t>
                      </a:r>
                      <a:endParaRPr lang="en-GB" sz="1800" b="1" kern="1200" dirty="0">
                        <a:solidFill>
                          <a:schemeClr val="tx1"/>
                        </a:solidFill>
                        <a:effectLst/>
                        <a:latin typeface="+mn-lt"/>
                        <a:ea typeface="MS Mincho" panose="02020609040205080304" pitchFamily="49" charset="-128"/>
                        <a:cs typeface="Calibri" panose="020F0502020204030204" pitchFamily="34" charset="0"/>
                      </a:endParaRPr>
                    </a:p>
                  </a:txBody>
                  <a:tcPr marL="38100" marR="381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100000"/>
                        </a:lnSpc>
                      </a:pPr>
                      <a:r>
                        <a:rPr lang="en-GB" sz="1800" b="1" kern="1200" dirty="0">
                          <a:solidFill>
                            <a:schemeClr val="tx1"/>
                          </a:solidFill>
                          <a:effectLst/>
                        </a:rPr>
                        <a:t>43 (36–50)</a:t>
                      </a:r>
                      <a:endParaRPr lang="en-GB" sz="1800" b="1" kern="1200" dirty="0">
                        <a:solidFill>
                          <a:schemeClr val="tx1"/>
                        </a:solidFill>
                        <a:effectLst/>
                        <a:latin typeface="+mn-lt"/>
                        <a:ea typeface="MS Mincho" panose="02020609040205080304" pitchFamily="49" charset="-128"/>
                        <a:cs typeface="Calibri" panose="020F0502020204030204" pitchFamily="34" charset="0"/>
                      </a:endParaRPr>
                    </a:p>
                  </a:txBody>
                  <a:tcPr marL="38100" marR="381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42201588"/>
                  </a:ext>
                </a:extLst>
              </a:tr>
              <a:tr h="122400">
                <a:tc>
                  <a:txBody>
                    <a:bodyPr/>
                    <a:lstStyle/>
                    <a:p>
                      <a:pPr marL="0">
                        <a:lnSpc>
                          <a:spcPct val="150000"/>
                        </a:lnSpc>
                        <a:spcAft>
                          <a:spcPts val="0"/>
                        </a:spcAft>
                        <a:tabLst>
                          <a:tab pos="180340" algn="l"/>
                          <a:tab pos="540385" algn="l"/>
                          <a:tab pos="900430" algn="l"/>
                          <a:tab pos="120650" algn="l"/>
                          <a:tab pos="240665" algn="l"/>
                          <a:tab pos="361950" algn="l"/>
                          <a:tab pos="481965" algn="l"/>
                          <a:tab pos="603250" algn="l"/>
                          <a:tab pos="723265" algn="l"/>
                        </a:tabLst>
                      </a:pPr>
                      <a:endParaRPr lang="en-GB" sz="400" b="1" i="0" kern="1200" dirty="0">
                        <a:solidFill>
                          <a:schemeClr val="tx1"/>
                        </a:solidFill>
                        <a:effectLst/>
                        <a:latin typeface="+mn-lt"/>
                        <a:ea typeface="MS Mincho" panose="02020609040205080304" pitchFamily="49" charset="-128"/>
                        <a:cs typeface="Calibri" panose="020F0502020204030204" pitchFamily="34" charset="0"/>
                      </a:endParaRPr>
                    </a:p>
                  </a:txBody>
                  <a:tcPr marL="38100" marR="38100" marT="0" marB="0" anchor="ctr">
                    <a:lnL w="12700"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50000"/>
                        </a:lnSpc>
                        <a:spcAft>
                          <a:spcPts val="0"/>
                        </a:spcAft>
                      </a:pPr>
                      <a:endParaRPr lang="en-GB" sz="400" kern="1200" dirty="0">
                        <a:solidFill>
                          <a:schemeClr val="tx1"/>
                        </a:solidFill>
                        <a:effectLst/>
                        <a:latin typeface="+mn-lt"/>
                        <a:ea typeface="MS Mincho" panose="02020609040205080304" pitchFamily="49" charset="-128"/>
                        <a:cs typeface="Calibri" panose="020F0502020204030204" pitchFamily="34" charset="0"/>
                      </a:endParaRPr>
                    </a:p>
                  </a:txBody>
                  <a:tcPr marL="38100" marR="381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50000"/>
                        </a:lnSpc>
                        <a:spcAft>
                          <a:spcPts val="0"/>
                        </a:spcAft>
                      </a:pPr>
                      <a:endParaRPr lang="en-GB" sz="400" kern="1200" dirty="0">
                        <a:solidFill>
                          <a:schemeClr val="tx1"/>
                        </a:solidFill>
                        <a:effectLst/>
                        <a:latin typeface="+mn-lt"/>
                        <a:ea typeface="MS Mincho" panose="02020609040205080304" pitchFamily="49" charset="-128"/>
                        <a:cs typeface="Calibri" panose="020F0502020204030204" pitchFamily="34" charset="0"/>
                      </a:endParaRPr>
                    </a:p>
                  </a:txBody>
                  <a:tcPr marL="38100" marR="381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28003233"/>
                  </a:ext>
                </a:extLst>
              </a:tr>
              <a:tr h="304123">
                <a:tc>
                  <a:txBody>
                    <a:bodyPr/>
                    <a:lstStyle/>
                    <a:p>
                      <a:pPr marL="0">
                        <a:lnSpc>
                          <a:spcPct val="150000"/>
                        </a:lnSpc>
                        <a:spcAft>
                          <a:spcPts val="0"/>
                        </a:spcAft>
                        <a:tabLst>
                          <a:tab pos="180340" algn="l"/>
                          <a:tab pos="540385" algn="l"/>
                          <a:tab pos="900430" algn="l"/>
                          <a:tab pos="120650" algn="l"/>
                          <a:tab pos="240665" algn="l"/>
                          <a:tab pos="361950" algn="l"/>
                          <a:tab pos="481965" algn="l"/>
                          <a:tab pos="603250" algn="l"/>
                          <a:tab pos="723265" algn="l"/>
                        </a:tabLst>
                      </a:pPr>
                      <a:r>
                        <a:rPr lang="en-GB" sz="1800" b="1" kern="1200" dirty="0">
                          <a:solidFill>
                            <a:schemeClr val="tx1"/>
                          </a:solidFill>
                          <a:effectLst/>
                        </a:rPr>
                        <a:t>BRCA gene altered in germline</a:t>
                      </a:r>
                      <a:endParaRPr lang="en-GB" sz="1800" b="1" i="0" kern="1200" dirty="0">
                        <a:solidFill>
                          <a:schemeClr val="tx1"/>
                        </a:solidFill>
                        <a:effectLst/>
                        <a:latin typeface="+mn-lt"/>
                        <a:ea typeface="MS Mincho" panose="02020609040205080304" pitchFamily="49" charset="-128"/>
                        <a:cs typeface="Calibri" panose="020F0502020204030204" pitchFamily="34" charset="0"/>
                      </a:endParaRPr>
                    </a:p>
                  </a:txBody>
                  <a:tcPr marL="38100" marR="38100" marT="0" marB="0" anchor="ctr">
                    <a:lnL w="12700"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150000"/>
                        </a:lnSpc>
                        <a:spcAft>
                          <a:spcPts val="0"/>
                        </a:spcAft>
                      </a:pPr>
                      <a:endParaRPr lang="en-GB" sz="1800" kern="1200" dirty="0">
                        <a:solidFill>
                          <a:schemeClr val="tx1"/>
                        </a:solidFill>
                        <a:effectLst/>
                        <a:latin typeface="+mn-lt"/>
                        <a:ea typeface="MS Mincho" panose="02020609040205080304" pitchFamily="49" charset="-128"/>
                        <a:cs typeface="Calibri" panose="020F0502020204030204" pitchFamily="34" charset="0"/>
                      </a:endParaRPr>
                    </a:p>
                  </a:txBody>
                  <a:tcPr marL="38100" marR="381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150000"/>
                        </a:lnSpc>
                        <a:spcAft>
                          <a:spcPts val="0"/>
                        </a:spcAft>
                      </a:pPr>
                      <a:endParaRPr lang="en-GB" sz="1800" kern="1200" dirty="0">
                        <a:solidFill>
                          <a:schemeClr val="tx1"/>
                        </a:solidFill>
                        <a:effectLst/>
                        <a:latin typeface="+mn-lt"/>
                        <a:ea typeface="MS Mincho" panose="02020609040205080304" pitchFamily="49" charset="-128"/>
                        <a:cs typeface="Calibri" panose="020F0502020204030204" pitchFamily="34" charset="0"/>
                      </a:endParaRPr>
                    </a:p>
                  </a:txBody>
                  <a:tcPr marL="38100" marR="381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95166104"/>
                  </a:ext>
                </a:extLst>
              </a:tr>
              <a:tr h="272431">
                <a:tc>
                  <a:txBody>
                    <a:bodyPr/>
                    <a:lstStyle/>
                    <a:p>
                      <a:pPr marL="122555" algn="l" defTabSz="914400" rtl="0" eaLnBrk="1" latinLnBrk="0" hangingPunct="1">
                        <a:spcAft>
                          <a:spcPts val="0"/>
                        </a:spcAft>
                        <a:tabLst>
                          <a:tab pos="180340" algn="l"/>
                          <a:tab pos="540385" algn="l"/>
                          <a:tab pos="900430" algn="l"/>
                          <a:tab pos="122555" algn="l"/>
                          <a:tab pos="244475" algn="l"/>
                          <a:tab pos="367030" algn="l"/>
                          <a:tab pos="489585" algn="l"/>
                          <a:tab pos="612140" algn="l"/>
                          <a:tab pos="734060" algn="l"/>
                        </a:tabLst>
                      </a:pPr>
                      <a:r>
                        <a:rPr lang="en-US" sz="1800" i="1" kern="1200" dirty="0">
                          <a:solidFill>
                            <a:schemeClr val="tx1"/>
                          </a:solidFill>
                          <a:effectLst/>
                        </a:rPr>
                        <a:t>BRCA1 </a:t>
                      </a:r>
                      <a:endParaRPr lang="en-GB" sz="1800" i="1" kern="1200" dirty="0">
                        <a:solidFill>
                          <a:schemeClr val="tx1"/>
                        </a:solidFill>
                        <a:effectLst/>
                        <a:latin typeface="+mn-lt"/>
                        <a:ea typeface="MS Mincho" panose="02020609040205080304" pitchFamily="49" charset="-128"/>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22555" algn="ctr" defTabSz="914400" rtl="0" eaLnBrk="1" latinLnBrk="0" hangingPunct="1">
                        <a:spcAft>
                          <a:spcPts val="0"/>
                        </a:spcAft>
                        <a:tabLst>
                          <a:tab pos="180340" algn="l"/>
                          <a:tab pos="540385" algn="l"/>
                          <a:tab pos="900430" algn="l"/>
                          <a:tab pos="122555" algn="l"/>
                          <a:tab pos="244475" algn="l"/>
                          <a:tab pos="367030" algn="l"/>
                          <a:tab pos="489585" algn="l"/>
                          <a:tab pos="612140" algn="l"/>
                          <a:tab pos="734060" algn="l"/>
                        </a:tabLst>
                      </a:pPr>
                      <a:r>
                        <a:rPr lang="en-US" sz="1800" b="1" kern="1200" dirty="0">
                          <a:solidFill>
                            <a:schemeClr val="tx1"/>
                          </a:solidFill>
                          <a:effectLst/>
                        </a:rPr>
                        <a:t>657 (71.3%)</a:t>
                      </a:r>
                      <a:endParaRPr lang="en-GB" sz="1800" b="1" kern="1200" dirty="0">
                        <a:solidFill>
                          <a:schemeClr val="tx1"/>
                        </a:solidFill>
                        <a:effectLst/>
                        <a:latin typeface="+mn-lt"/>
                        <a:ea typeface="MS Mincho" panose="02020609040205080304" pitchFamily="49" charset="-128"/>
                        <a:cs typeface="Calibri" panose="020F0502020204030204" pitchFamily="34" charset="0"/>
                      </a:endParaRPr>
                    </a:p>
                  </a:txBody>
                  <a:tcPr marL="68580" marR="6858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22555" algn="ctr" defTabSz="914400" rtl="0" eaLnBrk="1" latinLnBrk="0" hangingPunct="1">
                        <a:lnSpc>
                          <a:spcPct val="107000"/>
                        </a:lnSpc>
                        <a:spcAft>
                          <a:spcPts val="0"/>
                        </a:spcAft>
                        <a:tabLst>
                          <a:tab pos="180340" algn="l"/>
                          <a:tab pos="540385" algn="l"/>
                          <a:tab pos="900430" algn="l"/>
                          <a:tab pos="122555" algn="l"/>
                          <a:tab pos="244475" algn="l"/>
                          <a:tab pos="367030" algn="l"/>
                          <a:tab pos="489585" algn="l"/>
                          <a:tab pos="612140" algn="l"/>
                          <a:tab pos="734060" algn="l"/>
                        </a:tabLst>
                      </a:pPr>
                      <a:r>
                        <a:rPr lang="en-GB" sz="1800" b="1" kern="1200" dirty="0">
                          <a:solidFill>
                            <a:schemeClr val="tx1"/>
                          </a:solidFill>
                          <a:effectLst/>
                        </a:rPr>
                        <a:t>670 (73.2%)</a:t>
                      </a:r>
                      <a:endParaRPr lang="en-GB" sz="1800" b="1" kern="1200" dirty="0">
                        <a:solidFill>
                          <a:schemeClr val="tx1"/>
                        </a:solidFill>
                        <a:effectLst/>
                        <a:latin typeface="+mn-lt"/>
                        <a:ea typeface="MS Mincho" panose="02020609040205080304" pitchFamily="49" charset="-128"/>
                        <a:cs typeface="Calibri" panose="020F0502020204030204" pitchFamily="34" charset="0"/>
                      </a:endParaRPr>
                    </a:p>
                  </a:txBody>
                  <a:tcPr marL="0" marR="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83259574"/>
                  </a:ext>
                </a:extLst>
              </a:tr>
              <a:tr h="272431">
                <a:tc>
                  <a:txBody>
                    <a:bodyPr/>
                    <a:lstStyle/>
                    <a:p>
                      <a:pPr marL="122555" algn="l" defTabSz="914400" rtl="0" eaLnBrk="1" latinLnBrk="0" hangingPunct="1">
                        <a:spcAft>
                          <a:spcPts val="0"/>
                        </a:spcAft>
                        <a:tabLst>
                          <a:tab pos="180340" algn="l"/>
                          <a:tab pos="540385" algn="l"/>
                          <a:tab pos="900430" algn="l"/>
                          <a:tab pos="122555" algn="l"/>
                          <a:tab pos="244475" algn="l"/>
                          <a:tab pos="367030" algn="l"/>
                          <a:tab pos="489585" algn="l"/>
                          <a:tab pos="612140" algn="l"/>
                          <a:tab pos="734060" algn="l"/>
                        </a:tabLst>
                      </a:pPr>
                      <a:r>
                        <a:rPr lang="en-US" sz="1800" i="1" kern="1200" dirty="0">
                          <a:solidFill>
                            <a:schemeClr val="tx1"/>
                          </a:solidFill>
                          <a:effectLst/>
                        </a:rPr>
                        <a:t>BRCA2</a:t>
                      </a:r>
                      <a:endParaRPr lang="en-GB" sz="1800" i="1" kern="1200" dirty="0">
                        <a:solidFill>
                          <a:schemeClr val="tx1"/>
                        </a:solidFill>
                        <a:effectLst/>
                        <a:latin typeface="+mn-lt"/>
                        <a:ea typeface="MS Mincho" panose="02020609040205080304" pitchFamily="49" charset="-128"/>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22555" algn="ctr" defTabSz="914400" rtl="0" eaLnBrk="1" latinLnBrk="0" hangingPunct="1">
                        <a:spcAft>
                          <a:spcPts val="0"/>
                        </a:spcAft>
                        <a:tabLst>
                          <a:tab pos="180340" algn="l"/>
                          <a:tab pos="540385" algn="l"/>
                          <a:tab pos="900430" algn="l"/>
                          <a:tab pos="122555" algn="l"/>
                          <a:tab pos="244475" algn="l"/>
                          <a:tab pos="367030" algn="l"/>
                          <a:tab pos="489585" algn="l"/>
                          <a:tab pos="612140" algn="l"/>
                          <a:tab pos="734060" algn="l"/>
                        </a:tabLst>
                      </a:pPr>
                      <a:r>
                        <a:rPr lang="en-US" sz="1800" b="1" kern="1200" dirty="0">
                          <a:solidFill>
                            <a:schemeClr val="tx1"/>
                          </a:solidFill>
                          <a:effectLst/>
                        </a:rPr>
                        <a:t>261 (28.3%)</a:t>
                      </a:r>
                      <a:endParaRPr lang="en-GB" sz="1800" b="1" kern="1200" dirty="0">
                        <a:solidFill>
                          <a:schemeClr val="tx1"/>
                        </a:solidFill>
                        <a:effectLst/>
                        <a:latin typeface="+mn-lt"/>
                        <a:ea typeface="MS Mincho" panose="02020609040205080304" pitchFamily="49" charset="-128"/>
                        <a:cs typeface="Calibri" panose="020F0502020204030204" pitchFamily="34" charset="0"/>
                      </a:endParaRPr>
                    </a:p>
                  </a:txBody>
                  <a:tcPr marL="68580" marR="6858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22555" algn="ctr" defTabSz="914400" rtl="0" eaLnBrk="1" latinLnBrk="0" hangingPunct="1">
                        <a:lnSpc>
                          <a:spcPct val="107000"/>
                        </a:lnSpc>
                        <a:spcAft>
                          <a:spcPts val="0"/>
                        </a:spcAft>
                        <a:tabLst>
                          <a:tab pos="180340" algn="l"/>
                          <a:tab pos="540385" algn="l"/>
                          <a:tab pos="900430" algn="l"/>
                          <a:tab pos="122555" algn="l"/>
                          <a:tab pos="244475" algn="l"/>
                          <a:tab pos="367030" algn="l"/>
                          <a:tab pos="489585" algn="l"/>
                          <a:tab pos="612140" algn="l"/>
                          <a:tab pos="734060" algn="l"/>
                        </a:tabLst>
                      </a:pPr>
                      <a:r>
                        <a:rPr lang="en-GB" sz="1800" b="1" kern="1200" dirty="0">
                          <a:solidFill>
                            <a:schemeClr val="tx1"/>
                          </a:solidFill>
                          <a:effectLst/>
                        </a:rPr>
                        <a:t>239 (26.1%)</a:t>
                      </a:r>
                      <a:endParaRPr lang="en-GB" sz="1800" b="1" kern="1200" dirty="0">
                        <a:solidFill>
                          <a:schemeClr val="tx1"/>
                        </a:solidFill>
                        <a:effectLst/>
                        <a:latin typeface="+mn-lt"/>
                        <a:ea typeface="MS Mincho" panose="02020609040205080304" pitchFamily="49" charset="-128"/>
                        <a:cs typeface="Calibri" panose="020F0502020204030204" pitchFamily="34" charset="0"/>
                      </a:endParaRPr>
                    </a:p>
                  </a:txBody>
                  <a:tcPr marL="0" marR="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36970774"/>
                  </a:ext>
                </a:extLst>
              </a:tr>
              <a:tr h="272431">
                <a:tc>
                  <a:txBody>
                    <a:bodyPr/>
                    <a:lstStyle/>
                    <a:p>
                      <a:pPr marL="122555" algn="l" defTabSz="914400" rtl="0" eaLnBrk="1" latinLnBrk="0" hangingPunct="1">
                        <a:spcAft>
                          <a:spcPts val="0"/>
                        </a:spcAft>
                        <a:tabLst>
                          <a:tab pos="180340" algn="l"/>
                          <a:tab pos="540385" algn="l"/>
                          <a:tab pos="900430" algn="l"/>
                          <a:tab pos="122555" algn="l"/>
                          <a:tab pos="244475" algn="l"/>
                          <a:tab pos="367030" algn="l"/>
                          <a:tab pos="489585" algn="l"/>
                          <a:tab pos="612140" algn="l"/>
                          <a:tab pos="734060" algn="l"/>
                        </a:tabLst>
                      </a:pPr>
                      <a:r>
                        <a:rPr lang="en-US" sz="1800" i="1" kern="1200" dirty="0">
                          <a:solidFill>
                            <a:schemeClr val="tx1"/>
                          </a:solidFill>
                          <a:effectLst/>
                        </a:rPr>
                        <a:t>BRCA1 </a:t>
                      </a:r>
                      <a:r>
                        <a:rPr lang="en-US" sz="1800" i="0" kern="1200" dirty="0">
                          <a:solidFill>
                            <a:schemeClr val="tx1"/>
                          </a:solidFill>
                          <a:effectLst/>
                        </a:rPr>
                        <a:t>and</a:t>
                      </a:r>
                      <a:r>
                        <a:rPr lang="en-US" sz="1800" i="1" kern="1200" dirty="0">
                          <a:solidFill>
                            <a:schemeClr val="tx1"/>
                          </a:solidFill>
                          <a:effectLst/>
                        </a:rPr>
                        <a:t> BRCA2</a:t>
                      </a:r>
                      <a:endParaRPr lang="en-GB" sz="1800" i="1" kern="1200" dirty="0">
                        <a:solidFill>
                          <a:schemeClr val="tx1"/>
                        </a:solidFill>
                        <a:effectLst/>
                        <a:latin typeface="+mn-lt"/>
                        <a:ea typeface="MS Mincho" panose="02020609040205080304" pitchFamily="49" charset="-128"/>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spcAft>
                          <a:spcPts val="0"/>
                        </a:spcAft>
                        <a:tabLst>
                          <a:tab pos="180340" algn="l"/>
                          <a:tab pos="540385" algn="l"/>
                          <a:tab pos="900430" algn="l"/>
                          <a:tab pos="122555" algn="l"/>
                          <a:tab pos="244475" algn="l"/>
                          <a:tab pos="367030" algn="l"/>
                          <a:tab pos="489585" algn="l"/>
                          <a:tab pos="612140" algn="l"/>
                          <a:tab pos="734060" algn="l"/>
                        </a:tabLst>
                      </a:pPr>
                      <a:r>
                        <a:rPr lang="en-US" sz="1800" kern="1200" dirty="0">
                          <a:solidFill>
                            <a:schemeClr val="tx1"/>
                          </a:solidFill>
                          <a:effectLst/>
                        </a:rPr>
                        <a:t>2 (0.2%)</a:t>
                      </a:r>
                      <a:endParaRPr lang="en-GB" sz="1800" kern="1200" dirty="0">
                        <a:solidFill>
                          <a:schemeClr val="tx1"/>
                        </a:solidFill>
                        <a:effectLst/>
                        <a:latin typeface="+mn-lt"/>
                        <a:ea typeface="MS Mincho" panose="02020609040205080304" pitchFamily="49" charset="-128"/>
                        <a:cs typeface="Calibri" panose="020F0502020204030204" pitchFamily="34" charset="0"/>
                      </a:endParaRPr>
                    </a:p>
                  </a:txBody>
                  <a:tcPr marL="68580" marR="6858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spcAft>
                          <a:spcPts val="0"/>
                        </a:spcAft>
                        <a:tabLst>
                          <a:tab pos="180340" algn="l"/>
                          <a:tab pos="540385" algn="l"/>
                          <a:tab pos="900430" algn="l"/>
                          <a:tab pos="122555" algn="l"/>
                          <a:tab pos="244475" algn="l"/>
                          <a:tab pos="367030" algn="l"/>
                          <a:tab pos="489585" algn="l"/>
                          <a:tab pos="612140" algn="l"/>
                          <a:tab pos="734060" algn="l"/>
                        </a:tabLst>
                      </a:pPr>
                      <a:r>
                        <a:rPr lang="en-GB" sz="1800" kern="1200" dirty="0">
                          <a:solidFill>
                            <a:schemeClr val="tx1"/>
                          </a:solidFill>
                          <a:effectLst/>
                        </a:rPr>
                        <a:t>5 (0.5%)</a:t>
                      </a:r>
                      <a:endParaRPr lang="en-GB" sz="1800" kern="1200" dirty="0">
                        <a:solidFill>
                          <a:schemeClr val="tx1"/>
                        </a:solidFill>
                        <a:effectLst/>
                        <a:latin typeface="+mn-lt"/>
                        <a:ea typeface="MS Mincho" panose="02020609040205080304" pitchFamily="49" charset="-128"/>
                        <a:cs typeface="Calibri" panose="020F0502020204030204" pitchFamily="34" charset="0"/>
                      </a:endParaRPr>
                    </a:p>
                  </a:txBody>
                  <a:tcPr marL="38100" marR="381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979370406"/>
                  </a:ext>
                </a:extLst>
              </a:tr>
              <a:tr h="122400">
                <a:tc>
                  <a:txBody>
                    <a:bodyPr/>
                    <a:lstStyle/>
                    <a:p>
                      <a:pPr marL="0" algn="l" defTabSz="914217" rtl="0" eaLnBrk="1" latinLnBrk="0" hangingPunct="1">
                        <a:lnSpc>
                          <a:spcPct val="100000"/>
                        </a:lnSpc>
                        <a:spcBef>
                          <a:spcPts val="600"/>
                        </a:spcBef>
                        <a:spcAft>
                          <a:spcPts val="0"/>
                        </a:spcAft>
                        <a:tabLst>
                          <a:tab pos="180340" algn="l"/>
                          <a:tab pos="540385" algn="l"/>
                          <a:tab pos="900430" algn="l"/>
                          <a:tab pos="120650" algn="l"/>
                          <a:tab pos="240665" algn="l"/>
                          <a:tab pos="361950" algn="l"/>
                          <a:tab pos="481965" algn="l"/>
                          <a:tab pos="603250" algn="l"/>
                          <a:tab pos="723265" algn="l"/>
                        </a:tabLst>
                      </a:pPr>
                      <a:endParaRPr lang="en-GB" sz="200" b="1" kern="1200" dirty="0">
                        <a:solidFill>
                          <a:schemeClr val="tx1"/>
                        </a:solidFill>
                        <a:effectLst/>
                        <a:latin typeface="+mn-lt"/>
                        <a:ea typeface="+mn-ea"/>
                        <a:cs typeface="Arial" panose="020B0604020202020204" pitchFamily="34" charset="0"/>
                      </a:endParaRPr>
                    </a:p>
                  </a:txBody>
                  <a:tcPr marL="72000" marR="72000" marT="0" marB="0" anchor="ctr">
                    <a:lnL w="12700"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50000"/>
                        </a:lnSpc>
                        <a:spcAft>
                          <a:spcPts val="0"/>
                        </a:spcAft>
                      </a:pPr>
                      <a:endParaRPr lang="en-GB" sz="200" kern="1200" dirty="0">
                        <a:solidFill>
                          <a:schemeClr val="tx1"/>
                        </a:solidFill>
                        <a:effectLst/>
                        <a:latin typeface="+mn-lt"/>
                        <a:ea typeface="MS Mincho" panose="02020609040205080304" pitchFamily="49" charset="-128"/>
                        <a:cs typeface="Calibri" panose="020F0502020204030204" pitchFamily="34" charset="0"/>
                      </a:endParaRP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50000"/>
                        </a:lnSpc>
                        <a:spcAft>
                          <a:spcPts val="0"/>
                        </a:spcAft>
                      </a:pPr>
                      <a:endParaRPr lang="en-GB" sz="200" kern="1200" dirty="0">
                        <a:solidFill>
                          <a:schemeClr val="tx1"/>
                        </a:solidFill>
                        <a:effectLst/>
                        <a:latin typeface="+mn-lt"/>
                        <a:ea typeface="MS Mincho" panose="02020609040205080304" pitchFamily="49" charset="-128"/>
                        <a:cs typeface="Calibri" panose="020F0502020204030204" pitchFamily="34" charset="0"/>
                      </a:endParaRP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7807657"/>
                  </a:ext>
                </a:extLst>
              </a:tr>
              <a:tr h="304123">
                <a:tc>
                  <a:txBody>
                    <a:bodyPr/>
                    <a:lstStyle/>
                    <a:p>
                      <a:pPr marL="0" algn="l" defTabSz="914217" rtl="0" eaLnBrk="1" latinLnBrk="0" hangingPunct="1">
                        <a:lnSpc>
                          <a:spcPct val="100000"/>
                        </a:lnSpc>
                        <a:spcBef>
                          <a:spcPts val="600"/>
                        </a:spcBef>
                        <a:spcAft>
                          <a:spcPts val="0"/>
                        </a:spcAft>
                        <a:tabLst>
                          <a:tab pos="180340" algn="l"/>
                          <a:tab pos="540385" algn="l"/>
                          <a:tab pos="900430" algn="l"/>
                          <a:tab pos="120650" algn="l"/>
                          <a:tab pos="240665" algn="l"/>
                          <a:tab pos="361950" algn="l"/>
                          <a:tab pos="481965" algn="l"/>
                          <a:tab pos="603250" algn="l"/>
                          <a:tab pos="723265" algn="l"/>
                        </a:tabLst>
                      </a:pPr>
                      <a:r>
                        <a:rPr lang="en-GB" sz="1800" b="1" kern="1200" dirty="0">
                          <a:solidFill>
                            <a:schemeClr val="tx1"/>
                          </a:solidFill>
                          <a:effectLst/>
                          <a:latin typeface="+mn-lt"/>
                          <a:ea typeface="+mn-ea"/>
                          <a:cs typeface="Arial" panose="020B0604020202020204" pitchFamily="34" charset="0"/>
                        </a:rPr>
                        <a:t>Menopausal status (female only)</a:t>
                      </a:r>
                    </a:p>
                  </a:txBody>
                  <a:tcPr marL="72000" marR="72000" marT="0" marB="0" anchor="ctr">
                    <a:lnL w="12700"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150000"/>
                        </a:lnSpc>
                        <a:spcAft>
                          <a:spcPts val="0"/>
                        </a:spcAft>
                      </a:pPr>
                      <a:endParaRPr lang="en-GB" sz="1800" kern="1200" dirty="0">
                        <a:solidFill>
                          <a:schemeClr val="tx1"/>
                        </a:solidFill>
                        <a:effectLst/>
                        <a:latin typeface="+mn-lt"/>
                        <a:ea typeface="MS Mincho" panose="02020609040205080304" pitchFamily="49" charset="-128"/>
                        <a:cs typeface="Calibri" panose="020F0502020204030204" pitchFamily="34" charset="0"/>
                      </a:endParaRP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150000"/>
                        </a:lnSpc>
                        <a:spcAft>
                          <a:spcPts val="0"/>
                        </a:spcAft>
                      </a:pPr>
                      <a:endParaRPr lang="en-GB" sz="1800" kern="1200" dirty="0">
                        <a:solidFill>
                          <a:schemeClr val="tx1"/>
                        </a:solidFill>
                        <a:effectLst/>
                        <a:latin typeface="+mn-lt"/>
                        <a:ea typeface="MS Mincho" panose="02020609040205080304" pitchFamily="49" charset="-128"/>
                        <a:cs typeface="Calibri" panose="020F0502020204030204" pitchFamily="34" charset="0"/>
                      </a:endParaRP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94654225"/>
                  </a:ext>
                </a:extLst>
              </a:tr>
              <a:tr h="272431">
                <a:tc>
                  <a:txBody>
                    <a:bodyPr/>
                    <a:lstStyle/>
                    <a:p>
                      <a:pPr marL="180000" algn="l" defTabSz="914217" rtl="0" eaLnBrk="1" latinLnBrk="0" hangingPunct="1">
                        <a:lnSpc>
                          <a:spcPct val="100000"/>
                        </a:lnSpc>
                        <a:spcBef>
                          <a:spcPts val="0"/>
                        </a:spcBef>
                        <a:spcAft>
                          <a:spcPts val="0"/>
                        </a:spcAft>
                        <a:tabLst>
                          <a:tab pos="180340" algn="l"/>
                          <a:tab pos="540385" algn="l"/>
                          <a:tab pos="900430" algn="l"/>
                          <a:tab pos="120650" algn="l"/>
                          <a:tab pos="240665" algn="l"/>
                          <a:tab pos="361950" algn="l"/>
                          <a:tab pos="481965" algn="l"/>
                          <a:tab pos="603250" algn="l"/>
                          <a:tab pos="723265" algn="l"/>
                        </a:tabLst>
                      </a:pPr>
                      <a:r>
                        <a:rPr lang="en-GB" sz="1800" kern="1200" dirty="0">
                          <a:solidFill>
                            <a:schemeClr val="tx1"/>
                          </a:solidFill>
                          <a:effectLst/>
                          <a:latin typeface="+mn-lt"/>
                          <a:ea typeface="+mn-ea"/>
                          <a:cs typeface="Arial" panose="020B0604020202020204" pitchFamily="34" charset="0"/>
                        </a:rPr>
                        <a:t>Premenopausal</a:t>
                      </a:r>
                    </a:p>
                  </a:txBody>
                  <a:tcPr marL="38100" marR="38100" marT="0" marB="0" anchor="ctr">
                    <a:lnL w="12700"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44000" algn="ctr" defTabSz="914217" rtl="0" eaLnBrk="1" latinLnBrk="0" hangingPunct="1">
                        <a:lnSpc>
                          <a:spcPct val="100000"/>
                        </a:lnSpc>
                        <a:spcBef>
                          <a:spcPts val="0"/>
                        </a:spcBef>
                        <a:spcAft>
                          <a:spcPts val="0"/>
                        </a:spcAft>
                        <a:tabLst>
                          <a:tab pos="180340" algn="l"/>
                          <a:tab pos="540385" algn="l"/>
                          <a:tab pos="900430" algn="l"/>
                          <a:tab pos="120650" algn="l"/>
                          <a:tab pos="240665" algn="l"/>
                          <a:tab pos="361950" algn="l"/>
                          <a:tab pos="481965" algn="l"/>
                          <a:tab pos="603250" algn="l"/>
                          <a:tab pos="723265" algn="l"/>
                        </a:tabLst>
                      </a:pPr>
                      <a:r>
                        <a:rPr lang="en-GB" sz="1800" b="1" kern="1200" dirty="0">
                          <a:solidFill>
                            <a:schemeClr val="tx1"/>
                          </a:solidFill>
                          <a:effectLst/>
                          <a:latin typeface="+mn-lt"/>
                          <a:ea typeface="+mn-ea"/>
                          <a:cs typeface="Arial" panose="020B0604020202020204" pitchFamily="34" charset="0"/>
                        </a:rPr>
                        <a:t>572/919 (62.2%)</a:t>
                      </a: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44000" algn="ctr" defTabSz="914217" rtl="0" eaLnBrk="1" latinLnBrk="0" hangingPunct="1">
                        <a:lnSpc>
                          <a:spcPct val="100000"/>
                        </a:lnSpc>
                        <a:spcBef>
                          <a:spcPts val="0"/>
                        </a:spcBef>
                        <a:spcAft>
                          <a:spcPts val="0"/>
                        </a:spcAft>
                        <a:tabLst>
                          <a:tab pos="180340" algn="l"/>
                          <a:tab pos="540385" algn="l"/>
                          <a:tab pos="900430" algn="l"/>
                          <a:tab pos="120650" algn="l"/>
                          <a:tab pos="240665" algn="l"/>
                          <a:tab pos="361950" algn="l"/>
                          <a:tab pos="481965" algn="l"/>
                          <a:tab pos="603250" algn="l"/>
                          <a:tab pos="723265" algn="l"/>
                        </a:tabLst>
                      </a:pPr>
                      <a:r>
                        <a:rPr lang="en-GB" sz="1800" b="1" kern="1200" dirty="0">
                          <a:solidFill>
                            <a:schemeClr val="tx1"/>
                          </a:solidFill>
                          <a:effectLst/>
                          <a:latin typeface="+mn-lt"/>
                          <a:ea typeface="+mn-ea"/>
                          <a:cs typeface="Arial" panose="020B0604020202020204" pitchFamily="34" charset="0"/>
                        </a:rPr>
                        <a:t>552/911 (60.6%)</a:t>
                      </a: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35848810"/>
                  </a:ext>
                </a:extLst>
              </a:tr>
              <a:tr h="272431">
                <a:tc>
                  <a:txBody>
                    <a:bodyPr/>
                    <a:lstStyle/>
                    <a:p>
                      <a:pPr marL="180000" algn="l" defTabSz="914217" rtl="0" eaLnBrk="1" latinLnBrk="0" hangingPunct="1">
                        <a:lnSpc>
                          <a:spcPct val="100000"/>
                        </a:lnSpc>
                        <a:spcBef>
                          <a:spcPts val="0"/>
                        </a:spcBef>
                        <a:spcAft>
                          <a:spcPts val="0"/>
                        </a:spcAft>
                        <a:tabLst>
                          <a:tab pos="180340" algn="l"/>
                          <a:tab pos="540385" algn="l"/>
                          <a:tab pos="900430" algn="l"/>
                          <a:tab pos="120650" algn="l"/>
                          <a:tab pos="240665" algn="l"/>
                          <a:tab pos="361950" algn="l"/>
                          <a:tab pos="481965" algn="l"/>
                          <a:tab pos="603250" algn="l"/>
                          <a:tab pos="723265" algn="l"/>
                        </a:tabLst>
                      </a:pPr>
                      <a:r>
                        <a:rPr lang="en-GB" sz="1800" kern="1200" dirty="0">
                          <a:solidFill>
                            <a:schemeClr val="tx1"/>
                          </a:solidFill>
                          <a:effectLst/>
                          <a:latin typeface="+mn-lt"/>
                          <a:ea typeface="+mn-ea"/>
                          <a:cs typeface="Arial" panose="020B0604020202020204" pitchFamily="34" charset="0"/>
                        </a:rPr>
                        <a:t>Postmenopausal </a:t>
                      </a:r>
                    </a:p>
                  </a:txBody>
                  <a:tcPr marL="38100" marR="38100" marT="0" marB="0" anchor="ctr">
                    <a:lnL w="12700"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44000" algn="ctr" defTabSz="914217" rtl="0" eaLnBrk="1" latinLnBrk="0" hangingPunct="1">
                        <a:lnSpc>
                          <a:spcPct val="100000"/>
                        </a:lnSpc>
                        <a:spcBef>
                          <a:spcPts val="0"/>
                        </a:spcBef>
                        <a:spcAft>
                          <a:spcPts val="0"/>
                        </a:spcAft>
                        <a:tabLst>
                          <a:tab pos="180340" algn="l"/>
                          <a:tab pos="540385" algn="l"/>
                          <a:tab pos="900430" algn="l"/>
                          <a:tab pos="120650" algn="l"/>
                          <a:tab pos="240665" algn="l"/>
                          <a:tab pos="361950" algn="l"/>
                          <a:tab pos="481965" algn="l"/>
                          <a:tab pos="603250" algn="l"/>
                          <a:tab pos="723265" algn="l"/>
                        </a:tabLst>
                      </a:pPr>
                      <a:r>
                        <a:rPr lang="en-GB" sz="1800" kern="1200" dirty="0">
                          <a:solidFill>
                            <a:schemeClr val="tx1"/>
                          </a:solidFill>
                          <a:effectLst/>
                          <a:latin typeface="+mn-lt"/>
                          <a:ea typeface="+mn-ea"/>
                          <a:cs typeface="Arial" panose="020B0604020202020204" pitchFamily="34" charset="0"/>
                        </a:rPr>
                        <a:t>347/919 (37.8%)</a:t>
                      </a: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44000" algn="ctr" defTabSz="914217" rtl="0" eaLnBrk="1" latinLnBrk="0" hangingPunct="1">
                        <a:lnSpc>
                          <a:spcPct val="100000"/>
                        </a:lnSpc>
                        <a:spcBef>
                          <a:spcPts val="0"/>
                        </a:spcBef>
                        <a:spcAft>
                          <a:spcPts val="0"/>
                        </a:spcAft>
                        <a:tabLst>
                          <a:tab pos="180340" algn="l"/>
                          <a:tab pos="540385" algn="l"/>
                          <a:tab pos="900430" algn="l"/>
                          <a:tab pos="120650" algn="l"/>
                          <a:tab pos="240665" algn="l"/>
                          <a:tab pos="361950" algn="l"/>
                          <a:tab pos="481965" algn="l"/>
                          <a:tab pos="603250" algn="l"/>
                          <a:tab pos="723265" algn="l"/>
                        </a:tabLst>
                      </a:pPr>
                      <a:r>
                        <a:rPr lang="en-GB" sz="1800" kern="1200" dirty="0">
                          <a:solidFill>
                            <a:schemeClr val="tx1"/>
                          </a:solidFill>
                          <a:effectLst/>
                          <a:latin typeface="+mn-lt"/>
                          <a:ea typeface="+mn-ea"/>
                          <a:cs typeface="Arial" panose="020B0604020202020204" pitchFamily="34" charset="0"/>
                        </a:rPr>
                        <a:t>359/911 (39.4%)</a:t>
                      </a: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29609711"/>
                  </a:ext>
                </a:extLst>
              </a:tr>
              <a:tr h="122400">
                <a:tc>
                  <a:txBody>
                    <a:bodyPr/>
                    <a:lstStyle/>
                    <a:p>
                      <a:pPr marL="0" marR="0" indent="0" algn="l" defTabSz="914217" rtl="0" eaLnBrk="1" fontAlgn="auto" latinLnBrk="0" hangingPunct="1">
                        <a:lnSpc>
                          <a:spcPct val="150000"/>
                        </a:lnSpc>
                        <a:spcBef>
                          <a:spcPts val="0"/>
                        </a:spcBef>
                        <a:spcAft>
                          <a:spcPts val="0"/>
                        </a:spcAft>
                        <a:buClrTx/>
                        <a:buSzTx/>
                        <a:buFontTx/>
                        <a:buNone/>
                        <a:tabLst>
                          <a:tab pos="180340" algn="l"/>
                          <a:tab pos="540385" algn="l"/>
                          <a:tab pos="900430" algn="l"/>
                          <a:tab pos="120650" algn="l"/>
                          <a:tab pos="240665" algn="l"/>
                          <a:tab pos="361950" algn="l"/>
                          <a:tab pos="481965" algn="l"/>
                          <a:tab pos="603250" algn="l"/>
                          <a:tab pos="723265" algn="l"/>
                        </a:tabLst>
                        <a:defRPr/>
                      </a:pPr>
                      <a:endParaRPr lang="en-GB" sz="400" b="1" kern="1200" dirty="0">
                        <a:solidFill>
                          <a:schemeClr val="tx1"/>
                        </a:solidFill>
                        <a:effectLst/>
                        <a:latin typeface="+mn-lt"/>
                        <a:ea typeface="MS Mincho" panose="02020609040205080304" pitchFamily="49" charset="-128"/>
                        <a:cs typeface="Calibri" panose="020F0502020204030204" pitchFamily="34" charset="0"/>
                      </a:endParaRPr>
                    </a:p>
                  </a:txBody>
                  <a:tcPr marL="38100" marR="38100" marT="0" marB="0" anchor="ctr">
                    <a:lnL w="12700"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50000"/>
                        </a:lnSpc>
                        <a:spcAft>
                          <a:spcPts val="0"/>
                        </a:spcAft>
                      </a:pPr>
                      <a:endParaRPr lang="en-GB" sz="400" kern="1200" dirty="0">
                        <a:solidFill>
                          <a:schemeClr val="tx1"/>
                        </a:solidFill>
                        <a:effectLst/>
                        <a:latin typeface="+mn-lt"/>
                        <a:ea typeface="MS Mincho" panose="02020609040205080304" pitchFamily="49" charset="-128"/>
                        <a:cs typeface="Calibri" panose="020F0502020204030204" pitchFamily="34" charset="0"/>
                      </a:endParaRPr>
                    </a:p>
                  </a:txBody>
                  <a:tcPr marL="38100" marR="381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50000"/>
                        </a:lnSpc>
                        <a:spcAft>
                          <a:spcPts val="0"/>
                        </a:spcAft>
                      </a:pPr>
                      <a:endParaRPr lang="en-GB" sz="400" kern="1200" dirty="0">
                        <a:solidFill>
                          <a:schemeClr val="tx1"/>
                        </a:solidFill>
                        <a:effectLst/>
                        <a:latin typeface="+mn-lt"/>
                        <a:ea typeface="MS Mincho" panose="02020609040205080304" pitchFamily="49" charset="-128"/>
                        <a:cs typeface="Calibri" panose="020F0502020204030204" pitchFamily="34" charset="0"/>
                      </a:endParaRPr>
                    </a:p>
                  </a:txBody>
                  <a:tcPr marL="38100" marR="381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39141320"/>
                  </a:ext>
                </a:extLst>
              </a:tr>
              <a:tr h="304123">
                <a:tc>
                  <a:txBody>
                    <a:bodyPr/>
                    <a:lstStyle/>
                    <a:p>
                      <a:pPr marL="0" marR="0" indent="0" algn="l" defTabSz="914217" rtl="0" eaLnBrk="1" fontAlgn="auto" latinLnBrk="0" hangingPunct="1">
                        <a:lnSpc>
                          <a:spcPct val="150000"/>
                        </a:lnSpc>
                        <a:spcBef>
                          <a:spcPts val="0"/>
                        </a:spcBef>
                        <a:spcAft>
                          <a:spcPts val="0"/>
                        </a:spcAft>
                        <a:buClrTx/>
                        <a:buSzTx/>
                        <a:buFontTx/>
                        <a:buNone/>
                        <a:tabLst>
                          <a:tab pos="180340" algn="l"/>
                          <a:tab pos="540385" algn="l"/>
                          <a:tab pos="900430" algn="l"/>
                          <a:tab pos="120650" algn="l"/>
                          <a:tab pos="240665" algn="l"/>
                          <a:tab pos="361950" algn="l"/>
                          <a:tab pos="481965" algn="l"/>
                          <a:tab pos="603250" algn="l"/>
                          <a:tab pos="723265" algn="l"/>
                        </a:tabLst>
                        <a:defRPr/>
                      </a:pPr>
                      <a:r>
                        <a:rPr lang="en-GB" sz="1800" b="1" kern="1200" dirty="0">
                          <a:solidFill>
                            <a:schemeClr val="tx1"/>
                          </a:solidFill>
                          <a:effectLst/>
                        </a:rPr>
                        <a:t>Primary breast cancer surgery</a:t>
                      </a:r>
                      <a:endParaRPr lang="en-GB" sz="1800" b="1" kern="1200" dirty="0">
                        <a:solidFill>
                          <a:schemeClr val="tx1"/>
                        </a:solidFill>
                        <a:effectLst/>
                        <a:latin typeface="+mn-lt"/>
                        <a:ea typeface="MS Mincho" panose="02020609040205080304" pitchFamily="49" charset="-128"/>
                        <a:cs typeface="Calibri" panose="020F0502020204030204" pitchFamily="34" charset="0"/>
                      </a:endParaRPr>
                    </a:p>
                  </a:txBody>
                  <a:tcPr marL="38100" marR="38100" marT="0" marB="0" anchor="ctr">
                    <a:lnL w="12700"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150000"/>
                        </a:lnSpc>
                        <a:spcAft>
                          <a:spcPts val="0"/>
                        </a:spcAft>
                      </a:pPr>
                      <a:endParaRPr lang="en-GB" sz="1800" kern="1200" dirty="0">
                        <a:solidFill>
                          <a:schemeClr val="tx1"/>
                        </a:solidFill>
                        <a:effectLst/>
                        <a:latin typeface="+mn-lt"/>
                        <a:ea typeface="MS Mincho" panose="02020609040205080304" pitchFamily="49" charset="-128"/>
                        <a:cs typeface="Calibri" panose="020F0502020204030204" pitchFamily="34" charset="0"/>
                      </a:endParaRPr>
                    </a:p>
                  </a:txBody>
                  <a:tcPr marL="38100" marR="381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150000"/>
                        </a:lnSpc>
                        <a:spcAft>
                          <a:spcPts val="0"/>
                        </a:spcAft>
                      </a:pPr>
                      <a:endParaRPr lang="en-GB" sz="1800" kern="1200" dirty="0">
                        <a:solidFill>
                          <a:schemeClr val="tx1"/>
                        </a:solidFill>
                        <a:effectLst/>
                        <a:latin typeface="+mn-lt"/>
                        <a:ea typeface="MS Mincho" panose="02020609040205080304" pitchFamily="49" charset="-128"/>
                        <a:cs typeface="Calibri" panose="020F0502020204030204" pitchFamily="34" charset="0"/>
                      </a:endParaRPr>
                    </a:p>
                  </a:txBody>
                  <a:tcPr marL="38100" marR="381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37789929"/>
                  </a:ext>
                </a:extLst>
              </a:tr>
              <a:tr h="272431">
                <a:tc>
                  <a:txBody>
                    <a:bodyPr/>
                    <a:lstStyle/>
                    <a:p>
                      <a:pPr marL="113030">
                        <a:spcAft>
                          <a:spcPts val="0"/>
                        </a:spcAft>
                        <a:tabLst>
                          <a:tab pos="113030" algn="l"/>
                          <a:tab pos="226695" algn="l"/>
                          <a:tab pos="340360" algn="l"/>
                          <a:tab pos="453390" algn="l"/>
                          <a:tab pos="567055" algn="l"/>
                          <a:tab pos="680085" algn="l"/>
                        </a:tabLst>
                      </a:pPr>
                      <a:r>
                        <a:rPr lang="en-GB" sz="1800" kern="50" dirty="0">
                          <a:solidFill>
                            <a:schemeClr val="tx1"/>
                          </a:solidFill>
                          <a:effectLst/>
                        </a:rPr>
                        <a:t>Mastectomy</a:t>
                      </a:r>
                      <a:endParaRPr lang="en-GB" sz="1800" b="0" kern="50" dirty="0">
                        <a:solidFill>
                          <a:schemeClr val="tx1"/>
                        </a:solidFill>
                        <a:effectLst/>
                        <a:latin typeface="+mn-lt"/>
                        <a:ea typeface="MS Mincho" panose="02020609040205080304" pitchFamily="49" charset="-128"/>
                        <a:cs typeface="Calibri" panose="020F0502020204030204" pitchFamily="34" charset="0"/>
                      </a:endParaRPr>
                    </a:p>
                  </a:txBody>
                  <a:tcPr marL="38100" marR="38100" marT="0" marB="0" anchor="ctr">
                    <a:lnL w="12700"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107000"/>
                        </a:lnSpc>
                        <a:spcAft>
                          <a:spcPts val="0"/>
                        </a:spcAft>
                      </a:pPr>
                      <a:r>
                        <a:rPr lang="en-GB" sz="1800" b="1" kern="1200" dirty="0">
                          <a:solidFill>
                            <a:schemeClr val="tx1"/>
                          </a:solidFill>
                          <a:effectLst/>
                        </a:rPr>
                        <a:t>699 (75.9%)</a:t>
                      </a:r>
                      <a:endParaRPr lang="en-GB" sz="1800" b="1" kern="1200" dirty="0">
                        <a:solidFill>
                          <a:schemeClr val="tx1"/>
                        </a:solidFill>
                        <a:effectLst/>
                        <a:latin typeface="+mn-lt"/>
                        <a:ea typeface="MS Mincho" panose="02020609040205080304" pitchFamily="49" charset="-128"/>
                        <a:cs typeface="Calibri" panose="020F0502020204030204" pitchFamily="34" charset="0"/>
                      </a:endParaRPr>
                    </a:p>
                  </a:txBody>
                  <a:tcPr marL="0" marR="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107000"/>
                        </a:lnSpc>
                        <a:spcAft>
                          <a:spcPts val="0"/>
                        </a:spcAft>
                      </a:pPr>
                      <a:r>
                        <a:rPr lang="en-GB" sz="1800" b="1" kern="1200" dirty="0">
                          <a:solidFill>
                            <a:schemeClr val="tx1"/>
                          </a:solidFill>
                          <a:effectLst/>
                        </a:rPr>
                        <a:t>673 (73.6%)</a:t>
                      </a:r>
                      <a:endParaRPr lang="en-GB" sz="1800" b="1" kern="1200" dirty="0">
                        <a:solidFill>
                          <a:schemeClr val="tx1"/>
                        </a:solidFill>
                        <a:effectLst/>
                        <a:latin typeface="+mn-lt"/>
                        <a:ea typeface="MS Mincho" panose="02020609040205080304" pitchFamily="49" charset="-128"/>
                        <a:cs typeface="Calibri" panose="020F0502020204030204" pitchFamily="34" charset="0"/>
                      </a:endParaRPr>
                    </a:p>
                  </a:txBody>
                  <a:tcPr marL="0" marR="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19536416"/>
                  </a:ext>
                </a:extLst>
              </a:tr>
              <a:tr h="272431">
                <a:tc>
                  <a:txBody>
                    <a:bodyPr/>
                    <a:lstStyle/>
                    <a:p>
                      <a:pPr marL="113030">
                        <a:spcAft>
                          <a:spcPts val="0"/>
                        </a:spcAft>
                        <a:tabLst>
                          <a:tab pos="113030" algn="l"/>
                          <a:tab pos="226695" algn="l"/>
                          <a:tab pos="340360" algn="l"/>
                          <a:tab pos="453390" algn="l"/>
                          <a:tab pos="567055" algn="l"/>
                          <a:tab pos="680085" algn="l"/>
                        </a:tabLst>
                      </a:pPr>
                      <a:r>
                        <a:rPr lang="en-GB" sz="1800" kern="50" dirty="0">
                          <a:solidFill>
                            <a:schemeClr val="tx1"/>
                          </a:solidFill>
                          <a:effectLst/>
                        </a:rPr>
                        <a:t>Conservative surgery only</a:t>
                      </a:r>
                      <a:endParaRPr lang="en-GB" sz="1800" b="0" kern="50" dirty="0">
                        <a:solidFill>
                          <a:schemeClr val="tx1"/>
                        </a:solidFill>
                        <a:effectLst/>
                        <a:latin typeface="+mn-lt"/>
                        <a:ea typeface="MS Mincho" panose="02020609040205080304" pitchFamily="49" charset="-128"/>
                        <a:cs typeface="Calibri" panose="020F0502020204030204" pitchFamily="34" charset="0"/>
                      </a:endParaRPr>
                    </a:p>
                  </a:txBody>
                  <a:tcPr marL="38100" marR="38100" marT="0" marB="0" anchor="ctr">
                    <a:lnL w="12700"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107000"/>
                        </a:lnSpc>
                        <a:spcAft>
                          <a:spcPts val="0"/>
                        </a:spcAft>
                      </a:pPr>
                      <a:r>
                        <a:rPr lang="en-GB" sz="1800" kern="1200" dirty="0">
                          <a:solidFill>
                            <a:schemeClr val="tx1"/>
                          </a:solidFill>
                          <a:effectLst/>
                        </a:rPr>
                        <a:t>222 (24.1%)</a:t>
                      </a:r>
                      <a:endParaRPr lang="en-GB" sz="1800" kern="1200" dirty="0">
                        <a:solidFill>
                          <a:schemeClr val="tx1"/>
                        </a:solidFill>
                        <a:effectLst/>
                        <a:latin typeface="+mn-lt"/>
                        <a:ea typeface="MS Mincho" panose="02020609040205080304" pitchFamily="49" charset="-128"/>
                        <a:cs typeface="Calibri" panose="020F0502020204030204" pitchFamily="34" charset="0"/>
                      </a:endParaRPr>
                    </a:p>
                  </a:txBody>
                  <a:tcPr marL="0" marR="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107000"/>
                        </a:lnSpc>
                        <a:spcAft>
                          <a:spcPts val="0"/>
                        </a:spcAft>
                      </a:pPr>
                      <a:r>
                        <a:rPr lang="en-GB" sz="1800" kern="1200" dirty="0">
                          <a:solidFill>
                            <a:schemeClr val="tx1"/>
                          </a:solidFill>
                          <a:effectLst/>
                        </a:rPr>
                        <a:t>240 (26.2%)</a:t>
                      </a:r>
                      <a:endParaRPr lang="en-GB" sz="1800" kern="1200" dirty="0">
                        <a:solidFill>
                          <a:schemeClr val="tx1"/>
                        </a:solidFill>
                        <a:effectLst/>
                        <a:latin typeface="+mn-lt"/>
                        <a:ea typeface="MS Mincho" panose="02020609040205080304" pitchFamily="49" charset="-128"/>
                        <a:cs typeface="Calibri" panose="020F0502020204030204" pitchFamily="34" charset="0"/>
                      </a:endParaRPr>
                    </a:p>
                  </a:txBody>
                  <a:tcPr marL="0" marR="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44846867"/>
                  </a:ext>
                </a:extLst>
              </a:tr>
              <a:tr h="272431">
                <a:tc>
                  <a:txBody>
                    <a:bodyPr/>
                    <a:lstStyle/>
                    <a:p>
                      <a:pPr marL="113030">
                        <a:spcAft>
                          <a:spcPts val="0"/>
                        </a:spcAft>
                        <a:tabLst>
                          <a:tab pos="113030" algn="l"/>
                          <a:tab pos="226695" algn="l"/>
                          <a:tab pos="340360" algn="l"/>
                          <a:tab pos="453390" algn="l"/>
                          <a:tab pos="567055" algn="l"/>
                          <a:tab pos="680085" algn="l"/>
                        </a:tabLst>
                      </a:pPr>
                      <a:r>
                        <a:rPr lang="en-GB" sz="1800" kern="50" dirty="0">
                          <a:solidFill>
                            <a:schemeClr val="tx1"/>
                          </a:solidFill>
                          <a:effectLst/>
                        </a:rPr>
                        <a:t>Missing</a:t>
                      </a:r>
                      <a:endParaRPr lang="en-GB" sz="1800" b="0" kern="50" dirty="0">
                        <a:solidFill>
                          <a:schemeClr val="tx1"/>
                        </a:solidFill>
                        <a:effectLst/>
                        <a:latin typeface="+mn-lt"/>
                        <a:ea typeface="MS Mincho" panose="02020609040205080304" pitchFamily="49" charset="-128"/>
                        <a:cs typeface="Calibri" panose="020F0502020204030204" pitchFamily="34" charset="0"/>
                      </a:endParaRPr>
                    </a:p>
                  </a:txBody>
                  <a:tcPr marL="38100" marR="38100" marT="0" marB="0" anchor="ctr">
                    <a:lnL w="12700"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spcBef>
                          <a:spcPts val="600"/>
                        </a:spcBef>
                        <a:spcAft>
                          <a:spcPts val="600"/>
                        </a:spcAft>
                      </a:pPr>
                      <a:r>
                        <a:rPr lang="en-US" sz="1800" kern="1200" dirty="0">
                          <a:solidFill>
                            <a:schemeClr val="tx1"/>
                          </a:solidFill>
                          <a:effectLst/>
                        </a:rPr>
                        <a:t>0 (0.0%)</a:t>
                      </a:r>
                      <a:endParaRPr lang="en-GB" sz="1800" kern="1200" dirty="0">
                        <a:solidFill>
                          <a:schemeClr val="tx1"/>
                        </a:solidFill>
                        <a:effectLst/>
                        <a:latin typeface="+mn-lt"/>
                        <a:ea typeface="MS Mincho" panose="02020609040205080304" pitchFamily="49" charset="-128"/>
                        <a:cs typeface="Calibri" panose="020F0502020204030204" pitchFamily="34" charset="0"/>
                      </a:endParaRPr>
                    </a:p>
                  </a:txBody>
                  <a:tcPr marL="68580" marR="6858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spcBef>
                          <a:spcPts val="600"/>
                        </a:spcBef>
                        <a:spcAft>
                          <a:spcPts val="600"/>
                        </a:spcAft>
                      </a:pPr>
                      <a:r>
                        <a:rPr lang="en-US" sz="1800" kern="1200" dirty="0">
                          <a:solidFill>
                            <a:schemeClr val="tx1"/>
                          </a:solidFill>
                          <a:effectLst/>
                        </a:rPr>
                        <a:t>2 (0.2%)</a:t>
                      </a:r>
                      <a:endParaRPr lang="en-GB" sz="1800" kern="1200" dirty="0">
                        <a:solidFill>
                          <a:schemeClr val="tx1"/>
                        </a:solidFill>
                        <a:effectLst/>
                        <a:latin typeface="+mn-lt"/>
                        <a:ea typeface="MS Mincho" panose="02020609040205080304" pitchFamily="49" charset="-128"/>
                        <a:cs typeface="Calibri" panose="020F0502020204030204" pitchFamily="34" charset="0"/>
                      </a:endParaRPr>
                    </a:p>
                  </a:txBody>
                  <a:tcPr marL="68580" marR="6858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35419000"/>
                  </a:ext>
                </a:extLst>
              </a:tr>
            </a:tbl>
          </a:graphicData>
        </a:graphic>
      </p:graphicFrame>
      <p:sp>
        <p:nvSpPr>
          <p:cNvPr id="5" name="Rectangle 4">
            <a:extLst>
              <a:ext uri="{FF2B5EF4-FFF2-40B4-BE49-F238E27FC236}">
                <a16:creationId xmlns:a16="http://schemas.microsoft.com/office/drawing/2014/main" id="{93457FCE-0BB6-6520-E015-21512DBAE9D2}"/>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0290C2F3-A23C-EC02-7A7A-32CE16B81985}"/>
              </a:ext>
            </a:extLst>
          </p:cNvPr>
          <p:cNvSpPr/>
          <p:nvPr/>
        </p:nvSpPr>
        <p:spPr>
          <a:xfrm>
            <a:off x="0" y="6643688"/>
            <a:ext cx="12191998" cy="1968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699B967D-E5FE-436B-150C-47181186778C}"/>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Garber J. SABCS 2024</a:t>
            </a:r>
          </a:p>
        </p:txBody>
      </p:sp>
    </p:spTree>
    <p:extLst>
      <p:ext uri="{BB962C8B-B14F-4D97-AF65-F5344CB8AC3E}">
        <p14:creationId xmlns:p14="http://schemas.microsoft.com/office/powerpoint/2010/main" val="2154618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CF204C8-BF8A-25E5-EE57-F5C657EFC0C8}"/>
              </a:ext>
            </a:extLst>
          </p:cNvPr>
          <p:cNvSpPr>
            <a:spLocks noGrp="1"/>
          </p:cNvSpPr>
          <p:nvPr>
            <p:ph type="body" idx="1"/>
          </p:nvPr>
        </p:nvSpPr>
        <p:spPr/>
        <p:txBody>
          <a:bodyPr/>
          <a:lstStyle/>
          <a:p>
            <a:endParaRPr lang="en-US"/>
          </a:p>
        </p:txBody>
      </p:sp>
      <p:sp>
        <p:nvSpPr>
          <p:cNvPr id="2" name="Title 1">
            <a:extLst>
              <a:ext uri="{FF2B5EF4-FFF2-40B4-BE49-F238E27FC236}">
                <a16:creationId xmlns:a16="http://schemas.microsoft.com/office/drawing/2014/main" id="{AB344D2F-AE5D-F6FF-977D-8B3358270B10}"/>
              </a:ext>
            </a:extLst>
          </p:cNvPr>
          <p:cNvSpPr>
            <a:spLocks noGrp="1"/>
          </p:cNvSpPr>
          <p:nvPr>
            <p:ph type="title"/>
          </p:nvPr>
        </p:nvSpPr>
        <p:spPr/>
        <p:txBody>
          <a:bodyPr/>
          <a:lstStyle/>
          <a:p>
            <a:r>
              <a:rPr lang="fr-FR" dirty="0"/>
              <a:t>OlympiA: Patient characteristics</a:t>
            </a:r>
          </a:p>
        </p:txBody>
      </p:sp>
      <p:sp>
        <p:nvSpPr>
          <p:cNvPr id="3" name="Footer Placeholder 2">
            <a:extLst>
              <a:ext uri="{FF2B5EF4-FFF2-40B4-BE49-F238E27FC236}">
                <a16:creationId xmlns:a16="http://schemas.microsoft.com/office/drawing/2014/main" id="{FD50F9C0-B957-381A-F9FE-80F7E09006C1}"/>
              </a:ext>
            </a:extLst>
          </p:cNvPr>
          <p:cNvSpPr>
            <a:spLocks noGrp="1"/>
          </p:cNvSpPr>
          <p:nvPr>
            <p:ph type="ftr" sz="quarter" idx="4294967295"/>
          </p:nvPr>
        </p:nvSpPr>
        <p:spPr>
          <a:xfrm>
            <a:off x="257174" y="5436102"/>
            <a:ext cx="12061371" cy="86201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30000" noProof="0" dirty="0">
                <a:ln>
                  <a:noFill/>
                </a:ln>
                <a:solidFill>
                  <a:srgbClr val="000000"/>
                </a:solidFill>
                <a:effectLst/>
                <a:uLnTx/>
                <a:uFillTx/>
                <a:latin typeface="Arial" panose="020B0604020202020204"/>
                <a:ea typeface="+mn-ea"/>
                <a:cs typeface="+mn-cs"/>
              </a:rPr>
              <a:t>[1] </a:t>
            </a:r>
            <a:r>
              <a:rPr kumimoji="0" lang="fr-FR" sz="1400" b="0" i="0" u="none" strike="noStrike" kern="1200" cap="none" spc="0" normalizeH="0" baseline="0" noProof="0" dirty="0">
                <a:ln>
                  <a:noFill/>
                </a:ln>
                <a:solidFill>
                  <a:srgbClr val="000000"/>
                </a:solidFill>
                <a:effectLst/>
                <a:uLnTx/>
                <a:uFillTx/>
                <a:latin typeface="Arial" panose="020B0604020202020204"/>
                <a:ea typeface="+mn-ea"/>
                <a:cs typeface="+mn-cs"/>
              </a:rPr>
              <a:t>Defined by local test results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30000" noProof="0" dirty="0">
                <a:ln>
                  <a:noFill/>
                </a:ln>
                <a:solidFill>
                  <a:srgbClr val="000000"/>
                </a:solidFill>
                <a:effectLst/>
                <a:uLnTx/>
                <a:uFillTx/>
                <a:latin typeface="Arial" panose="020B0604020202020204"/>
                <a:ea typeface="+mn-ea"/>
                <a:cs typeface="+mn-cs"/>
              </a:rPr>
              <a:t>[2] </a:t>
            </a:r>
            <a:r>
              <a:rPr kumimoji="0" lang="fr-FR" sz="1400" b="0" i="0" u="none" strike="noStrike" kern="1200" cap="none" spc="0" normalizeH="0" baseline="0" noProof="0" dirty="0">
                <a:ln>
                  <a:noFill/>
                </a:ln>
                <a:solidFill>
                  <a:srgbClr val="000000"/>
                </a:solidFill>
                <a:effectLst/>
                <a:uLnTx/>
                <a:uFillTx/>
                <a:latin typeface="Arial" panose="020B0604020202020204"/>
                <a:ea typeface="+mn-ea"/>
                <a:cs typeface="+mn-cs"/>
              </a:rPr>
              <a:t>Following a protocol amended in 2015, the first patient with ER and/or PgR positive disease was enrolled in December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30000" noProof="0" dirty="0">
                <a:ln>
                  <a:noFill/>
                </a:ln>
                <a:solidFill>
                  <a:srgbClr val="000000"/>
                </a:solidFill>
                <a:effectLst/>
                <a:uLnTx/>
                <a:uFillTx/>
                <a:latin typeface="Arial" panose="020B0604020202020204"/>
                <a:ea typeface="+mn-ea"/>
                <a:cs typeface="+mn-cs"/>
              </a:rPr>
              <a:t>[3] </a:t>
            </a:r>
            <a:r>
              <a:rPr kumimoji="0" lang="fr-FR" sz="1400" b="0" i="0" u="none" strike="noStrike" kern="1200" cap="none" spc="0" normalizeH="0" baseline="0" noProof="0" dirty="0">
                <a:ln>
                  <a:noFill/>
                </a:ln>
                <a:solidFill>
                  <a:srgbClr val="000000"/>
                </a:solidFill>
                <a:effectLst/>
                <a:uLnTx/>
                <a:uFillTx/>
                <a:latin typeface="Arial" panose="020B0604020202020204"/>
                <a:ea typeface="+mn-ea"/>
                <a:cs typeface="+mn-cs"/>
              </a:rPr>
              <a:t>Two patients are excluded from the summary of the triple–negative breast cancer subset because they do not have </a:t>
            </a:r>
            <a:r>
              <a:rPr kumimoji="0" lang="fr-FR" sz="1400" b="0" i="0" u="none" strike="noStrike" kern="1200" cap="none" spc="0" normalizeH="0" baseline="0" noProof="0" dirty="0" err="1">
                <a:ln>
                  <a:noFill/>
                </a:ln>
                <a:solidFill>
                  <a:srgbClr val="000000"/>
                </a:solidFill>
                <a:effectLst/>
                <a:uLnTx/>
                <a:uFillTx/>
                <a:latin typeface="Arial" panose="020B0604020202020204"/>
                <a:ea typeface="+mn-ea"/>
                <a:cs typeface="+mn-cs"/>
              </a:rPr>
              <a:t>confirmed</a:t>
            </a:r>
            <a:r>
              <a:rPr kumimoji="0" lang="fr-FR" sz="1400" b="0" i="0" u="none" strike="noStrike" kern="1200" cap="none" spc="0" normalizeH="0" baseline="0" noProof="0" dirty="0">
                <a:ln>
                  <a:noFill/>
                </a:ln>
                <a:solidFill>
                  <a:srgbClr val="000000"/>
                </a:solidFill>
                <a:effectLst/>
                <a:uLnTx/>
                <a:uFillTx/>
                <a:latin typeface="Arial" panose="020B0604020202020204"/>
                <a:ea typeface="+mn-ea"/>
                <a:cs typeface="+mn-cs"/>
              </a:rPr>
              <a:t> HER2-neg status</a:t>
            </a:r>
          </a:p>
        </p:txBody>
      </p:sp>
      <p:sp>
        <p:nvSpPr>
          <p:cNvPr id="4" name="Slide Number Placeholder 3">
            <a:extLst>
              <a:ext uri="{FF2B5EF4-FFF2-40B4-BE49-F238E27FC236}">
                <a16:creationId xmlns:a16="http://schemas.microsoft.com/office/drawing/2014/main" id="{9179001E-00BF-45C0-85DE-F9612157B2FF}"/>
              </a:ext>
            </a:extLst>
          </p:cNvPr>
          <p:cNvSpPr>
            <a:spLocks noGrp="1"/>
          </p:cNvSpPr>
          <p:nvPr>
            <p:ph type="sldNum" sz="quarter"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F2406B-328B-034B-9874-5B3C6731CE62}" type="slidenum">
              <a:rPr kumimoji="0" lang="fr-FR"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fr-FR"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9" name="Table 3">
            <a:extLst>
              <a:ext uri="{FF2B5EF4-FFF2-40B4-BE49-F238E27FC236}">
                <a16:creationId xmlns:a16="http://schemas.microsoft.com/office/drawing/2014/main" id="{D7B261D0-70CC-4D1A-49D5-E7C3AA4E3713}"/>
              </a:ext>
            </a:extLst>
          </p:cNvPr>
          <p:cNvGraphicFramePr>
            <a:graphicFrameLocks noGrp="1"/>
          </p:cNvGraphicFramePr>
          <p:nvPr/>
        </p:nvGraphicFramePr>
        <p:xfrm>
          <a:off x="1313233" y="1608028"/>
          <a:ext cx="9572018" cy="3547109"/>
        </p:xfrm>
        <a:graphic>
          <a:graphicData uri="http://schemas.openxmlformats.org/drawingml/2006/table">
            <a:tbl>
              <a:tblPr firstRow="1" bandRow="1">
                <a:tableStyleId>{073A0DAA-6AF3-43AB-8588-CEC1D06C72B9}</a:tableStyleId>
              </a:tblPr>
              <a:tblGrid>
                <a:gridCol w="4484659">
                  <a:extLst>
                    <a:ext uri="{9D8B030D-6E8A-4147-A177-3AD203B41FA5}">
                      <a16:colId xmlns:a16="http://schemas.microsoft.com/office/drawing/2014/main" val="1680378916"/>
                    </a:ext>
                  </a:extLst>
                </a:gridCol>
                <a:gridCol w="2532285">
                  <a:extLst>
                    <a:ext uri="{9D8B030D-6E8A-4147-A177-3AD203B41FA5}">
                      <a16:colId xmlns:a16="http://schemas.microsoft.com/office/drawing/2014/main" val="2780953458"/>
                    </a:ext>
                  </a:extLst>
                </a:gridCol>
                <a:gridCol w="2555074">
                  <a:extLst>
                    <a:ext uri="{9D8B030D-6E8A-4147-A177-3AD203B41FA5}">
                      <a16:colId xmlns:a16="http://schemas.microsoft.com/office/drawing/2014/main" val="3920923202"/>
                    </a:ext>
                  </a:extLst>
                </a:gridCol>
              </a:tblGrid>
              <a:tr h="496848">
                <a:tc>
                  <a:txBody>
                    <a:bodyPr/>
                    <a:lstStyle/>
                    <a:p>
                      <a:pPr>
                        <a:spcAft>
                          <a:spcPts val="0"/>
                        </a:spcAft>
                        <a:tabLst>
                          <a:tab pos="180340" algn="l"/>
                          <a:tab pos="540385" algn="l"/>
                          <a:tab pos="900430" algn="l"/>
                          <a:tab pos="122555" algn="l"/>
                          <a:tab pos="244475" algn="l"/>
                          <a:tab pos="367030" algn="l"/>
                          <a:tab pos="489585" algn="l"/>
                          <a:tab pos="612140" algn="l"/>
                          <a:tab pos="734060" algn="l"/>
                        </a:tabLst>
                      </a:pPr>
                      <a:endParaRPr lang="en-GB" sz="1600" kern="1200" dirty="0">
                        <a:solidFill>
                          <a:schemeClr val="bg1"/>
                        </a:solidFill>
                        <a:effectLst/>
                        <a:latin typeface="+mn-lt"/>
                        <a:ea typeface="MS Mincho" panose="02020609040205080304" pitchFamily="49" charset="-128"/>
                        <a:cs typeface="Times New Roman" panose="02020603050405020304" pitchFamily="18" charset="0"/>
                      </a:endParaRPr>
                    </a:p>
                  </a:txBody>
                  <a:tcPr marL="38100" marR="38100" marT="0" marB="0" anchor="ctr">
                    <a:lnL w="12700" cap="flat" cmpd="sng" algn="ctr">
                      <a:solidFill>
                        <a:schemeClr val="bg1"/>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15622"/>
                    </a:solidFill>
                  </a:tcPr>
                </a:tc>
                <a:tc>
                  <a:txBody>
                    <a:bodyPr/>
                    <a:lstStyle/>
                    <a:p>
                      <a:pPr algn="ctr">
                        <a:spcAft>
                          <a:spcPts val="0"/>
                        </a:spcAft>
                        <a:tabLst>
                          <a:tab pos="180340" algn="l"/>
                          <a:tab pos="540385" algn="l"/>
                          <a:tab pos="900430" algn="l"/>
                          <a:tab pos="122555" algn="l"/>
                          <a:tab pos="244475" algn="l"/>
                          <a:tab pos="367030" algn="l"/>
                          <a:tab pos="489585" algn="l"/>
                          <a:tab pos="612140" algn="l"/>
                          <a:tab pos="734060" algn="l"/>
                        </a:tabLst>
                      </a:pPr>
                      <a:r>
                        <a:rPr lang="en-GB" sz="1600" b="1" kern="1200" dirty="0">
                          <a:solidFill>
                            <a:schemeClr val="bg1"/>
                          </a:solidFill>
                          <a:effectLst/>
                        </a:rPr>
                        <a:t>Olaparib</a:t>
                      </a:r>
                      <a:br>
                        <a:rPr lang="en-GB" sz="1600" b="1" kern="1200" dirty="0">
                          <a:solidFill>
                            <a:schemeClr val="bg1"/>
                          </a:solidFill>
                          <a:effectLst/>
                        </a:rPr>
                      </a:br>
                      <a:r>
                        <a:rPr lang="en-GB" sz="1600" b="1" kern="1200" dirty="0">
                          <a:solidFill>
                            <a:schemeClr val="bg1"/>
                          </a:solidFill>
                          <a:effectLst/>
                        </a:rPr>
                        <a:t>(N = 921)</a:t>
                      </a:r>
                      <a:endParaRPr lang="en-GB" sz="1600" b="1" kern="1200" dirty="0">
                        <a:solidFill>
                          <a:schemeClr val="bg1"/>
                        </a:solidFill>
                        <a:effectLst/>
                        <a:latin typeface="+mn-lt"/>
                        <a:ea typeface="MS Mincho" panose="02020609040205080304" pitchFamily="49" charset="-128"/>
                        <a:cs typeface="Times New Roman" panose="02020603050405020304" pitchFamily="18" charset="0"/>
                      </a:endParaRPr>
                    </a:p>
                  </a:txBody>
                  <a:tcPr marL="38100" marR="38100" marT="0" marB="3600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15622"/>
                    </a:solidFill>
                  </a:tcPr>
                </a:tc>
                <a:tc>
                  <a:txBody>
                    <a:bodyPr/>
                    <a:lstStyle/>
                    <a:p>
                      <a:pPr algn="ctr">
                        <a:spcAft>
                          <a:spcPts val="0"/>
                        </a:spcAft>
                        <a:tabLst>
                          <a:tab pos="180340" algn="l"/>
                          <a:tab pos="540385" algn="l"/>
                          <a:tab pos="900430" algn="l"/>
                          <a:tab pos="122555" algn="l"/>
                          <a:tab pos="244475" algn="l"/>
                          <a:tab pos="367030" algn="l"/>
                          <a:tab pos="489585" algn="l"/>
                          <a:tab pos="612140" algn="l"/>
                          <a:tab pos="734060" algn="l"/>
                        </a:tabLst>
                      </a:pPr>
                      <a:r>
                        <a:rPr lang="en-GB" sz="1600" b="1" kern="1200" dirty="0">
                          <a:solidFill>
                            <a:schemeClr val="bg1"/>
                          </a:solidFill>
                          <a:effectLst/>
                        </a:rPr>
                        <a:t>Placebo</a:t>
                      </a:r>
                      <a:br>
                        <a:rPr lang="en-GB" sz="1600" b="1" kern="1200" dirty="0">
                          <a:solidFill>
                            <a:schemeClr val="bg1"/>
                          </a:solidFill>
                          <a:effectLst/>
                        </a:rPr>
                      </a:br>
                      <a:r>
                        <a:rPr lang="en-GB" sz="1600" b="1" kern="1200" dirty="0">
                          <a:solidFill>
                            <a:schemeClr val="bg1"/>
                          </a:solidFill>
                          <a:effectLst/>
                        </a:rPr>
                        <a:t>(N = 915)</a:t>
                      </a:r>
                      <a:endParaRPr lang="en-GB" sz="1600" b="1" kern="1200" dirty="0">
                        <a:solidFill>
                          <a:schemeClr val="bg1"/>
                        </a:solidFill>
                        <a:effectLst/>
                        <a:latin typeface="+mn-lt"/>
                        <a:ea typeface="MS Mincho" panose="02020609040205080304" pitchFamily="49" charset="-128"/>
                        <a:cs typeface="Times New Roman" panose="02020603050405020304" pitchFamily="18" charset="0"/>
                      </a:endParaRPr>
                    </a:p>
                  </a:txBody>
                  <a:tcPr marL="38100" marR="38100" marT="0" marB="3600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15622"/>
                    </a:solidFill>
                  </a:tcPr>
                </a:tc>
                <a:extLst>
                  <a:ext uri="{0D108BD9-81ED-4DB2-BD59-A6C34878D82A}">
                    <a16:rowId xmlns:a16="http://schemas.microsoft.com/office/drawing/2014/main" val="2496106828"/>
                  </a:ext>
                </a:extLst>
              </a:tr>
              <a:tr h="272431">
                <a:tc>
                  <a:txBody>
                    <a:bodyPr/>
                    <a:lstStyle/>
                    <a:p>
                      <a:pPr marL="0" algn="l" defTabSz="914217" rtl="0" eaLnBrk="1" latinLnBrk="0" hangingPunct="1">
                        <a:lnSpc>
                          <a:spcPct val="100000"/>
                        </a:lnSpc>
                        <a:spcBef>
                          <a:spcPts val="600"/>
                        </a:spcBef>
                        <a:spcAft>
                          <a:spcPts val="0"/>
                        </a:spcAft>
                        <a:tabLst>
                          <a:tab pos="180340" algn="l"/>
                          <a:tab pos="540385" algn="l"/>
                          <a:tab pos="900430" algn="l"/>
                          <a:tab pos="120650" algn="l"/>
                          <a:tab pos="240665" algn="l"/>
                          <a:tab pos="361950" algn="l"/>
                          <a:tab pos="481965" algn="l"/>
                          <a:tab pos="603250" algn="l"/>
                          <a:tab pos="723265" algn="l"/>
                        </a:tabLst>
                      </a:pPr>
                      <a:r>
                        <a:rPr lang="en-GB" sz="1600" b="1" kern="1200" dirty="0">
                          <a:solidFill>
                            <a:schemeClr val="tx1"/>
                          </a:solidFill>
                          <a:effectLst/>
                          <a:latin typeface="+mn-lt"/>
                          <a:ea typeface="+mn-ea"/>
                          <a:cs typeface="Arial" panose="020B0604020202020204" pitchFamily="34" charset="0"/>
                        </a:rPr>
                        <a:t>Hormone receptor status</a:t>
                      </a:r>
                      <a:r>
                        <a:rPr lang="en-GB" sz="1600" b="1" kern="1200" baseline="30000" dirty="0">
                          <a:solidFill>
                            <a:schemeClr val="tx1"/>
                          </a:solidFill>
                          <a:effectLst/>
                          <a:latin typeface="+mn-lt"/>
                          <a:ea typeface="+mn-ea"/>
                          <a:cs typeface="Arial" panose="020B0604020202020204" pitchFamily="34" charset="0"/>
                        </a:rPr>
                        <a:t>[1]</a:t>
                      </a:r>
                      <a:endParaRPr lang="en-GB" sz="1600" b="0" kern="1200" baseline="30000" dirty="0">
                        <a:solidFill>
                          <a:schemeClr val="tx1"/>
                        </a:solidFill>
                        <a:effectLst/>
                        <a:latin typeface="+mn-lt"/>
                        <a:ea typeface="+mn-ea"/>
                        <a:cs typeface="Arial" panose="020B0604020202020204" pitchFamily="34" charset="0"/>
                      </a:endParaRPr>
                    </a:p>
                  </a:txBody>
                  <a:tcPr marL="72000" marR="72000" marT="0" marB="0" anchor="ctr">
                    <a:lnL w="12700"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100000"/>
                        </a:lnSpc>
                      </a:pPr>
                      <a:endParaRPr lang="en-GB" sz="1600" kern="1200" dirty="0">
                        <a:solidFill>
                          <a:schemeClr val="tx1"/>
                        </a:solidFill>
                        <a:effectLst/>
                        <a:latin typeface="+mn-lt"/>
                        <a:ea typeface="MS Mincho" panose="02020609040205080304" pitchFamily="49" charset="-128"/>
                        <a:cs typeface="Calibri" panose="020F0502020204030204" pitchFamily="34" charset="0"/>
                      </a:endParaRP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100000"/>
                        </a:lnSpc>
                      </a:pPr>
                      <a:endParaRPr lang="en-GB" sz="1600" kern="1200" dirty="0">
                        <a:solidFill>
                          <a:schemeClr val="tx1"/>
                        </a:solidFill>
                        <a:effectLst/>
                        <a:latin typeface="+mn-lt"/>
                        <a:ea typeface="MS Mincho" panose="02020609040205080304" pitchFamily="49" charset="-128"/>
                        <a:cs typeface="Calibri" panose="020F0502020204030204" pitchFamily="34" charset="0"/>
                      </a:endParaRP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742201588"/>
                  </a:ext>
                </a:extLst>
              </a:tr>
              <a:tr h="304123">
                <a:tc>
                  <a:txBody>
                    <a:bodyPr/>
                    <a:lstStyle/>
                    <a:p>
                      <a:pPr marL="180000" algn="l" defTabSz="914217" rtl="0" eaLnBrk="1" latinLnBrk="0" hangingPunct="1">
                        <a:lnSpc>
                          <a:spcPct val="100000"/>
                        </a:lnSpc>
                        <a:spcBef>
                          <a:spcPts val="0"/>
                        </a:spcBef>
                        <a:spcAft>
                          <a:spcPts val="0"/>
                        </a:spcAft>
                        <a:tabLst>
                          <a:tab pos="180340" algn="l"/>
                          <a:tab pos="540385" algn="l"/>
                          <a:tab pos="900430" algn="l"/>
                          <a:tab pos="120650" algn="l"/>
                          <a:tab pos="240665" algn="l"/>
                          <a:tab pos="361950" algn="l"/>
                          <a:tab pos="481965" algn="l"/>
                          <a:tab pos="603250" algn="l"/>
                          <a:tab pos="723265" algn="l"/>
                        </a:tabLst>
                      </a:pPr>
                      <a:r>
                        <a:rPr lang="en-GB" sz="1600" kern="50" dirty="0">
                          <a:solidFill>
                            <a:schemeClr val="tx1"/>
                          </a:solidFill>
                          <a:latin typeface="+mn-lt"/>
                          <a:ea typeface="Lucida Sans Unicode" panose="020B0602030504020204" pitchFamily="34" charset="0"/>
                          <a:cs typeface="Arial" panose="020B0604020202020204" pitchFamily="34" charset="0"/>
                        </a:rPr>
                        <a:t>ER and/or PgR + ≥1%</a:t>
                      </a:r>
                      <a:r>
                        <a:rPr lang="en-US" sz="1600" kern="1200" dirty="0">
                          <a:solidFill>
                            <a:schemeClr val="tx1"/>
                          </a:solidFill>
                          <a:effectLst/>
                          <a:latin typeface="+mn-lt"/>
                          <a:ea typeface="+mn-ea"/>
                          <a:cs typeface="Arial" panose="020B0604020202020204" pitchFamily="34" charset="0"/>
                        </a:rPr>
                        <a:t>/ HER2-</a:t>
                      </a:r>
                      <a:r>
                        <a:rPr lang="en-US" sz="1600" kern="1200" baseline="30000" dirty="0">
                          <a:solidFill>
                            <a:schemeClr val="tx1"/>
                          </a:solidFill>
                          <a:effectLst/>
                          <a:latin typeface="+mn-lt"/>
                          <a:ea typeface="+mn-ea"/>
                          <a:cs typeface="Arial" panose="020B0604020202020204" pitchFamily="34" charset="0"/>
                        </a:rPr>
                        <a:t>[2]</a:t>
                      </a:r>
                      <a:endParaRPr lang="en-GB" sz="1600" kern="1200" baseline="30000" dirty="0">
                        <a:solidFill>
                          <a:schemeClr val="tx1"/>
                        </a:solidFill>
                        <a:effectLst/>
                        <a:latin typeface="+mn-lt"/>
                        <a:ea typeface="+mn-ea"/>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44000" algn="ctr" defTabSz="914217" rtl="0" eaLnBrk="1" latinLnBrk="0" hangingPunct="1">
                        <a:lnSpc>
                          <a:spcPct val="100000"/>
                        </a:lnSpc>
                        <a:spcBef>
                          <a:spcPts val="0"/>
                        </a:spcBef>
                        <a:spcAft>
                          <a:spcPts val="0"/>
                        </a:spcAft>
                        <a:tabLst>
                          <a:tab pos="180340" algn="l"/>
                          <a:tab pos="540385" algn="l"/>
                          <a:tab pos="900430" algn="l"/>
                          <a:tab pos="120650" algn="l"/>
                          <a:tab pos="240665" algn="l"/>
                          <a:tab pos="361950" algn="l"/>
                          <a:tab pos="481965" algn="l"/>
                          <a:tab pos="603250" algn="l"/>
                          <a:tab pos="723265" algn="l"/>
                        </a:tabLst>
                      </a:pPr>
                      <a:r>
                        <a:rPr lang="en-US" sz="1600" b="1" kern="1200" dirty="0">
                          <a:solidFill>
                            <a:schemeClr val="tx1"/>
                          </a:solidFill>
                          <a:effectLst/>
                          <a:latin typeface="+mn-lt"/>
                          <a:ea typeface="+mn-ea"/>
                          <a:cs typeface="Arial" panose="020B0604020202020204" pitchFamily="34" charset="0"/>
                        </a:rPr>
                        <a:t>168 (18.2%)</a:t>
                      </a: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144000" algn="ctr" defTabSz="914217" rtl="0" eaLnBrk="1" latinLnBrk="0" hangingPunct="1">
                        <a:lnSpc>
                          <a:spcPct val="100000"/>
                        </a:lnSpc>
                        <a:spcBef>
                          <a:spcPts val="0"/>
                        </a:spcBef>
                        <a:spcAft>
                          <a:spcPts val="0"/>
                        </a:spcAft>
                        <a:tabLst>
                          <a:tab pos="180340" algn="l"/>
                          <a:tab pos="540385" algn="l"/>
                          <a:tab pos="900430" algn="l"/>
                          <a:tab pos="120650" algn="l"/>
                          <a:tab pos="240665" algn="l"/>
                          <a:tab pos="361950" algn="l"/>
                          <a:tab pos="481965" algn="l"/>
                          <a:tab pos="603250" algn="l"/>
                          <a:tab pos="723265" algn="l"/>
                        </a:tabLst>
                      </a:pPr>
                      <a:r>
                        <a:rPr lang="en-US" sz="1600" b="1" kern="1200" dirty="0">
                          <a:solidFill>
                            <a:schemeClr val="tx1"/>
                          </a:solidFill>
                          <a:effectLst/>
                          <a:latin typeface="+mn-lt"/>
                          <a:ea typeface="+mn-ea"/>
                          <a:cs typeface="Arial" panose="020B0604020202020204" pitchFamily="34" charset="0"/>
                        </a:rPr>
                        <a:t>157 (17.2%)</a:t>
                      </a: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2297736"/>
                  </a:ext>
                </a:extLst>
              </a:tr>
              <a:tr h="304123">
                <a:tc>
                  <a:txBody>
                    <a:bodyPr/>
                    <a:lstStyle/>
                    <a:p>
                      <a:pPr marL="180000" algn="l" defTabSz="914217" rtl="0" eaLnBrk="1" latinLnBrk="0" hangingPunct="1">
                        <a:lnSpc>
                          <a:spcPct val="100000"/>
                        </a:lnSpc>
                        <a:spcBef>
                          <a:spcPts val="0"/>
                        </a:spcBef>
                        <a:spcAft>
                          <a:spcPts val="0"/>
                        </a:spcAft>
                        <a:tabLst>
                          <a:tab pos="180340" algn="l"/>
                          <a:tab pos="540385" algn="l"/>
                          <a:tab pos="900430" algn="l"/>
                          <a:tab pos="120650" algn="l"/>
                          <a:tab pos="240665" algn="l"/>
                          <a:tab pos="361950" algn="l"/>
                          <a:tab pos="481965" algn="l"/>
                          <a:tab pos="603250" algn="l"/>
                          <a:tab pos="723265" algn="l"/>
                        </a:tabLst>
                      </a:pPr>
                      <a:r>
                        <a:rPr lang="en-US" sz="1600" kern="1200" dirty="0">
                          <a:solidFill>
                            <a:schemeClr val="tx1"/>
                          </a:solidFill>
                          <a:effectLst/>
                          <a:latin typeface="+mn-lt"/>
                          <a:ea typeface="+mn-ea"/>
                          <a:cs typeface="Arial" panose="020B0604020202020204" pitchFamily="34" charset="0"/>
                        </a:rPr>
                        <a:t>Triple Negative Breast Cancer</a:t>
                      </a:r>
                      <a:r>
                        <a:rPr lang="en-US" sz="1600" kern="1200" baseline="30000" dirty="0">
                          <a:solidFill>
                            <a:schemeClr val="tx1"/>
                          </a:solidFill>
                          <a:effectLst/>
                          <a:latin typeface="+mn-lt"/>
                          <a:ea typeface="+mn-ea"/>
                          <a:cs typeface="Arial" panose="020B0604020202020204" pitchFamily="34" charset="0"/>
                        </a:rPr>
                        <a:t>[3]</a:t>
                      </a:r>
                      <a:r>
                        <a:rPr lang="en-US" sz="1600" kern="1200" dirty="0">
                          <a:solidFill>
                            <a:schemeClr val="tx1"/>
                          </a:solidFill>
                          <a:effectLst/>
                          <a:latin typeface="+mn-lt"/>
                          <a:ea typeface="+mn-ea"/>
                          <a:cs typeface="Arial" panose="020B0604020202020204" pitchFamily="34" charset="0"/>
                        </a:rPr>
                        <a:t> </a:t>
                      </a:r>
                      <a:endParaRPr lang="en-GB" sz="1600" kern="1200" dirty="0">
                        <a:solidFill>
                          <a:schemeClr val="tx1"/>
                        </a:solidFill>
                        <a:effectLst/>
                        <a:latin typeface="+mn-lt"/>
                        <a:ea typeface="+mn-ea"/>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44000" algn="ctr" defTabSz="914217" rtl="0" eaLnBrk="1" latinLnBrk="0" hangingPunct="1">
                        <a:lnSpc>
                          <a:spcPct val="100000"/>
                        </a:lnSpc>
                        <a:spcBef>
                          <a:spcPts val="0"/>
                        </a:spcBef>
                        <a:spcAft>
                          <a:spcPts val="0"/>
                        </a:spcAft>
                        <a:tabLst>
                          <a:tab pos="180340" algn="l"/>
                          <a:tab pos="540385" algn="l"/>
                          <a:tab pos="900430" algn="l"/>
                          <a:tab pos="120650" algn="l"/>
                          <a:tab pos="240665" algn="l"/>
                          <a:tab pos="361950" algn="l"/>
                          <a:tab pos="481965" algn="l"/>
                          <a:tab pos="603250" algn="l"/>
                          <a:tab pos="723265" algn="l"/>
                        </a:tabLst>
                      </a:pPr>
                      <a:r>
                        <a:rPr lang="en-US" sz="1600" b="1" kern="1200" dirty="0">
                          <a:solidFill>
                            <a:schemeClr val="tx1"/>
                          </a:solidFill>
                          <a:effectLst/>
                          <a:latin typeface="+mn-lt"/>
                          <a:ea typeface="+mn-ea"/>
                          <a:cs typeface="Arial" panose="020B0604020202020204" pitchFamily="34" charset="0"/>
                        </a:rPr>
                        <a:t>751 (81.5%)</a:t>
                      </a: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144000" algn="ctr" defTabSz="914217" rtl="0" eaLnBrk="1" latinLnBrk="0" hangingPunct="1">
                        <a:lnSpc>
                          <a:spcPct val="100000"/>
                        </a:lnSpc>
                        <a:spcBef>
                          <a:spcPts val="0"/>
                        </a:spcBef>
                        <a:spcAft>
                          <a:spcPts val="0"/>
                        </a:spcAft>
                        <a:tabLst>
                          <a:tab pos="180340" algn="l"/>
                          <a:tab pos="540385" algn="l"/>
                          <a:tab pos="900430" algn="l"/>
                          <a:tab pos="120650" algn="l"/>
                          <a:tab pos="240665" algn="l"/>
                          <a:tab pos="361950" algn="l"/>
                          <a:tab pos="481965" algn="l"/>
                          <a:tab pos="603250" algn="l"/>
                          <a:tab pos="723265" algn="l"/>
                        </a:tabLst>
                      </a:pPr>
                      <a:r>
                        <a:rPr lang="en-US" sz="1600" b="1" kern="1200" dirty="0">
                          <a:solidFill>
                            <a:schemeClr val="tx1"/>
                          </a:solidFill>
                          <a:effectLst/>
                          <a:latin typeface="+mn-lt"/>
                          <a:ea typeface="+mn-ea"/>
                          <a:cs typeface="Arial" panose="020B0604020202020204" pitchFamily="34" charset="0"/>
                        </a:rPr>
                        <a:t>758 (82.8%)</a:t>
                      </a: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2930202"/>
                  </a:ext>
                </a:extLst>
              </a:tr>
              <a:tr h="122400">
                <a:tc>
                  <a:txBody>
                    <a:bodyPr/>
                    <a:lstStyle/>
                    <a:p>
                      <a:pPr marL="0" algn="l" defTabSz="914400" rtl="0" eaLnBrk="1" latinLnBrk="0" hangingPunct="1">
                        <a:lnSpc>
                          <a:spcPct val="100000"/>
                        </a:lnSpc>
                        <a:spcBef>
                          <a:spcPts val="0"/>
                        </a:spcBef>
                        <a:spcAft>
                          <a:spcPts val="0"/>
                        </a:spcAft>
                        <a:tabLst>
                          <a:tab pos="1642745" algn="l"/>
                        </a:tabLst>
                      </a:pPr>
                      <a:endParaRPr lang="en-GB" sz="200" b="1" kern="1200" dirty="0">
                        <a:solidFill>
                          <a:schemeClr val="tx1"/>
                        </a:solidFill>
                        <a:effectLst/>
                        <a:latin typeface="+mn-lt"/>
                        <a:ea typeface="MS Mincho" panose="02020609040205080304" pitchFamily="49" charset="-128"/>
                        <a:cs typeface="Arial" panose="020B0604020202020204" pitchFamily="34" charset="0"/>
                      </a:endParaRPr>
                    </a:p>
                  </a:txBody>
                  <a:tcPr marL="72000" marR="72000" marT="0" marB="0" anchor="ctr">
                    <a:lnL w="12700"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50000"/>
                        </a:lnSpc>
                        <a:spcBef>
                          <a:spcPts val="600"/>
                        </a:spcBef>
                        <a:spcAft>
                          <a:spcPts val="600"/>
                        </a:spcAft>
                      </a:pPr>
                      <a:endParaRPr lang="en-GB" sz="200" kern="1200" dirty="0">
                        <a:solidFill>
                          <a:schemeClr val="tx1"/>
                        </a:solidFill>
                        <a:effectLst/>
                        <a:latin typeface="+mn-lt"/>
                        <a:ea typeface="MS Mincho" panose="02020609040205080304" pitchFamily="49" charset="-128"/>
                        <a:cs typeface="Calibri" panose="020F0502020204030204" pitchFamily="34" charset="0"/>
                      </a:endParaRP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50000"/>
                        </a:lnSpc>
                        <a:spcBef>
                          <a:spcPts val="600"/>
                        </a:spcBef>
                        <a:spcAft>
                          <a:spcPts val="600"/>
                        </a:spcAft>
                      </a:pPr>
                      <a:endParaRPr lang="en-GB" sz="200" kern="1200" dirty="0">
                        <a:solidFill>
                          <a:schemeClr val="tx1"/>
                        </a:solidFill>
                        <a:effectLst/>
                        <a:latin typeface="+mn-lt"/>
                        <a:ea typeface="MS Mincho" panose="02020609040205080304" pitchFamily="49" charset="-128"/>
                        <a:cs typeface="Calibri" panose="020F0502020204030204" pitchFamily="34" charset="0"/>
                      </a:endParaRP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889246"/>
                  </a:ext>
                </a:extLst>
              </a:tr>
              <a:tr h="304123">
                <a:tc>
                  <a:txBody>
                    <a:bodyPr/>
                    <a:lstStyle/>
                    <a:p>
                      <a:pPr marL="0" algn="l" defTabSz="914400" rtl="0" eaLnBrk="1" latinLnBrk="0" hangingPunct="1">
                        <a:lnSpc>
                          <a:spcPct val="100000"/>
                        </a:lnSpc>
                        <a:spcBef>
                          <a:spcPts val="0"/>
                        </a:spcBef>
                        <a:spcAft>
                          <a:spcPts val="0"/>
                        </a:spcAft>
                        <a:tabLst>
                          <a:tab pos="1642745" algn="l"/>
                        </a:tabLst>
                      </a:pPr>
                      <a:r>
                        <a:rPr lang="en-GB" sz="1600" b="1" kern="1200" dirty="0">
                          <a:solidFill>
                            <a:schemeClr val="tx1"/>
                          </a:solidFill>
                          <a:effectLst/>
                          <a:latin typeface="+mn-lt"/>
                          <a:ea typeface="MS Mincho" panose="02020609040205080304" pitchFamily="49" charset="-128"/>
                          <a:cs typeface="Arial" panose="020B0604020202020204" pitchFamily="34" charset="0"/>
                        </a:rPr>
                        <a:t>Prior chemotherapy</a:t>
                      </a:r>
                    </a:p>
                  </a:txBody>
                  <a:tcPr marL="72000" marR="72000" marT="0" marB="0" anchor="ctr">
                    <a:lnL w="12700"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150000"/>
                        </a:lnSpc>
                        <a:spcBef>
                          <a:spcPts val="600"/>
                        </a:spcBef>
                        <a:spcAft>
                          <a:spcPts val="600"/>
                        </a:spcAft>
                      </a:pPr>
                      <a:endParaRPr lang="en-GB" sz="1600" kern="1200" dirty="0">
                        <a:solidFill>
                          <a:schemeClr val="tx1"/>
                        </a:solidFill>
                        <a:effectLst/>
                        <a:latin typeface="+mn-lt"/>
                        <a:ea typeface="MS Mincho" panose="02020609040205080304" pitchFamily="49" charset="-128"/>
                        <a:cs typeface="Calibri" panose="020F0502020204030204" pitchFamily="34" charset="0"/>
                      </a:endParaRP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150000"/>
                        </a:lnSpc>
                        <a:spcBef>
                          <a:spcPts val="600"/>
                        </a:spcBef>
                        <a:spcAft>
                          <a:spcPts val="600"/>
                        </a:spcAft>
                      </a:pPr>
                      <a:endParaRPr lang="en-GB" sz="1600" kern="1200" dirty="0">
                        <a:solidFill>
                          <a:schemeClr val="tx1"/>
                        </a:solidFill>
                        <a:effectLst/>
                        <a:latin typeface="+mn-lt"/>
                        <a:ea typeface="MS Mincho" panose="02020609040205080304" pitchFamily="49" charset="-128"/>
                        <a:cs typeface="Calibri" panose="020F0502020204030204" pitchFamily="34" charset="0"/>
                      </a:endParaRP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94654225"/>
                  </a:ext>
                </a:extLst>
              </a:tr>
              <a:tr h="272431">
                <a:tc>
                  <a:txBody>
                    <a:bodyPr/>
                    <a:lstStyle/>
                    <a:p>
                      <a:pPr marL="180000" algn="l" defTabSz="914217" rtl="0" eaLnBrk="1" latinLnBrk="0" hangingPunct="1">
                        <a:lnSpc>
                          <a:spcPct val="100000"/>
                        </a:lnSpc>
                        <a:spcBef>
                          <a:spcPts val="0"/>
                        </a:spcBef>
                        <a:spcAft>
                          <a:spcPts val="0"/>
                        </a:spcAft>
                        <a:tabLst>
                          <a:tab pos="180340" algn="l"/>
                          <a:tab pos="540385" algn="l"/>
                          <a:tab pos="900430" algn="l"/>
                          <a:tab pos="120650" algn="l"/>
                          <a:tab pos="240665" algn="l"/>
                          <a:tab pos="361950" algn="l"/>
                          <a:tab pos="481965" algn="l"/>
                          <a:tab pos="603250" algn="l"/>
                          <a:tab pos="723265" algn="l"/>
                        </a:tabLst>
                      </a:pPr>
                      <a:r>
                        <a:rPr lang="en-US" sz="1600" kern="1200" dirty="0">
                          <a:solidFill>
                            <a:schemeClr val="tx1"/>
                          </a:solidFill>
                          <a:effectLst/>
                          <a:latin typeface="+mn-lt"/>
                          <a:ea typeface="+mn-ea"/>
                          <a:cs typeface="Arial" panose="020B0604020202020204" pitchFamily="34" charset="0"/>
                        </a:rPr>
                        <a:t>Adjuvant (ACT) </a:t>
                      </a:r>
                      <a:endParaRPr lang="en-GB" sz="1600" kern="1200" dirty="0">
                        <a:solidFill>
                          <a:schemeClr val="tx1"/>
                        </a:solidFill>
                        <a:effectLst/>
                        <a:latin typeface="+mn-lt"/>
                        <a:ea typeface="+mn-ea"/>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44000" algn="ctr" defTabSz="914217" rtl="0" eaLnBrk="1" latinLnBrk="0" hangingPunct="1">
                        <a:lnSpc>
                          <a:spcPct val="100000"/>
                        </a:lnSpc>
                        <a:spcBef>
                          <a:spcPts val="0"/>
                        </a:spcBef>
                        <a:spcAft>
                          <a:spcPts val="0"/>
                        </a:spcAft>
                        <a:tabLst>
                          <a:tab pos="180340" algn="l"/>
                          <a:tab pos="540385" algn="l"/>
                          <a:tab pos="900430" algn="l"/>
                          <a:tab pos="120650" algn="l"/>
                          <a:tab pos="240665" algn="l"/>
                          <a:tab pos="361950" algn="l"/>
                          <a:tab pos="481965" algn="l"/>
                          <a:tab pos="603250" algn="l"/>
                          <a:tab pos="723265" algn="l"/>
                        </a:tabLst>
                      </a:pPr>
                      <a:r>
                        <a:rPr lang="en-US" sz="1600" b="0" kern="1200" dirty="0">
                          <a:solidFill>
                            <a:srgbClr val="240A32"/>
                          </a:solidFill>
                          <a:effectLst/>
                          <a:latin typeface="+mn-lt"/>
                          <a:ea typeface="+mn-ea"/>
                          <a:cs typeface="Arial" panose="020B0604020202020204" pitchFamily="34" charset="0"/>
                        </a:rPr>
                        <a:t>461 (50.1%)</a:t>
                      </a: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44000" algn="ctr" defTabSz="914217" rtl="0" eaLnBrk="1" latinLnBrk="0" hangingPunct="1">
                        <a:lnSpc>
                          <a:spcPct val="100000"/>
                        </a:lnSpc>
                        <a:spcBef>
                          <a:spcPts val="0"/>
                        </a:spcBef>
                        <a:spcAft>
                          <a:spcPts val="0"/>
                        </a:spcAft>
                        <a:tabLst>
                          <a:tab pos="180340" algn="l"/>
                          <a:tab pos="540385" algn="l"/>
                          <a:tab pos="900430" algn="l"/>
                          <a:tab pos="120650" algn="l"/>
                          <a:tab pos="240665" algn="l"/>
                          <a:tab pos="361950" algn="l"/>
                          <a:tab pos="481965" algn="l"/>
                          <a:tab pos="603250" algn="l"/>
                          <a:tab pos="723265" algn="l"/>
                        </a:tabLst>
                      </a:pPr>
                      <a:r>
                        <a:rPr lang="en-US" sz="1600" b="0" kern="1200" dirty="0">
                          <a:solidFill>
                            <a:srgbClr val="240A32"/>
                          </a:solidFill>
                          <a:effectLst/>
                          <a:latin typeface="+mn-lt"/>
                          <a:ea typeface="+mn-ea"/>
                          <a:cs typeface="Arial" panose="020B0604020202020204" pitchFamily="34" charset="0"/>
                        </a:rPr>
                        <a:t>455 (49.7%)</a:t>
                      </a: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35848810"/>
                  </a:ext>
                </a:extLst>
              </a:tr>
              <a:tr h="272431">
                <a:tc>
                  <a:txBody>
                    <a:bodyPr/>
                    <a:lstStyle/>
                    <a:p>
                      <a:pPr marL="180000" algn="l" defTabSz="914217" rtl="0" eaLnBrk="1" latinLnBrk="0" hangingPunct="1">
                        <a:lnSpc>
                          <a:spcPct val="100000"/>
                        </a:lnSpc>
                        <a:spcBef>
                          <a:spcPts val="0"/>
                        </a:spcBef>
                        <a:spcAft>
                          <a:spcPts val="0"/>
                        </a:spcAft>
                        <a:tabLst>
                          <a:tab pos="180340" algn="l"/>
                          <a:tab pos="540385" algn="l"/>
                          <a:tab pos="900430" algn="l"/>
                          <a:tab pos="120650" algn="l"/>
                          <a:tab pos="240665" algn="l"/>
                          <a:tab pos="361950" algn="l"/>
                          <a:tab pos="481965" algn="l"/>
                          <a:tab pos="603250" algn="l"/>
                          <a:tab pos="723265" algn="l"/>
                        </a:tabLst>
                      </a:pPr>
                      <a:r>
                        <a:rPr lang="en-US" sz="1600" kern="1200" dirty="0">
                          <a:solidFill>
                            <a:schemeClr val="tx1"/>
                          </a:solidFill>
                          <a:effectLst/>
                          <a:latin typeface="+mn-lt"/>
                          <a:ea typeface="+mn-ea"/>
                          <a:cs typeface="Arial" panose="020B0604020202020204" pitchFamily="34" charset="0"/>
                        </a:rPr>
                        <a:t>Neoadjuvant (NACT) </a:t>
                      </a:r>
                      <a:endParaRPr lang="en-GB" sz="1600" kern="1200" dirty="0">
                        <a:solidFill>
                          <a:schemeClr val="tx1"/>
                        </a:solidFill>
                        <a:effectLst/>
                        <a:latin typeface="+mn-lt"/>
                        <a:ea typeface="+mn-ea"/>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44000" algn="ctr" defTabSz="914217" rtl="0" eaLnBrk="1" latinLnBrk="0" hangingPunct="1">
                        <a:lnSpc>
                          <a:spcPct val="100000"/>
                        </a:lnSpc>
                        <a:spcBef>
                          <a:spcPts val="0"/>
                        </a:spcBef>
                        <a:spcAft>
                          <a:spcPts val="0"/>
                        </a:spcAft>
                        <a:tabLst>
                          <a:tab pos="180340" algn="l"/>
                          <a:tab pos="540385" algn="l"/>
                          <a:tab pos="900430" algn="l"/>
                          <a:tab pos="120650" algn="l"/>
                          <a:tab pos="240665" algn="l"/>
                          <a:tab pos="361950" algn="l"/>
                          <a:tab pos="481965" algn="l"/>
                          <a:tab pos="603250" algn="l"/>
                          <a:tab pos="723265" algn="l"/>
                        </a:tabLst>
                      </a:pPr>
                      <a:r>
                        <a:rPr lang="en-US" sz="1600" b="0" kern="1200" dirty="0">
                          <a:solidFill>
                            <a:srgbClr val="240A32"/>
                          </a:solidFill>
                          <a:effectLst/>
                          <a:latin typeface="+mn-lt"/>
                          <a:ea typeface="+mn-ea"/>
                          <a:cs typeface="Arial" panose="020B0604020202020204" pitchFamily="34" charset="0"/>
                        </a:rPr>
                        <a:t>460 (49.9%)</a:t>
                      </a: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44000" algn="ctr" defTabSz="914217" rtl="0" eaLnBrk="1" latinLnBrk="0" hangingPunct="1">
                        <a:lnSpc>
                          <a:spcPct val="100000"/>
                        </a:lnSpc>
                        <a:spcBef>
                          <a:spcPts val="0"/>
                        </a:spcBef>
                        <a:spcAft>
                          <a:spcPts val="0"/>
                        </a:spcAft>
                        <a:tabLst>
                          <a:tab pos="180340" algn="l"/>
                          <a:tab pos="540385" algn="l"/>
                          <a:tab pos="900430" algn="l"/>
                          <a:tab pos="120650" algn="l"/>
                          <a:tab pos="240665" algn="l"/>
                          <a:tab pos="361950" algn="l"/>
                          <a:tab pos="481965" algn="l"/>
                          <a:tab pos="603250" algn="l"/>
                          <a:tab pos="723265" algn="l"/>
                        </a:tabLst>
                      </a:pPr>
                      <a:r>
                        <a:rPr lang="en-US" sz="1600" b="0" kern="1200" dirty="0">
                          <a:solidFill>
                            <a:srgbClr val="240A32"/>
                          </a:solidFill>
                          <a:effectLst/>
                          <a:latin typeface="+mn-lt"/>
                          <a:ea typeface="+mn-ea"/>
                          <a:cs typeface="Arial" panose="020B0604020202020204" pitchFamily="34" charset="0"/>
                        </a:rPr>
                        <a:t>460 (50.3%)</a:t>
                      </a: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29609711"/>
                  </a:ext>
                </a:extLst>
              </a:tr>
              <a:tr h="272431">
                <a:tc>
                  <a:txBody>
                    <a:bodyPr/>
                    <a:lstStyle/>
                    <a:p>
                      <a:pPr marL="180000" algn="l" defTabSz="914217" rtl="0" eaLnBrk="1" latinLnBrk="0" hangingPunct="1">
                        <a:lnSpc>
                          <a:spcPct val="100000"/>
                        </a:lnSpc>
                        <a:spcBef>
                          <a:spcPts val="0"/>
                        </a:spcBef>
                        <a:spcAft>
                          <a:spcPts val="0"/>
                        </a:spcAft>
                        <a:tabLst>
                          <a:tab pos="180340" algn="l"/>
                          <a:tab pos="540385" algn="l"/>
                          <a:tab pos="900430" algn="l"/>
                          <a:tab pos="120650" algn="l"/>
                          <a:tab pos="240665" algn="l"/>
                          <a:tab pos="361950" algn="l"/>
                          <a:tab pos="481965" algn="l"/>
                          <a:tab pos="603250" algn="l"/>
                          <a:tab pos="723265" algn="l"/>
                        </a:tabLst>
                      </a:pPr>
                      <a:r>
                        <a:rPr lang="en-US" sz="1600" kern="1200" dirty="0">
                          <a:solidFill>
                            <a:schemeClr val="tx1"/>
                          </a:solidFill>
                          <a:effectLst/>
                          <a:latin typeface="+mn-lt"/>
                          <a:ea typeface="+mn-ea"/>
                          <a:cs typeface="Arial" panose="020B0604020202020204" pitchFamily="34" charset="0"/>
                        </a:rPr>
                        <a:t>Anthracycline and taxane regimen</a:t>
                      </a:r>
                      <a:endParaRPr lang="en-GB" sz="1600" kern="1200" dirty="0">
                        <a:solidFill>
                          <a:schemeClr val="tx1"/>
                        </a:solidFill>
                        <a:effectLst/>
                        <a:latin typeface="+mn-lt"/>
                        <a:ea typeface="+mn-ea"/>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44000" algn="ctr" defTabSz="914217" rtl="0" eaLnBrk="1" latinLnBrk="0" hangingPunct="1">
                        <a:lnSpc>
                          <a:spcPct val="100000"/>
                        </a:lnSpc>
                        <a:spcBef>
                          <a:spcPts val="0"/>
                        </a:spcBef>
                        <a:spcAft>
                          <a:spcPts val="0"/>
                        </a:spcAft>
                        <a:tabLst>
                          <a:tab pos="180340" algn="l"/>
                          <a:tab pos="540385" algn="l"/>
                          <a:tab pos="900430" algn="l"/>
                          <a:tab pos="120650" algn="l"/>
                          <a:tab pos="240665" algn="l"/>
                          <a:tab pos="361950" algn="l"/>
                          <a:tab pos="481965" algn="l"/>
                          <a:tab pos="603250" algn="l"/>
                          <a:tab pos="723265" algn="l"/>
                        </a:tabLst>
                      </a:pPr>
                      <a:r>
                        <a:rPr lang="en-US" sz="1600" b="0" kern="1200" dirty="0">
                          <a:solidFill>
                            <a:schemeClr val="tx1"/>
                          </a:solidFill>
                          <a:effectLst/>
                          <a:latin typeface="+mn-lt"/>
                          <a:ea typeface="+mn-ea"/>
                          <a:cs typeface="Arial" panose="020B0604020202020204" pitchFamily="34" charset="0"/>
                        </a:rPr>
                        <a:t>871 (94.6%)</a:t>
                      </a: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44000" algn="ctr" defTabSz="914217" rtl="0" eaLnBrk="1" latinLnBrk="0" hangingPunct="1">
                        <a:lnSpc>
                          <a:spcPct val="100000"/>
                        </a:lnSpc>
                        <a:spcBef>
                          <a:spcPts val="0"/>
                        </a:spcBef>
                        <a:spcAft>
                          <a:spcPts val="0"/>
                        </a:spcAft>
                        <a:tabLst>
                          <a:tab pos="180340" algn="l"/>
                          <a:tab pos="540385" algn="l"/>
                          <a:tab pos="900430" algn="l"/>
                          <a:tab pos="120650" algn="l"/>
                          <a:tab pos="240665" algn="l"/>
                          <a:tab pos="361950" algn="l"/>
                          <a:tab pos="481965" algn="l"/>
                          <a:tab pos="603250" algn="l"/>
                          <a:tab pos="723265" algn="l"/>
                        </a:tabLst>
                      </a:pPr>
                      <a:r>
                        <a:rPr lang="en-US" sz="1600" b="0" kern="1200" dirty="0">
                          <a:solidFill>
                            <a:schemeClr val="tx1"/>
                          </a:solidFill>
                          <a:effectLst/>
                          <a:latin typeface="+mn-lt"/>
                          <a:ea typeface="+mn-ea"/>
                          <a:cs typeface="Arial" panose="020B0604020202020204" pitchFamily="34" charset="0"/>
                        </a:rPr>
                        <a:t>850 (92.9%)</a:t>
                      </a: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67101050"/>
                  </a:ext>
                </a:extLst>
              </a:tr>
              <a:tr h="272431">
                <a:tc>
                  <a:txBody>
                    <a:bodyPr/>
                    <a:lstStyle/>
                    <a:p>
                      <a:pPr marL="180000" algn="l" defTabSz="914217" rtl="0" eaLnBrk="1" latinLnBrk="0" hangingPunct="1">
                        <a:lnSpc>
                          <a:spcPct val="100000"/>
                        </a:lnSpc>
                        <a:spcBef>
                          <a:spcPts val="0"/>
                        </a:spcBef>
                        <a:spcAft>
                          <a:spcPts val="0"/>
                        </a:spcAft>
                        <a:tabLst>
                          <a:tab pos="180340" algn="l"/>
                          <a:tab pos="540385" algn="l"/>
                          <a:tab pos="900430" algn="l"/>
                          <a:tab pos="120650" algn="l"/>
                          <a:tab pos="240665" algn="l"/>
                          <a:tab pos="361950" algn="l"/>
                          <a:tab pos="481965" algn="l"/>
                          <a:tab pos="603250" algn="l"/>
                          <a:tab pos="723265" algn="l"/>
                        </a:tabLst>
                      </a:pPr>
                      <a:r>
                        <a:rPr lang="en-US" sz="1600" kern="1200" dirty="0">
                          <a:solidFill>
                            <a:schemeClr val="tx1"/>
                          </a:solidFill>
                          <a:effectLst/>
                          <a:latin typeface="+mn-lt"/>
                          <a:ea typeface="+mn-ea"/>
                          <a:cs typeface="Arial" panose="020B0604020202020204" pitchFamily="34" charset="0"/>
                        </a:rPr>
                        <a:t>Neo(adjuvant) platinum-based therapy</a:t>
                      </a:r>
                      <a:endParaRPr lang="en-GB" sz="1600" kern="1200" dirty="0">
                        <a:solidFill>
                          <a:schemeClr val="tx1"/>
                        </a:solidFill>
                        <a:effectLst/>
                        <a:latin typeface="+mn-lt"/>
                        <a:ea typeface="+mn-ea"/>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44000" marR="0" lvl="0" indent="0" algn="ctr" defTabSz="914217" rtl="0" eaLnBrk="1" fontAlgn="auto" latinLnBrk="0" hangingPunct="1">
                        <a:lnSpc>
                          <a:spcPct val="100000"/>
                        </a:lnSpc>
                        <a:spcBef>
                          <a:spcPts val="0"/>
                        </a:spcBef>
                        <a:spcAft>
                          <a:spcPts val="0"/>
                        </a:spcAft>
                        <a:buClrTx/>
                        <a:buSzTx/>
                        <a:buFontTx/>
                        <a:buNone/>
                        <a:tabLst>
                          <a:tab pos="180340" algn="l"/>
                          <a:tab pos="540385" algn="l"/>
                          <a:tab pos="900430" algn="l"/>
                          <a:tab pos="120650" algn="l"/>
                          <a:tab pos="240665" algn="l"/>
                          <a:tab pos="361950" algn="l"/>
                          <a:tab pos="481965" algn="l"/>
                          <a:tab pos="603250" algn="l"/>
                          <a:tab pos="723265" algn="l"/>
                        </a:tabLst>
                        <a:defRPr/>
                      </a:pPr>
                      <a:r>
                        <a:rPr lang="en-US" sz="1600" b="0" kern="1200" dirty="0">
                          <a:solidFill>
                            <a:schemeClr val="tx1"/>
                          </a:solidFill>
                          <a:effectLst/>
                          <a:latin typeface="+mn-lt"/>
                          <a:ea typeface="+mn-ea"/>
                          <a:cs typeface="Arial" panose="020B0604020202020204" pitchFamily="34" charset="0"/>
                        </a:rPr>
                        <a:t>247 (26.8%)</a:t>
                      </a:r>
                      <a:endParaRPr lang="en-GB" sz="1600" b="0" kern="1200" dirty="0">
                        <a:solidFill>
                          <a:schemeClr val="tx1"/>
                        </a:solidFill>
                        <a:effectLst/>
                        <a:latin typeface="+mn-lt"/>
                        <a:ea typeface="+mn-ea"/>
                        <a:cs typeface="Arial" panose="020B0604020202020204" pitchFamily="34" charset="0"/>
                      </a:endParaRP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44000" marR="0" lvl="0" indent="0" algn="ctr" defTabSz="914217" rtl="0" eaLnBrk="1" fontAlgn="auto" latinLnBrk="0" hangingPunct="1">
                        <a:lnSpc>
                          <a:spcPct val="100000"/>
                        </a:lnSpc>
                        <a:spcBef>
                          <a:spcPts val="0"/>
                        </a:spcBef>
                        <a:spcAft>
                          <a:spcPts val="0"/>
                        </a:spcAft>
                        <a:buClrTx/>
                        <a:buSzTx/>
                        <a:buFontTx/>
                        <a:buNone/>
                        <a:tabLst>
                          <a:tab pos="180340" algn="l"/>
                          <a:tab pos="540385" algn="l"/>
                          <a:tab pos="900430" algn="l"/>
                          <a:tab pos="120650" algn="l"/>
                          <a:tab pos="240665" algn="l"/>
                          <a:tab pos="361950" algn="l"/>
                          <a:tab pos="481965" algn="l"/>
                          <a:tab pos="603250" algn="l"/>
                          <a:tab pos="723265" algn="l"/>
                        </a:tabLst>
                        <a:defRPr/>
                      </a:pPr>
                      <a:r>
                        <a:rPr lang="en-US" sz="1600" b="0" kern="1200" dirty="0">
                          <a:solidFill>
                            <a:schemeClr val="tx1"/>
                          </a:solidFill>
                          <a:effectLst/>
                          <a:latin typeface="+mn-lt"/>
                          <a:ea typeface="+mn-ea"/>
                          <a:cs typeface="Arial" panose="020B0604020202020204" pitchFamily="34" charset="0"/>
                        </a:rPr>
                        <a:t>238 (26.0%)</a:t>
                      </a:r>
                      <a:endParaRPr lang="en-GB" sz="1600" b="0" kern="1200" dirty="0">
                        <a:solidFill>
                          <a:schemeClr val="tx1"/>
                        </a:solidFill>
                        <a:effectLst/>
                        <a:latin typeface="+mn-lt"/>
                        <a:ea typeface="+mn-ea"/>
                        <a:cs typeface="Arial" panose="020B0604020202020204" pitchFamily="34" charset="0"/>
                      </a:endParaRP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94556829"/>
                  </a:ext>
                </a:extLst>
              </a:tr>
              <a:tr h="122400">
                <a:tc>
                  <a:txBody>
                    <a:bodyPr/>
                    <a:lstStyle/>
                    <a:p>
                      <a:pPr marL="0" marR="0" lvl="0" indent="0" algn="l" defTabSz="914217" rtl="0" eaLnBrk="1" fontAlgn="auto" latinLnBrk="0" hangingPunct="1">
                        <a:lnSpc>
                          <a:spcPct val="100000"/>
                        </a:lnSpc>
                        <a:spcBef>
                          <a:spcPts val="0"/>
                        </a:spcBef>
                        <a:spcAft>
                          <a:spcPts val="0"/>
                        </a:spcAft>
                        <a:buClrTx/>
                        <a:buSzTx/>
                        <a:buFontTx/>
                        <a:buNone/>
                        <a:tabLst>
                          <a:tab pos="180340" algn="l"/>
                          <a:tab pos="540385" algn="l"/>
                          <a:tab pos="900430" algn="l"/>
                          <a:tab pos="122555" algn="l"/>
                          <a:tab pos="244475" algn="l"/>
                          <a:tab pos="367030" algn="l"/>
                          <a:tab pos="489585" algn="l"/>
                          <a:tab pos="612140" algn="l"/>
                          <a:tab pos="734060" algn="l"/>
                        </a:tabLst>
                        <a:defRPr/>
                      </a:pPr>
                      <a:endParaRPr lang="en-GB" sz="200" b="1" kern="1200" dirty="0">
                        <a:solidFill>
                          <a:schemeClr val="tx1"/>
                        </a:solidFill>
                        <a:effectLst/>
                        <a:latin typeface="+mn-lt"/>
                        <a:ea typeface="+mn-ea"/>
                        <a:cs typeface="Arial" panose="020B0604020202020204" pitchFamily="34" charset="0"/>
                      </a:endParaRPr>
                    </a:p>
                  </a:txBody>
                  <a:tcPr marL="38100" marR="38100" marT="0" marB="0" anchor="ctr">
                    <a:lnL w="12700"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44000" algn="ctr" defTabSz="914217" rtl="0" eaLnBrk="1" latinLnBrk="0" hangingPunct="1">
                        <a:lnSpc>
                          <a:spcPct val="100000"/>
                        </a:lnSpc>
                        <a:spcBef>
                          <a:spcPts val="0"/>
                        </a:spcBef>
                        <a:spcAft>
                          <a:spcPts val="0"/>
                        </a:spcAft>
                        <a:tabLst>
                          <a:tab pos="180340" algn="l"/>
                          <a:tab pos="540385" algn="l"/>
                          <a:tab pos="900430" algn="l"/>
                          <a:tab pos="120650" algn="l"/>
                          <a:tab pos="240665" algn="l"/>
                          <a:tab pos="361950" algn="l"/>
                          <a:tab pos="481965" algn="l"/>
                          <a:tab pos="603250" algn="l"/>
                          <a:tab pos="723265" algn="l"/>
                        </a:tabLst>
                      </a:pPr>
                      <a:endParaRPr lang="en-GB" sz="200" b="1" kern="1200" dirty="0">
                        <a:solidFill>
                          <a:schemeClr val="tx1"/>
                        </a:solidFill>
                        <a:effectLst/>
                        <a:latin typeface="+mn-lt"/>
                        <a:ea typeface="+mn-ea"/>
                        <a:cs typeface="Arial" panose="020B0604020202020204" pitchFamily="34" charset="0"/>
                      </a:endParaRP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44000" algn="ctr" defTabSz="914217" rtl="0" eaLnBrk="1" latinLnBrk="0" hangingPunct="1">
                        <a:lnSpc>
                          <a:spcPct val="100000"/>
                        </a:lnSpc>
                        <a:spcBef>
                          <a:spcPts val="0"/>
                        </a:spcBef>
                        <a:spcAft>
                          <a:spcPts val="0"/>
                        </a:spcAft>
                        <a:tabLst>
                          <a:tab pos="180340" algn="l"/>
                          <a:tab pos="540385" algn="l"/>
                          <a:tab pos="900430" algn="l"/>
                          <a:tab pos="120650" algn="l"/>
                          <a:tab pos="240665" algn="l"/>
                          <a:tab pos="361950" algn="l"/>
                          <a:tab pos="481965" algn="l"/>
                          <a:tab pos="603250" algn="l"/>
                          <a:tab pos="723265" algn="l"/>
                        </a:tabLst>
                      </a:pPr>
                      <a:endParaRPr lang="en-GB" sz="200" b="1" kern="1200" dirty="0">
                        <a:solidFill>
                          <a:schemeClr val="tx1"/>
                        </a:solidFill>
                        <a:effectLst/>
                        <a:latin typeface="+mn-lt"/>
                        <a:ea typeface="+mn-ea"/>
                        <a:cs typeface="Arial" panose="020B0604020202020204" pitchFamily="34" charset="0"/>
                      </a:endParaRP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94349379"/>
                  </a:ext>
                </a:extLst>
              </a:tr>
              <a:tr h="146780">
                <a:tc>
                  <a:txBody>
                    <a:bodyPr/>
                    <a:lstStyle/>
                    <a:p>
                      <a:pPr marL="0" marR="0" lvl="0" indent="0" algn="l" defTabSz="914217" rtl="0" eaLnBrk="1" fontAlgn="auto" latinLnBrk="0" hangingPunct="1">
                        <a:lnSpc>
                          <a:spcPct val="100000"/>
                        </a:lnSpc>
                        <a:spcBef>
                          <a:spcPts val="0"/>
                        </a:spcBef>
                        <a:spcAft>
                          <a:spcPts val="0"/>
                        </a:spcAft>
                        <a:buClrTx/>
                        <a:buSzTx/>
                        <a:buFontTx/>
                        <a:buNone/>
                        <a:tabLst>
                          <a:tab pos="180340" algn="l"/>
                          <a:tab pos="540385" algn="l"/>
                          <a:tab pos="900430" algn="l"/>
                          <a:tab pos="122555" algn="l"/>
                          <a:tab pos="244475" algn="l"/>
                          <a:tab pos="367030" algn="l"/>
                          <a:tab pos="489585" algn="l"/>
                          <a:tab pos="612140" algn="l"/>
                          <a:tab pos="734060" algn="l"/>
                        </a:tabLst>
                        <a:defRPr/>
                      </a:pPr>
                      <a:r>
                        <a:rPr lang="en-GB" sz="1600" b="1" kern="1200" dirty="0">
                          <a:solidFill>
                            <a:schemeClr val="tx1"/>
                          </a:solidFill>
                          <a:effectLst/>
                          <a:latin typeface="+mn-lt"/>
                          <a:ea typeface="+mn-ea"/>
                          <a:cs typeface="Arial" panose="020B0604020202020204" pitchFamily="34" charset="0"/>
                        </a:rPr>
                        <a:t>Concurrent endocrine therapy </a:t>
                      </a:r>
                      <a:br>
                        <a:rPr lang="en-GB" sz="1600" b="1" kern="1200" dirty="0">
                          <a:solidFill>
                            <a:schemeClr val="tx1"/>
                          </a:solidFill>
                          <a:effectLst/>
                          <a:latin typeface="+mn-lt"/>
                          <a:ea typeface="+mn-ea"/>
                          <a:cs typeface="Arial" panose="020B0604020202020204" pitchFamily="34" charset="0"/>
                        </a:rPr>
                      </a:br>
                      <a:r>
                        <a:rPr lang="en-GB" sz="1600" b="1" kern="1200" dirty="0">
                          <a:solidFill>
                            <a:schemeClr val="tx1"/>
                          </a:solidFill>
                          <a:effectLst/>
                          <a:latin typeface="+mn-lt"/>
                          <a:ea typeface="+mn-ea"/>
                          <a:cs typeface="Arial" panose="020B0604020202020204" pitchFamily="34" charset="0"/>
                        </a:rPr>
                        <a:t>(HR–positive only</a:t>
                      </a:r>
                      <a:r>
                        <a:rPr lang="en-GB" sz="1600" b="1" kern="1200" dirty="0">
                          <a:solidFill>
                            <a:schemeClr val="tx1"/>
                          </a:solidFill>
                          <a:effectLst/>
                          <a:latin typeface="+mn-lt"/>
                          <a:cs typeface="Arial" panose="020B0604020202020204" pitchFamily="34" charset="0"/>
                        </a:rPr>
                        <a:t>)</a:t>
                      </a:r>
                      <a:endParaRPr lang="en-GB" sz="1600" b="1" kern="1200" dirty="0">
                        <a:solidFill>
                          <a:schemeClr val="tx1"/>
                        </a:solidFill>
                        <a:effectLst/>
                        <a:latin typeface="+mn-lt"/>
                        <a:ea typeface="+mn-ea"/>
                        <a:cs typeface="Arial" panose="020B0604020202020204" pitchFamily="34" charset="0"/>
                      </a:endParaRPr>
                    </a:p>
                  </a:txBody>
                  <a:tcPr marL="38100" marR="38100" marT="0" marB="0" anchor="ctr">
                    <a:lnL w="12700" cap="flat" cmpd="sng" algn="ctr">
                      <a:no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44000" algn="ctr" defTabSz="914217" rtl="0" eaLnBrk="1" latinLnBrk="0" hangingPunct="1">
                        <a:lnSpc>
                          <a:spcPct val="100000"/>
                        </a:lnSpc>
                        <a:spcBef>
                          <a:spcPts val="0"/>
                        </a:spcBef>
                        <a:spcAft>
                          <a:spcPts val="0"/>
                        </a:spcAft>
                        <a:tabLst>
                          <a:tab pos="180340" algn="l"/>
                          <a:tab pos="540385" algn="l"/>
                          <a:tab pos="900430" algn="l"/>
                          <a:tab pos="120650" algn="l"/>
                          <a:tab pos="240665" algn="l"/>
                          <a:tab pos="361950" algn="l"/>
                          <a:tab pos="481965" algn="l"/>
                          <a:tab pos="603250" algn="l"/>
                          <a:tab pos="723265" algn="l"/>
                        </a:tabLst>
                      </a:pPr>
                      <a:r>
                        <a:rPr lang="en-US" sz="1600" b="1" kern="1200" dirty="0">
                          <a:solidFill>
                            <a:schemeClr val="tx1"/>
                          </a:solidFill>
                          <a:effectLst/>
                          <a:latin typeface="+mn-lt"/>
                          <a:ea typeface="+mn-ea"/>
                          <a:cs typeface="Arial" panose="020B0604020202020204" pitchFamily="34" charset="0"/>
                        </a:rPr>
                        <a:t>146/1</a:t>
                      </a:r>
                      <a:r>
                        <a:rPr lang="en-US" sz="1600" b="1" u="none" kern="1200" dirty="0">
                          <a:solidFill>
                            <a:schemeClr val="tx1"/>
                          </a:solidFill>
                          <a:effectLst/>
                          <a:latin typeface="+mn-lt"/>
                          <a:ea typeface="+mn-ea"/>
                          <a:cs typeface="Arial" panose="020B0604020202020204" pitchFamily="34" charset="0"/>
                        </a:rPr>
                        <a:t>68 </a:t>
                      </a:r>
                      <a:r>
                        <a:rPr lang="en-US" sz="1600" b="1" kern="1200" dirty="0">
                          <a:solidFill>
                            <a:schemeClr val="tx1"/>
                          </a:solidFill>
                          <a:effectLst/>
                          <a:latin typeface="+mn-lt"/>
                          <a:ea typeface="+mn-ea"/>
                          <a:cs typeface="Arial" panose="020B0604020202020204" pitchFamily="34" charset="0"/>
                        </a:rPr>
                        <a:t>(86.9%)</a:t>
                      </a:r>
                      <a:endParaRPr lang="en-GB" sz="1600" b="1" kern="1200" dirty="0">
                        <a:solidFill>
                          <a:schemeClr val="tx1"/>
                        </a:solidFill>
                        <a:effectLst/>
                        <a:latin typeface="+mn-lt"/>
                        <a:ea typeface="+mn-ea"/>
                        <a:cs typeface="Arial" panose="020B0604020202020204" pitchFamily="34" charset="0"/>
                      </a:endParaRP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44000" algn="ctr" defTabSz="914217" rtl="0" eaLnBrk="1" latinLnBrk="0" hangingPunct="1">
                        <a:lnSpc>
                          <a:spcPct val="100000"/>
                        </a:lnSpc>
                        <a:spcBef>
                          <a:spcPts val="0"/>
                        </a:spcBef>
                        <a:spcAft>
                          <a:spcPts val="0"/>
                        </a:spcAft>
                        <a:tabLst>
                          <a:tab pos="180340" algn="l"/>
                          <a:tab pos="540385" algn="l"/>
                          <a:tab pos="900430" algn="l"/>
                          <a:tab pos="120650" algn="l"/>
                          <a:tab pos="240665" algn="l"/>
                          <a:tab pos="361950" algn="l"/>
                          <a:tab pos="481965" algn="l"/>
                          <a:tab pos="603250" algn="l"/>
                          <a:tab pos="723265" algn="l"/>
                        </a:tabLst>
                      </a:pPr>
                      <a:r>
                        <a:rPr lang="en-US" sz="1600" b="1" kern="1200" dirty="0">
                          <a:solidFill>
                            <a:schemeClr val="tx1"/>
                          </a:solidFill>
                          <a:effectLst/>
                          <a:latin typeface="+mn-lt"/>
                          <a:ea typeface="+mn-ea"/>
                          <a:cs typeface="Arial" panose="020B0604020202020204" pitchFamily="34" charset="0"/>
                        </a:rPr>
                        <a:t>146/157 (93.0%)</a:t>
                      </a:r>
                      <a:endParaRPr lang="en-GB" sz="1600" b="1" kern="1200" dirty="0">
                        <a:solidFill>
                          <a:schemeClr val="tx1"/>
                        </a:solidFill>
                        <a:effectLst/>
                        <a:latin typeface="+mn-lt"/>
                        <a:ea typeface="+mn-ea"/>
                        <a:cs typeface="Arial" panose="020B0604020202020204" pitchFamily="34" charset="0"/>
                      </a:endParaRP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37789929"/>
                  </a:ext>
                </a:extLst>
              </a:tr>
            </a:tbl>
          </a:graphicData>
        </a:graphic>
      </p:graphicFrame>
      <p:sp>
        <p:nvSpPr>
          <p:cNvPr id="5" name="Rectangle 4">
            <a:extLst>
              <a:ext uri="{FF2B5EF4-FFF2-40B4-BE49-F238E27FC236}">
                <a16:creationId xmlns:a16="http://schemas.microsoft.com/office/drawing/2014/main" id="{7717A240-232A-9728-8936-B3BE26B576CD}"/>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6F388A78-AF37-E19A-7D21-438A7D1CBB0C}"/>
              </a:ext>
            </a:extLst>
          </p:cNvPr>
          <p:cNvSpPr/>
          <p:nvPr/>
        </p:nvSpPr>
        <p:spPr>
          <a:xfrm>
            <a:off x="0" y="6643688"/>
            <a:ext cx="12191998" cy="1968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608E22DC-5ADD-01D0-0097-D5C90FDFA8F9}"/>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Garber J. SABCS 2024</a:t>
            </a:r>
          </a:p>
        </p:txBody>
      </p:sp>
    </p:spTree>
    <p:extLst>
      <p:ext uri="{BB962C8B-B14F-4D97-AF65-F5344CB8AC3E}">
        <p14:creationId xmlns:p14="http://schemas.microsoft.com/office/powerpoint/2010/main" val="768580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02611E9-68DB-26D5-45BF-5C6DD35217FB}"/>
              </a:ext>
            </a:extLst>
          </p:cNvPr>
          <p:cNvSpPr>
            <a:spLocks noGrp="1"/>
          </p:cNvSpPr>
          <p:nvPr>
            <p:ph type="body" idx="1"/>
          </p:nvPr>
        </p:nvSpPr>
        <p:spPr/>
        <p:txBody>
          <a:bodyPr/>
          <a:lstStyle/>
          <a:p>
            <a:endParaRPr lang="en-US"/>
          </a:p>
        </p:txBody>
      </p:sp>
      <p:sp>
        <p:nvSpPr>
          <p:cNvPr id="2" name="Title 1">
            <a:extLst>
              <a:ext uri="{FF2B5EF4-FFF2-40B4-BE49-F238E27FC236}">
                <a16:creationId xmlns:a16="http://schemas.microsoft.com/office/drawing/2014/main" id="{B225276B-6309-4E60-849E-E92CF14ABECF}"/>
              </a:ext>
            </a:extLst>
          </p:cNvPr>
          <p:cNvSpPr>
            <a:spLocks noGrp="1"/>
          </p:cNvSpPr>
          <p:nvPr>
            <p:ph type="title"/>
          </p:nvPr>
        </p:nvSpPr>
        <p:spPr/>
        <p:txBody>
          <a:bodyPr/>
          <a:lstStyle/>
          <a:p>
            <a:r>
              <a:rPr lang="fr-FR" dirty="0"/>
              <a:t>Type of first IDFS event</a:t>
            </a:r>
          </a:p>
        </p:txBody>
      </p:sp>
      <p:sp>
        <p:nvSpPr>
          <p:cNvPr id="4" name="Slide Number Placeholder 3">
            <a:extLst>
              <a:ext uri="{FF2B5EF4-FFF2-40B4-BE49-F238E27FC236}">
                <a16:creationId xmlns:a16="http://schemas.microsoft.com/office/drawing/2014/main" id="{AD4D3AF9-B528-CB0F-6E0B-DB879E31840C}"/>
              </a:ext>
            </a:extLst>
          </p:cNvPr>
          <p:cNvSpPr>
            <a:spLocks noGrp="1"/>
          </p:cNvSpPr>
          <p:nvPr>
            <p:ph type="sldNum" sz="quarter"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F2406B-328B-034B-9874-5B3C6731CE62}" type="slidenum">
              <a:rPr kumimoji="0" lang="fr-FR"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fr-FR"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8" name="Table 3">
            <a:extLst>
              <a:ext uri="{FF2B5EF4-FFF2-40B4-BE49-F238E27FC236}">
                <a16:creationId xmlns:a16="http://schemas.microsoft.com/office/drawing/2014/main" id="{B154E213-03BF-C90F-E6EC-39CA24456ECE}"/>
              </a:ext>
            </a:extLst>
          </p:cNvPr>
          <p:cNvGraphicFramePr>
            <a:graphicFrameLocks noGrp="1"/>
          </p:cNvGraphicFramePr>
          <p:nvPr/>
        </p:nvGraphicFramePr>
        <p:xfrm>
          <a:off x="405675" y="1304608"/>
          <a:ext cx="11403163" cy="4420080"/>
        </p:xfrm>
        <a:graphic>
          <a:graphicData uri="http://schemas.openxmlformats.org/drawingml/2006/table">
            <a:tbl>
              <a:tblPr firstRow="1" bandRow="1">
                <a:tableStyleId>{073A0DAA-6AF3-43AB-8588-CEC1D06C72B9}</a:tableStyleId>
              </a:tblPr>
              <a:tblGrid>
                <a:gridCol w="4815187">
                  <a:extLst>
                    <a:ext uri="{9D8B030D-6E8A-4147-A177-3AD203B41FA5}">
                      <a16:colId xmlns:a16="http://schemas.microsoft.com/office/drawing/2014/main" val="1680378916"/>
                    </a:ext>
                  </a:extLst>
                </a:gridCol>
                <a:gridCol w="1646994">
                  <a:extLst>
                    <a:ext uri="{9D8B030D-6E8A-4147-A177-3AD203B41FA5}">
                      <a16:colId xmlns:a16="http://schemas.microsoft.com/office/drawing/2014/main" val="2780953458"/>
                    </a:ext>
                  </a:extLst>
                </a:gridCol>
                <a:gridCol w="1646994">
                  <a:extLst>
                    <a:ext uri="{9D8B030D-6E8A-4147-A177-3AD203B41FA5}">
                      <a16:colId xmlns:a16="http://schemas.microsoft.com/office/drawing/2014/main" val="3706293542"/>
                    </a:ext>
                  </a:extLst>
                </a:gridCol>
                <a:gridCol w="1646994">
                  <a:extLst>
                    <a:ext uri="{9D8B030D-6E8A-4147-A177-3AD203B41FA5}">
                      <a16:colId xmlns:a16="http://schemas.microsoft.com/office/drawing/2014/main" val="3920923202"/>
                    </a:ext>
                  </a:extLst>
                </a:gridCol>
                <a:gridCol w="1646994">
                  <a:extLst>
                    <a:ext uri="{9D8B030D-6E8A-4147-A177-3AD203B41FA5}">
                      <a16:colId xmlns:a16="http://schemas.microsoft.com/office/drawing/2014/main" val="309448883"/>
                    </a:ext>
                  </a:extLst>
                </a:gridCol>
              </a:tblGrid>
              <a:tr h="259080">
                <a:tc>
                  <a:txBody>
                    <a:bodyPr/>
                    <a:lstStyle/>
                    <a:p>
                      <a:pPr>
                        <a:spcAft>
                          <a:spcPts val="0"/>
                        </a:spcAft>
                        <a:tabLst>
                          <a:tab pos="180340" algn="l"/>
                          <a:tab pos="540385" algn="l"/>
                          <a:tab pos="900430" algn="l"/>
                        </a:tabLst>
                      </a:pPr>
                      <a:r>
                        <a:rPr lang="en-GB" sz="1600" kern="1200" dirty="0">
                          <a:solidFill>
                            <a:schemeClr val="bg1"/>
                          </a:solidFill>
                          <a:effectLst/>
                        </a:rPr>
                        <a:t> </a:t>
                      </a:r>
                      <a:endParaRPr lang="en-GB" sz="1600" b="1" kern="1200" dirty="0">
                        <a:solidFill>
                          <a:schemeClr val="bg1"/>
                        </a:solidFill>
                        <a:effectLst/>
                        <a:latin typeface="Calibri" panose="020F0502020204030204" pitchFamily="34" charset="0"/>
                        <a:ea typeface="MS Mincho" panose="02020609040205080304" pitchFamily="49" charset="-128"/>
                        <a:cs typeface="Times New Roman" panose="02020603050405020304" pitchFamily="18"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5622"/>
                    </a:solidFill>
                  </a:tcPr>
                </a:tc>
                <a:tc gridSpan="2">
                  <a:txBody>
                    <a:bodyPr/>
                    <a:lstStyle/>
                    <a:p>
                      <a:pPr algn="ctr">
                        <a:spcAft>
                          <a:spcPts val="0"/>
                        </a:spcAft>
                        <a:tabLst>
                          <a:tab pos="180340" algn="l"/>
                          <a:tab pos="540385" algn="l"/>
                          <a:tab pos="900430" algn="l"/>
                        </a:tabLst>
                      </a:pPr>
                      <a:r>
                        <a:rPr lang="en-GB" sz="1800" b="1" kern="1200" dirty="0">
                          <a:solidFill>
                            <a:schemeClr val="bg1"/>
                          </a:solidFill>
                          <a:effectLst/>
                        </a:rPr>
                        <a:t>Olaparib</a:t>
                      </a:r>
                      <a:br>
                        <a:rPr lang="en-GB" sz="1800" b="1" kern="1200" dirty="0">
                          <a:solidFill>
                            <a:schemeClr val="bg1"/>
                          </a:solidFill>
                          <a:effectLst/>
                        </a:rPr>
                      </a:br>
                      <a:r>
                        <a:rPr lang="en-GB" sz="1800" b="1" kern="1200" dirty="0">
                          <a:solidFill>
                            <a:schemeClr val="bg1"/>
                          </a:solidFill>
                          <a:effectLst/>
                        </a:rPr>
                        <a:t>(N = 921)</a:t>
                      </a:r>
                      <a:endParaRPr lang="en-GB" sz="1800" b="1" kern="1200" dirty="0">
                        <a:solidFill>
                          <a:schemeClr val="bg1"/>
                        </a:solidFill>
                        <a:effectLst/>
                        <a:latin typeface="Calibri" panose="020F0502020204030204" pitchFamily="34" charset="0"/>
                        <a:ea typeface="MS Mincho" panose="02020609040205080304" pitchFamily="49" charset="-128"/>
                        <a:cs typeface="Times New Roman" panose="02020603050405020304" pitchFamily="18"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5622"/>
                    </a:solidFill>
                  </a:tcPr>
                </a:tc>
                <a:tc hMerge="1">
                  <a:txBody>
                    <a:bodyPr/>
                    <a:lstStyle/>
                    <a:p>
                      <a:endParaRPr lang="en-GB"/>
                    </a:p>
                  </a:txBody>
                  <a:tcPr/>
                </a:tc>
                <a:tc gridSpan="2">
                  <a:txBody>
                    <a:bodyPr/>
                    <a:lstStyle/>
                    <a:p>
                      <a:pPr algn="ctr">
                        <a:spcAft>
                          <a:spcPts val="0"/>
                        </a:spcAft>
                        <a:tabLst>
                          <a:tab pos="180340" algn="l"/>
                          <a:tab pos="540385" algn="l"/>
                          <a:tab pos="900430" algn="l"/>
                        </a:tabLst>
                      </a:pPr>
                      <a:r>
                        <a:rPr lang="en-GB" sz="1800" b="1" kern="1200" dirty="0">
                          <a:solidFill>
                            <a:schemeClr val="bg1"/>
                          </a:solidFill>
                          <a:effectLst/>
                        </a:rPr>
                        <a:t>Placebo</a:t>
                      </a:r>
                      <a:br>
                        <a:rPr lang="en-GB" sz="1800" b="1" kern="1200" dirty="0">
                          <a:solidFill>
                            <a:schemeClr val="bg1"/>
                          </a:solidFill>
                          <a:effectLst/>
                        </a:rPr>
                      </a:br>
                      <a:r>
                        <a:rPr lang="en-GB" sz="1800" b="1" kern="1200" dirty="0">
                          <a:solidFill>
                            <a:schemeClr val="bg1"/>
                          </a:solidFill>
                          <a:effectLst/>
                        </a:rPr>
                        <a:t>(N = 915)</a:t>
                      </a:r>
                      <a:endParaRPr lang="en-GB" sz="1800" b="1" kern="1200" dirty="0">
                        <a:solidFill>
                          <a:schemeClr val="bg1"/>
                        </a:solidFill>
                        <a:effectLst/>
                        <a:latin typeface="Calibri" panose="020F0502020204030204" pitchFamily="34" charset="0"/>
                        <a:ea typeface="MS Mincho" panose="02020609040205080304" pitchFamily="49" charset="-128"/>
                        <a:cs typeface="Times New Roman" panose="02020603050405020304" pitchFamily="18"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5622"/>
                    </a:solidFill>
                  </a:tcPr>
                </a:tc>
                <a:tc hMerge="1">
                  <a:txBody>
                    <a:bodyPr/>
                    <a:lstStyle/>
                    <a:p>
                      <a:endParaRPr lang="en-GB" dirty="0"/>
                    </a:p>
                  </a:txBody>
                  <a:tcPr/>
                </a:tc>
                <a:extLst>
                  <a:ext uri="{0D108BD9-81ED-4DB2-BD59-A6C34878D82A}">
                    <a16:rowId xmlns:a16="http://schemas.microsoft.com/office/drawing/2014/main" val="2496106828"/>
                  </a:ext>
                </a:extLst>
              </a:tr>
              <a:tr h="378000">
                <a:tc>
                  <a:txBody>
                    <a:bodyPr/>
                    <a:lstStyle/>
                    <a:p>
                      <a:pPr>
                        <a:spcAft>
                          <a:spcPts val="0"/>
                        </a:spcAft>
                        <a:tabLst>
                          <a:tab pos="180340" algn="l"/>
                          <a:tab pos="540385" algn="l"/>
                          <a:tab pos="900430" algn="l"/>
                        </a:tabLst>
                      </a:pPr>
                      <a:endParaRPr lang="en-GB" sz="1800" b="1" kern="1200" dirty="0">
                        <a:solidFill>
                          <a:schemeClr val="bg1"/>
                        </a:solidFill>
                        <a:effectLst/>
                        <a:latin typeface="Calibri" panose="020F0502020204030204" pitchFamily="34" charset="0"/>
                        <a:ea typeface="MS Mincho" panose="02020609040205080304" pitchFamily="49" charset="-128"/>
                        <a:cs typeface="Times New Roman" panose="02020603050405020304" pitchFamily="18"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15622"/>
                    </a:solidFill>
                  </a:tcPr>
                </a:tc>
                <a:tc>
                  <a:txBody>
                    <a:bodyPr/>
                    <a:lstStyle/>
                    <a:p>
                      <a:pPr algn="ctr">
                        <a:spcAft>
                          <a:spcPts val="0"/>
                        </a:spcAft>
                        <a:tabLst>
                          <a:tab pos="180340" algn="l"/>
                          <a:tab pos="540385" algn="l"/>
                          <a:tab pos="900430" algn="l"/>
                        </a:tabLst>
                      </a:pPr>
                      <a:r>
                        <a:rPr lang="en-US" sz="1800" b="1" kern="1200" dirty="0">
                          <a:solidFill>
                            <a:schemeClr val="bg1"/>
                          </a:solidFill>
                          <a:effectLst/>
                          <a:latin typeface="+mn-lt"/>
                          <a:ea typeface="+mn-ea"/>
                          <a:cs typeface="+mn-cs"/>
                        </a:rPr>
                        <a:t>Current</a:t>
                      </a:r>
                      <a:endParaRPr lang="en-GB" sz="1800" b="1" kern="1200" dirty="0">
                        <a:solidFill>
                          <a:schemeClr val="bg1"/>
                        </a:solidFill>
                        <a:effectLst/>
                        <a:latin typeface="+mn-lt"/>
                        <a:ea typeface="+mn-ea"/>
                        <a:cs typeface="+mn-cs"/>
                      </a:endParaRPr>
                    </a:p>
                  </a:txBody>
                  <a:tcPr marL="22998" marR="22998" marT="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15622"/>
                    </a:solidFill>
                  </a:tcPr>
                </a:tc>
                <a:tc>
                  <a:txBody>
                    <a:bodyPr/>
                    <a:lstStyle/>
                    <a:p>
                      <a:pPr algn="ctr">
                        <a:spcAft>
                          <a:spcPts val="0"/>
                        </a:spcAft>
                        <a:tabLst>
                          <a:tab pos="180340" algn="l"/>
                          <a:tab pos="540385" algn="l"/>
                          <a:tab pos="900430" algn="l"/>
                        </a:tabLst>
                      </a:pPr>
                      <a:r>
                        <a:rPr lang="en-US" sz="1400" b="1" kern="1200" dirty="0">
                          <a:solidFill>
                            <a:schemeClr val="bg1"/>
                          </a:solidFill>
                          <a:effectLst/>
                          <a:latin typeface="+mn-lt"/>
                          <a:ea typeface="+mn-ea"/>
                          <a:cs typeface="+mn-cs"/>
                        </a:rPr>
                        <a:t>Previous*</a:t>
                      </a:r>
                      <a:endParaRPr lang="en-GB" sz="1400" b="1" kern="1200" dirty="0">
                        <a:solidFill>
                          <a:schemeClr val="bg1"/>
                        </a:solidFill>
                        <a:effectLst/>
                        <a:latin typeface="+mn-lt"/>
                        <a:ea typeface="+mn-ea"/>
                        <a:cs typeface="+mn-cs"/>
                      </a:endParaRPr>
                    </a:p>
                  </a:txBody>
                  <a:tcPr marL="180000" marR="0" marT="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15622"/>
                    </a:solidFill>
                  </a:tcPr>
                </a:tc>
                <a:tc>
                  <a:txBody>
                    <a:bodyPr/>
                    <a:lstStyle/>
                    <a:p>
                      <a:pPr algn="ctr">
                        <a:spcAft>
                          <a:spcPts val="0"/>
                        </a:spcAft>
                        <a:tabLst>
                          <a:tab pos="180340" algn="l"/>
                          <a:tab pos="540385" algn="l"/>
                          <a:tab pos="900430" algn="l"/>
                        </a:tabLst>
                      </a:pPr>
                      <a:r>
                        <a:rPr lang="en-US" sz="1800" b="1" kern="1200" dirty="0">
                          <a:solidFill>
                            <a:schemeClr val="bg1"/>
                          </a:solidFill>
                          <a:effectLst/>
                          <a:latin typeface="+mn-lt"/>
                          <a:ea typeface="+mn-ea"/>
                          <a:cs typeface="+mn-cs"/>
                        </a:rPr>
                        <a:t>Current</a:t>
                      </a:r>
                      <a:endParaRPr lang="en-GB" sz="1800" b="1" kern="1200" dirty="0">
                        <a:solidFill>
                          <a:schemeClr val="bg1"/>
                        </a:solidFill>
                        <a:effectLst/>
                        <a:latin typeface="+mn-lt"/>
                        <a:ea typeface="+mn-ea"/>
                        <a:cs typeface="+mn-cs"/>
                      </a:endParaRPr>
                    </a:p>
                  </a:txBody>
                  <a:tcPr marL="22998" marR="22998" marT="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15622"/>
                    </a:solidFill>
                  </a:tcPr>
                </a:tc>
                <a:tc>
                  <a:txBody>
                    <a:bodyPr/>
                    <a:lstStyle/>
                    <a:p>
                      <a:pPr algn="ctr">
                        <a:spcAft>
                          <a:spcPts val="0"/>
                        </a:spcAft>
                        <a:tabLst>
                          <a:tab pos="180340" algn="l"/>
                          <a:tab pos="540385" algn="l"/>
                          <a:tab pos="900430" algn="l"/>
                        </a:tabLst>
                      </a:pPr>
                      <a:r>
                        <a:rPr lang="en-US" sz="1400" b="1" kern="1200" dirty="0">
                          <a:solidFill>
                            <a:schemeClr val="bg1"/>
                          </a:solidFill>
                          <a:effectLst/>
                          <a:latin typeface="+mn-lt"/>
                          <a:ea typeface="+mn-ea"/>
                          <a:cs typeface="+mn-cs"/>
                        </a:rPr>
                        <a:t>Previous*</a:t>
                      </a:r>
                      <a:endParaRPr lang="en-GB" sz="1400" b="1" kern="1200" dirty="0">
                        <a:solidFill>
                          <a:schemeClr val="bg1"/>
                        </a:solidFill>
                        <a:effectLst/>
                        <a:latin typeface="+mn-lt"/>
                        <a:ea typeface="+mn-ea"/>
                        <a:cs typeface="+mn-cs"/>
                      </a:endParaRPr>
                    </a:p>
                  </a:txBody>
                  <a:tcPr marL="22998" marR="22998" marT="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15622"/>
                    </a:solidFill>
                  </a:tcPr>
                </a:tc>
                <a:extLst>
                  <a:ext uri="{0D108BD9-81ED-4DB2-BD59-A6C34878D82A}">
                    <a16:rowId xmlns:a16="http://schemas.microsoft.com/office/drawing/2014/main" val="3749074778"/>
                  </a:ext>
                </a:extLst>
              </a:tr>
              <a:tr h="378000">
                <a:tc>
                  <a:txBody>
                    <a:bodyPr/>
                    <a:lstStyle/>
                    <a:p>
                      <a:pPr>
                        <a:lnSpc>
                          <a:spcPct val="100000"/>
                        </a:lnSpc>
                        <a:spcAft>
                          <a:spcPts val="0"/>
                        </a:spcAft>
                        <a:tabLst>
                          <a:tab pos="180340" algn="l"/>
                          <a:tab pos="540385" algn="l"/>
                          <a:tab pos="900430" algn="l"/>
                        </a:tabLst>
                      </a:pPr>
                      <a:r>
                        <a:rPr lang="en-GB" sz="1800" b="1" kern="1200" dirty="0">
                          <a:solidFill>
                            <a:schemeClr val="tx1"/>
                          </a:solidFill>
                          <a:effectLst/>
                        </a:rPr>
                        <a:t>Number of patients</a:t>
                      </a:r>
                      <a:r>
                        <a:rPr lang="en-GB" sz="1800" b="1" kern="1200" baseline="0" dirty="0">
                          <a:solidFill>
                            <a:schemeClr val="tx1"/>
                          </a:solidFill>
                          <a:effectLst/>
                        </a:rPr>
                        <a:t> with a first </a:t>
                      </a:r>
                      <a:r>
                        <a:rPr lang="en-GB" sz="1800" b="1" kern="1200" dirty="0">
                          <a:solidFill>
                            <a:schemeClr val="tx1"/>
                          </a:solidFill>
                          <a:effectLst/>
                        </a:rPr>
                        <a:t>IDFS event</a:t>
                      </a:r>
                      <a:endParaRPr lang="en-GB" sz="1800" b="1" kern="12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r">
                        <a:lnSpc>
                          <a:spcPct val="100000"/>
                        </a:lnSpc>
                        <a:spcAft>
                          <a:spcPts val="0"/>
                        </a:spcAft>
                      </a:pPr>
                      <a:r>
                        <a:rPr lang="en-GB" sz="1800" b="1" kern="1200" baseline="0" dirty="0">
                          <a:solidFill>
                            <a:schemeClr val="tx1"/>
                          </a:solidFill>
                          <a:effectLst/>
                          <a:latin typeface="+mn-lt"/>
                          <a:ea typeface="+mn-ea"/>
                          <a:cs typeface="+mn-cs"/>
                        </a:rPr>
                        <a:t>178 (19.3%)</a:t>
                      </a:r>
                      <a:endParaRPr lang="en-GB" sz="1800" b="0" i="1" dirty="0">
                        <a:solidFill>
                          <a:schemeClr val="tx1"/>
                        </a:solidFill>
                        <a:effectLst/>
                        <a:latin typeface="+mn-lt"/>
                        <a:ea typeface="Times New Roman" panose="02020603050405020304" pitchFamily="18" charset="0"/>
                        <a:cs typeface="Times New Roman" panose="02020603050405020304" pitchFamily="18" charset="0"/>
                      </a:endParaRPr>
                    </a:p>
                  </a:txBody>
                  <a:tcPr marR="180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0" i="1" kern="1200" dirty="0">
                          <a:solidFill>
                            <a:schemeClr val="tx1"/>
                          </a:solidFill>
                          <a:effectLst/>
                          <a:latin typeface="+mn-lt"/>
                          <a:ea typeface="Times New Roman" panose="02020603050405020304" pitchFamily="18" charset="0"/>
                          <a:cs typeface="Times New Roman" panose="02020603050405020304" pitchFamily="18" charset="0"/>
                        </a:rPr>
                        <a:t>[</a:t>
                      </a:r>
                      <a:r>
                        <a:rPr lang="en-GB" sz="1500" b="0" i="1" dirty="0">
                          <a:solidFill>
                            <a:schemeClr val="tx1"/>
                          </a:solidFill>
                          <a:effectLst/>
                          <a:latin typeface="+mn-lt"/>
                          <a:ea typeface="Times New Roman" panose="02020603050405020304" pitchFamily="18" charset="0"/>
                          <a:cs typeface="Times New Roman" panose="02020603050405020304" pitchFamily="18" charset="0"/>
                        </a:rPr>
                        <a:t>134 (14.5%)]</a:t>
                      </a:r>
                    </a:p>
                  </a:txBody>
                  <a:tcPr marL="180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r">
                        <a:lnSpc>
                          <a:spcPct val="100000"/>
                        </a:lnSpc>
                        <a:spcAft>
                          <a:spcPts val="0"/>
                        </a:spcAft>
                      </a:pPr>
                      <a:r>
                        <a:rPr lang="en-GB" sz="1800" b="1" kern="1200" baseline="0" dirty="0">
                          <a:solidFill>
                            <a:schemeClr val="tx1"/>
                          </a:solidFill>
                          <a:effectLst/>
                          <a:latin typeface="+mn-lt"/>
                          <a:ea typeface="+mn-ea"/>
                          <a:cs typeface="+mn-cs"/>
                        </a:rPr>
                        <a:t>258 (28.2%) </a:t>
                      </a:r>
                      <a:endParaRPr lang="en-GB" sz="1800" b="0" i="1" kern="1200" dirty="0">
                        <a:solidFill>
                          <a:schemeClr val="tx1"/>
                        </a:solidFill>
                        <a:effectLst/>
                        <a:latin typeface="+mn-lt"/>
                        <a:ea typeface="Times New Roman" panose="02020603050405020304" pitchFamily="18" charset="0"/>
                        <a:cs typeface="Times New Roman" panose="02020603050405020304" pitchFamily="18" charset="0"/>
                      </a:endParaRPr>
                    </a:p>
                  </a:txBody>
                  <a:tcPr marL="0" marR="180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0" i="1" kern="1200" dirty="0">
                          <a:solidFill>
                            <a:schemeClr val="tx1"/>
                          </a:solidFill>
                          <a:effectLst/>
                          <a:latin typeface="+mn-lt"/>
                          <a:ea typeface="Times New Roman" panose="02020603050405020304" pitchFamily="18" charset="0"/>
                          <a:cs typeface="Times New Roman" panose="02020603050405020304" pitchFamily="18" charset="0"/>
                        </a:rPr>
                        <a:t>[207 (22.6%)]</a:t>
                      </a:r>
                    </a:p>
                  </a:txBody>
                  <a:tcPr marL="18000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742201588"/>
                  </a:ext>
                </a:extLst>
              </a:tr>
              <a:tr h="378000">
                <a:tc>
                  <a:txBody>
                    <a:bodyPr/>
                    <a:lstStyle/>
                    <a:p>
                      <a:pPr>
                        <a:lnSpc>
                          <a:spcPct val="100000"/>
                        </a:lnSpc>
                        <a:spcBef>
                          <a:spcPts val="0"/>
                        </a:spcBef>
                        <a:spcAft>
                          <a:spcPts val="0"/>
                        </a:spcAft>
                        <a:tabLst>
                          <a:tab pos="180340" algn="l"/>
                          <a:tab pos="540385" algn="l"/>
                          <a:tab pos="900430" algn="l"/>
                        </a:tabLst>
                      </a:pPr>
                      <a:r>
                        <a:rPr lang="en-GB" sz="1800" b="0" kern="1200" baseline="0" dirty="0">
                          <a:solidFill>
                            <a:schemeClr val="tx1"/>
                          </a:solidFill>
                          <a:effectLst/>
                        </a:rPr>
                        <a:t>Distant recurrence</a:t>
                      </a:r>
                      <a:endParaRPr lang="en-GB" sz="1800" b="0" kern="1200" baseline="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21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lnSpc>
                          <a:spcPct val="100000"/>
                        </a:lnSpc>
                        <a:spcBef>
                          <a:spcPts val="0"/>
                        </a:spcBef>
                        <a:spcAft>
                          <a:spcPts val="0"/>
                        </a:spcAft>
                        <a:tabLst>
                          <a:tab pos="180340" algn="l"/>
                          <a:tab pos="540385" algn="l"/>
                          <a:tab pos="900430" algn="l"/>
                        </a:tabLst>
                      </a:pPr>
                      <a:r>
                        <a:rPr lang="en-GB" sz="1800" b="1" kern="1200" baseline="0" dirty="0">
                          <a:solidFill>
                            <a:schemeClr val="tx1"/>
                          </a:solidFill>
                          <a:effectLst/>
                          <a:latin typeface="+mn-lt"/>
                          <a:ea typeface="+mn-ea"/>
                          <a:cs typeface="+mn-cs"/>
                        </a:rPr>
                        <a:t>106 (11.5%)</a:t>
                      </a:r>
                      <a:endParaRPr lang="en-GB" sz="1800" b="0" i="1" kern="1200" dirty="0">
                        <a:solidFill>
                          <a:schemeClr val="tx1"/>
                        </a:solidFill>
                        <a:effectLst/>
                        <a:latin typeface="+mn-lt"/>
                        <a:ea typeface="Times New Roman" panose="02020603050405020304" pitchFamily="18" charset="0"/>
                        <a:cs typeface="Times New Roman" panose="02020603050405020304" pitchFamily="18" charset="0"/>
                      </a:endParaRPr>
                    </a:p>
                  </a:txBody>
                  <a:tcPr marR="180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180340" algn="l"/>
                          <a:tab pos="540385" algn="l"/>
                          <a:tab pos="900430" algn="l"/>
                        </a:tabLst>
                        <a:defRPr/>
                      </a:pPr>
                      <a:r>
                        <a:rPr lang="en-GB" sz="1500" b="0" i="1" kern="1200" dirty="0">
                          <a:solidFill>
                            <a:schemeClr val="tx1"/>
                          </a:solidFill>
                          <a:effectLst/>
                          <a:latin typeface="+mn-lt"/>
                          <a:ea typeface="Times New Roman" panose="02020603050405020304" pitchFamily="18" charset="0"/>
                          <a:cs typeface="Times New Roman" panose="02020603050405020304" pitchFamily="18" charset="0"/>
                        </a:rPr>
                        <a:t>[88 (9.6%)]</a:t>
                      </a:r>
                    </a:p>
                  </a:txBody>
                  <a:tcPr marL="180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lnSpc>
                          <a:spcPct val="100000"/>
                        </a:lnSpc>
                        <a:spcBef>
                          <a:spcPts val="0"/>
                        </a:spcBef>
                        <a:spcAft>
                          <a:spcPts val="0"/>
                        </a:spcAft>
                        <a:tabLst>
                          <a:tab pos="180340" algn="l"/>
                          <a:tab pos="540385" algn="l"/>
                          <a:tab pos="900430" algn="l"/>
                        </a:tabLst>
                      </a:pPr>
                      <a:r>
                        <a:rPr lang="en-GB" sz="1800" b="1" kern="1200" baseline="0" dirty="0">
                          <a:solidFill>
                            <a:schemeClr val="tx1"/>
                          </a:solidFill>
                          <a:effectLst/>
                          <a:latin typeface="+mn-lt"/>
                          <a:ea typeface="+mn-ea"/>
                          <a:cs typeface="+mn-cs"/>
                        </a:rPr>
                        <a:t>149 (16.3%)</a:t>
                      </a:r>
                      <a:endParaRPr lang="en-GB" sz="1800" b="0" i="1" kern="1200" dirty="0">
                        <a:solidFill>
                          <a:schemeClr val="tx1"/>
                        </a:solidFill>
                        <a:effectLst/>
                        <a:latin typeface="+mn-lt"/>
                        <a:ea typeface="Times New Roman" panose="02020603050405020304" pitchFamily="18" charset="0"/>
                        <a:cs typeface="Times New Roman" panose="02020603050405020304" pitchFamily="18" charset="0"/>
                      </a:endParaRPr>
                    </a:p>
                  </a:txBody>
                  <a:tcPr marL="0" marR="180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180340" algn="l"/>
                          <a:tab pos="540385" algn="l"/>
                          <a:tab pos="900430" algn="l"/>
                        </a:tabLst>
                        <a:defRPr/>
                      </a:pPr>
                      <a:r>
                        <a:rPr lang="en-GB" sz="1500" b="0" i="1" kern="1200" dirty="0">
                          <a:solidFill>
                            <a:schemeClr val="tx1"/>
                          </a:solidFill>
                          <a:effectLst/>
                          <a:latin typeface="+mn-lt"/>
                          <a:ea typeface="Times New Roman" panose="02020603050405020304" pitchFamily="18" charset="0"/>
                          <a:cs typeface="Times New Roman" panose="02020603050405020304" pitchFamily="18" charset="0"/>
                        </a:rPr>
                        <a:t>[136 (14.9%)]</a:t>
                      </a:r>
                    </a:p>
                  </a:txBody>
                  <a:tcPr marL="18000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95166104"/>
                  </a:ext>
                </a:extLst>
              </a:tr>
              <a:tr h="378000">
                <a:tc>
                  <a:txBody>
                    <a:bodyPr/>
                    <a:lstStyle/>
                    <a:p>
                      <a:pPr>
                        <a:lnSpc>
                          <a:spcPct val="100000"/>
                        </a:lnSpc>
                        <a:spcBef>
                          <a:spcPts val="0"/>
                        </a:spcBef>
                        <a:spcAft>
                          <a:spcPts val="0"/>
                        </a:spcAft>
                        <a:tabLst>
                          <a:tab pos="180340" algn="l"/>
                          <a:tab pos="540385" algn="l"/>
                          <a:tab pos="900430" algn="l"/>
                        </a:tabLst>
                      </a:pPr>
                      <a:r>
                        <a:rPr lang="en-GB" sz="1800" kern="1200" dirty="0">
                          <a:solidFill>
                            <a:schemeClr val="tx1"/>
                          </a:solidFill>
                          <a:effectLst/>
                        </a:rPr>
                        <a:t>     Distant CNS Recurrence</a:t>
                      </a:r>
                      <a:endParaRPr lang="en-GB" sz="1800" b="0" kern="12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21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lnSpc>
                          <a:spcPct val="100000"/>
                        </a:lnSpc>
                        <a:spcBef>
                          <a:spcPts val="0"/>
                        </a:spcBef>
                        <a:spcAft>
                          <a:spcPts val="0"/>
                        </a:spcAft>
                      </a:pPr>
                      <a:r>
                        <a:rPr lang="en-GB" sz="1800" b="1" kern="1200" baseline="0" dirty="0">
                          <a:solidFill>
                            <a:schemeClr val="tx1"/>
                          </a:solidFill>
                          <a:effectLst/>
                          <a:latin typeface="+mn-lt"/>
                          <a:ea typeface="+mn-ea"/>
                          <a:cs typeface="+mn-cs"/>
                        </a:rPr>
                        <a:t>26 (2.8%)</a:t>
                      </a:r>
                      <a:endParaRPr lang="en-GB" sz="1800" b="0" i="1" kern="1200" dirty="0">
                        <a:solidFill>
                          <a:schemeClr val="tx1"/>
                        </a:solidFill>
                        <a:effectLst/>
                        <a:latin typeface="+mn-lt"/>
                        <a:ea typeface="Times New Roman" panose="02020603050405020304" pitchFamily="18" charset="0"/>
                        <a:cs typeface="Times New Roman" panose="02020603050405020304" pitchFamily="18" charset="0"/>
                      </a:endParaRPr>
                    </a:p>
                  </a:txBody>
                  <a:tcPr marR="180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0" i="1" kern="1200" dirty="0">
                          <a:solidFill>
                            <a:schemeClr val="tx1"/>
                          </a:solidFill>
                          <a:effectLst/>
                          <a:latin typeface="+mn-lt"/>
                          <a:ea typeface="Times New Roman" panose="02020603050405020304" pitchFamily="18" charset="0"/>
                          <a:cs typeface="Times New Roman" panose="02020603050405020304" pitchFamily="18" charset="0"/>
                        </a:rPr>
                        <a:t>[24 (2.6%)]</a:t>
                      </a:r>
                    </a:p>
                  </a:txBody>
                  <a:tcPr marL="180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r" defTabSz="914400" rtl="0" eaLnBrk="1" latinLnBrk="0" hangingPunct="1">
                        <a:lnSpc>
                          <a:spcPct val="100000"/>
                        </a:lnSpc>
                        <a:spcBef>
                          <a:spcPts val="0"/>
                        </a:spcBef>
                        <a:spcAft>
                          <a:spcPts val="0"/>
                        </a:spcAft>
                      </a:pPr>
                      <a:r>
                        <a:rPr lang="en-GB" sz="1800" b="1" kern="1200" baseline="0" dirty="0">
                          <a:solidFill>
                            <a:schemeClr val="tx1"/>
                          </a:solidFill>
                          <a:effectLst/>
                          <a:latin typeface="+mn-lt"/>
                          <a:ea typeface="+mn-ea"/>
                          <a:cs typeface="+mn-cs"/>
                        </a:rPr>
                        <a:t>40 (4.4%) </a:t>
                      </a:r>
                      <a:endParaRPr lang="en-GB" sz="1800" b="0" i="1" kern="1200" dirty="0">
                        <a:solidFill>
                          <a:schemeClr val="tx1"/>
                        </a:solidFill>
                        <a:effectLst/>
                        <a:latin typeface="+mn-lt"/>
                        <a:ea typeface="Times New Roman" panose="02020603050405020304" pitchFamily="18" charset="0"/>
                        <a:cs typeface="Times New Roman" panose="02020603050405020304" pitchFamily="18" charset="0"/>
                      </a:endParaRPr>
                    </a:p>
                  </a:txBody>
                  <a:tcPr marL="0" marR="180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0" i="1" kern="1200" dirty="0">
                          <a:solidFill>
                            <a:schemeClr val="tx1"/>
                          </a:solidFill>
                          <a:effectLst/>
                          <a:latin typeface="+mn-lt"/>
                          <a:ea typeface="Times New Roman" panose="02020603050405020304" pitchFamily="18" charset="0"/>
                          <a:cs typeface="Times New Roman" panose="02020603050405020304" pitchFamily="18" charset="0"/>
                        </a:rPr>
                        <a:t>[38 (4.2%)]</a:t>
                      </a:r>
                    </a:p>
                  </a:txBody>
                  <a:tcPr marL="18000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83259574"/>
                  </a:ext>
                </a:extLst>
              </a:tr>
              <a:tr h="378000">
                <a:tc>
                  <a:txBody>
                    <a:bodyPr/>
                    <a:lstStyle/>
                    <a:p>
                      <a:pPr>
                        <a:lnSpc>
                          <a:spcPct val="100000"/>
                        </a:lnSpc>
                        <a:spcBef>
                          <a:spcPts val="0"/>
                        </a:spcBef>
                        <a:spcAft>
                          <a:spcPts val="0"/>
                        </a:spcAft>
                        <a:tabLst>
                          <a:tab pos="180340" algn="l"/>
                          <a:tab pos="540385" algn="l"/>
                          <a:tab pos="900430" algn="l"/>
                        </a:tabLst>
                      </a:pPr>
                      <a:r>
                        <a:rPr lang="en-GB" sz="1800" kern="1200" dirty="0">
                          <a:solidFill>
                            <a:schemeClr val="tx1"/>
                          </a:solidFill>
                          <a:effectLst/>
                        </a:rPr>
                        <a:t>     Distant excluding CNS Recurrence </a:t>
                      </a:r>
                      <a:endParaRPr lang="en-GB" sz="1800" b="0" kern="12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21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lnSpc>
                          <a:spcPct val="100000"/>
                        </a:lnSpc>
                        <a:spcBef>
                          <a:spcPts val="0"/>
                        </a:spcBef>
                        <a:spcAft>
                          <a:spcPts val="0"/>
                        </a:spcAft>
                      </a:pPr>
                      <a:r>
                        <a:rPr lang="en-GB" sz="1800" b="1" kern="1200" baseline="0" dirty="0">
                          <a:solidFill>
                            <a:schemeClr val="tx1"/>
                          </a:solidFill>
                          <a:effectLst/>
                          <a:latin typeface="+mn-lt"/>
                          <a:ea typeface="+mn-ea"/>
                          <a:cs typeface="+mn-cs"/>
                        </a:rPr>
                        <a:t>80 (8.7%)</a:t>
                      </a:r>
                      <a:endParaRPr lang="en-GB" sz="1800" b="0" i="1" kern="1200" dirty="0">
                        <a:solidFill>
                          <a:schemeClr val="tx1"/>
                        </a:solidFill>
                        <a:effectLst/>
                        <a:latin typeface="+mn-lt"/>
                        <a:ea typeface="Times New Roman" panose="02020603050405020304" pitchFamily="18" charset="0"/>
                        <a:cs typeface="Times New Roman" panose="02020603050405020304" pitchFamily="18" charset="0"/>
                      </a:endParaRPr>
                    </a:p>
                  </a:txBody>
                  <a:tcPr marR="180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0" i="1" kern="1200" dirty="0">
                          <a:solidFill>
                            <a:schemeClr val="tx1"/>
                          </a:solidFill>
                          <a:effectLst/>
                          <a:latin typeface="+mn-lt"/>
                          <a:ea typeface="Times New Roman" panose="02020603050405020304" pitchFamily="18" charset="0"/>
                          <a:cs typeface="Times New Roman" panose="02020603050405020304" pitchFamily="18" charset="0"/>
                        </a:rPr>
                        <a:t>[64 (6.9%)]</a:t>
                      </a:r>
                    </a:p>
                  </a:txBody>
                  <a:tcPr marL="180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r" defTabSz="914400" rtl="0" eaLnBrk="1" latinLnBrk="0" hangingPunct="1">
                        <a:lnSpc>
                          <a:spcPct val="100000"/>
                        </a:lnSpc>
                        <a:spcBef>
                          <a:spcPts val="0"/>
                        </a:spcBef>
                        <a:spcAft>
                          <a:spcPts val="0"/>
                        </a:spcAft>
                      </a:pPr>
                      <a:r>
                        <a:rPr lang="en-GB" sz="1800" b="1" kern="1200" baseline="0" dirty="0">
                          <a:solidFill>
                            <a:schemeClr val="tx1"/>
                          </a:solidFill>
                          <a:effectLst/>
                          <a:latin typeface="+mn-lt"/>
                          <a:ea typeface="+mn-ea"/>
                          <a:cs typeface="+mn-cs"/>
                        </a:rPr>
                        <a:t>109 (11.9%)</a:t>
                      </a:r>
                      <a:r>
                        <a:rPr lang="en-GB" sz="1800" b="0" kern="1200" dirty="0">
                          <a:solidFill>
                            <a:schemeClr val="tx1"/>
                          </a:solidFill>
                          <a:effectLst/>
                          <a:latin typeface="+mn-lt"/>
                          <a:ea typeface="Times New Roman" panose="02020603050405020304" pitchFamily="18" charset="0"/>
                          <a:cs typeface="Times New Roman" panose="02020603050405020304" pitchFamily="18" charset="0"/>
                        </a:rPr>
                        <a:t> </a:t>
                      </a:r>
                      <a:endParaRPr lang="en-GB" sz="1800" b="0" i="1" kern="1200" dirty="0">
                        <a:solidFill>
                          <a:schemeClr val="tx1"/>
                        </a:solidFill>
                        <a:effectLst/>
                        <a:latin typeface="+mn-lt"/>
                        <a:ea typeface="Times New Roman" panose="02020603050405020304" pitchFamily="18" charset="0"/>
                        <a:cs typeface="Times New Roman" panose="02020603050405020304" pitchFamily="18" charset="0"/>
                      </a:endParaRPr>
                    </a:p>
                  </a:txBody>
                  <a:tcPr marL="0" marR="180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l" defTabSz="914400" rtl="0" eaLnBrk="1" latinLnBrk="0" hangingPunct="1">
                        <a:lnSpc>
                          <a:spcPct val="100000"/>
                        </a:lnSpc>
                        <a:spcBef>
                          <a:spcPts val="0"/>
                        </a:spcBef>
                        <a:spcAft>
                          <a:spcPts val="0"/>
                        </a:spcAft>
                      </a:pPr>
                      <a:r>
                        <a:rPr lang="en-GB" sz="1500" b="0" i="1" kern="1200" dirty="0">
                          <a:solidFill>
                            <a:schemeClr val="tx1"/>
                          </a:solidFill>
                          <a:effectLst/>
                          <a:latin typeface="+mn-lt"/>
                          <a:ea typeface="Times New Roman" panose="02020603050405020304" pitchFamily="18" charset="0"/>
                          <a:cs typeface="Times New Roman" panose="02020603050405020304" pitchFamily="18" charset="0"/>
                        </a:rPr>
                        <a:t>[98 (10.7%)]</a:t>
                      </a:r>
                    </a:p>
                  </a:txBody>
                  <a:tcPr marL="18000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36970774"/>
                  </a:ext>
                </a:extLst>
              </a:tr>
              <a:tr h="378000">
                <a:tc>
                  <a:txBody>
                    <a:bodyPr/>
                    <a:lstStyle/>
                    <a:p>
                      <a:pPr>
                        <a:lnSpc>
                          <a:spcPct val="100000"/>
                        </a:lnSpc>
                        <a:spcBef>
                          <a:spcPts val="0"/>
                        </a:spcBef>
                        <a:spcAft>
                          <a:spcPts val="0"/>
                        </a:spcAft>
                        <a:tabLst>
                          <a:tab pos="180340" algn="l"/>
                          <a:tab pos="540385" algn="l"/>
                          <a:tab pos="900430" algn="l"/>
                        </a:tabLst>
                      </a:pPr>
                      <a:r>
                        <a:rPr lang="en-GB" sz="1800" b="0" kern="1200" dirty="0">
                          <a:solidFill>
                            <a:schemeClr val="tx1"/>
                          </a:solidFill>
                          <a:effectLst/>
                        </a:rPr>
                        <a:t>Regional (Ipsilateral) Recurrence</a:t>
                      </a:r>
                      <a:endParaRPr lang="en-GB" sz="1800" b="0" kern="12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21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r" defTabSz="914400" rtl="0" eaLnBrk="1" latinLnBrk="0" hangingPunct="1">
                        <a:lnSpc>
                          <a:spcPct val="100000"/>
                        </a:lnSpc>
                        <a:spcBef>
                          <a:spcPts val="0"/>
                        </a:spcBef>
                        <a:spcAft>
                          <a:spcPts val="0"/>
                        </a:spcAft>
                      </a:pPr>
                      <a:r>
                        <a:rPr lang="en-GB" sz="1800" b="1" kern="1200" baseline="0" dirty="0">
                          <a:solidFill>
                            <a:schemeClr val="tx1"/>
                          </a:solidFill>
                          <a:effectLst/>
                          <a:latin typeface="+mn-lt"/>
                          <a:ea typeface="+mn-ea"/>
                          <a:cs typeface="+mn-cs"/>
                        </a:rPr>
                        <a:t>11 (1.2%)</a:t>
                      </a:r>
                      <a:endParaRPr lang="en-GB" sz="1800" b="0" i="1" kern="1200" dirty="0">
                        <a:solidFill>
                          <a:schemeClr val="tx1"/>
                        </a:solidFill>
                        <a:effectLst/>
                        <a:latin typeface="+mn-lt"/>
                        <a:ea typeface="Times New Roman" panose="02020603050405020304" pitchFamily="18" charset="0"/>
                        <a:cs typeface="Times New Roman" panose="02020603050405020304" pitchFamily="18" charset="0"/>
                      </a:endParaRPr>
                    </a:p>
                  </a:txBody>
                  <a:tcPr marR="180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0" i="1" kern="1200" dirty="0">
                          <a:solidFill>
                            <a:schemeClr val="tx1"/>
                          </a:solidFill>
                          <a:effectLst/>
                          <a:latin typeface="+mn-lt"/>
                          <a:ea typeface="Times New Roman" panose="02020603050405020304" pitchFamily="18" charset="0"/>
                          <a:cs typeface="Times New Roman" panose="02020603050405020304" pitchFamily="18" charset="0"/>
                        </a:rPr>
                        <a:t>[9 (1.0%)]</a:t>
                      </a:r>
                    </a:p>
                  </a:txBody>
                  <a:tcPr marL="180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r" defTabSz="914400" rtl="0" eaLnBrk="1" latinLnBrk="0" hangingPunct="1">
                        <a:lnSpc>
                          <a:spcPct val="100000"/>
                        </a:lnSpc>
                        <a:spcBef>
                          <a:spcPts val="0"/>
                        </a:spcBef>
                        <a:spcAft>
                          <a:spcPts val="0"/>
                        </a:spcAft>
                      </a:pPr>
                      <a:r>
                        <a:rPr lang="en-GB" sz="1800" b="1" kern="1200" baseline="0" dirty="0">
                          <a:solidFill>
                            <a:schemeClr val="tx1"/>
                          </a:solidFill>
                          <a:effectLst/>
                          <a:latin typeface="+mn-lt"/>
                          <a:ea typeface="+mn-ea"/>
                          <a:cs typeface="+mn-cs"/>
                        </a:rPr>
                        <a:t>22 (2.4%) </a:t>
                      </a:r>
                      <a:endParaRPr lang="en-GB" sz="1800" b="0" i="1" kern="1200" dirty="0">
                        <a:solidFill>
                          <a:schemeClr val="tx1"/>
                        </a:solidFill>
                        <a:effectLst/>
                        <a:latin typeface="+mn-lt"/>
                        <a:ea typeface="Times New Roman" panose="02020603050405020304" pitchFamily="18" charset="0"/>
                        <a:cs typeface="Times New Roman" panose="02020603050405020304" pitchFamily="18" charset="0"/>
                      </a:endParaRPr>
                    </a:p>
                  </a:txBody>
                  <a:tcPr marL="0" marR="180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0" i="1" kern="1200" dirty="0">
                          <a:solidFill>
                            <a:schemeClr val="tx1"/>
                          </a:solidFill>
                          <a:effectLst/>
                          <a:latin typeface="+mn-lt"/>
                          <a:ea typeface="Times New Roman" panose="02020603050405020304" pitchFamily="18" charset="0"/>
                          <a:cs typeface="Times New Roman" panose="02020603050405020304" pitchFamily="18" charset="0"/>
                        </a:rPr>
                        <a:t>[18 (2.0%)]</a:t>
                      </a:r>
                    </a:p>
                  </a:txBody>
                  <a:tcPr marL="18000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79370406"/>
                  </a:ext>
                </a:extLst>
              </a:tr>
              <a:tr h="378000">
                <a:tc>
                  <a:txBody>
                    <a:bodyPr/>
                    <a:lstStyle/>
                    <a:p>
                      <a:pPr>
                        <a:lnSpc>
                          <a:spcPct val="100000"/>
                        </a:lnSpc>
                        <a:spcBef>
                          <a:spcPts val="0"/>
                        </a:spcBef>
                        <a:spcAft>
                          <a:spcPts val="0"/>
                        </a:spcAft>
                        <a:tabLst>
                          <a:tab pos="180340" algn="l"/>
                          <a:tab pos="540385" algn="l"/>
                          <a:tab pos="900430" algn="l"/>
                        </a:tabLst>
                      </a:pPr>
                      <a:r>
                        <a:rPr lang="en-GB" sz="1800" b="0" kern="1200" dirty="0">
                          <a:solidFill>
                            <a:schemeClr val="tx1"/>
                          </a:solidFill>
                          <a:effectLst/>
                        </a:rPr>
                        <a:t>Local (Ipsilateral) Recurrence</a:t>
                      </a:r>
                      <a:endParaRPr lang="en-GB" sz="1800" b="0" kern="12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21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r" defTabSz="914400" rtl="0" eaLnBrk="1" latinLnBrk="0" hangingPunct="1">
                        <a:lnSpc>
                          <a:spcPct val="100000"/>
                        </a:lnSpc>
                        <a:spcBef>
                          <a:spcPts val="0"/>
                        </a:spcBef>
                        <a:spcAft>
                          <a:spcPts val="0"/>
                        </a:spcAft>
                      </a:pPr>
                      <a:r>
                        <a:rPr lang="en-GB" sz="1800" b="1" kern="1200" baseline="0" dirty="0">
                          <a:solidFill>
                            <a:schemeClr val="tx1"/>
                          </a:solidFill>
                          <a:effectLst/>
                          <a:latin typeface="+mn-lt"/>
                          <a:ea typeface="+mn-ea"/>
                          <a:cs typeface="+mn-cs"/>
                        </a:rPr>
                        <a:t>11 (1.2%) </a:t>
                      </a:r>
                      <a:endParaRPr lang="en-GB" sz="1800" b="0" i="1" kern="1200" dirty="0">
                        <a:solidFill>
                          <a:schemeClr val="tx1"/>
                        </a:solidFill>
                        <a:effectLst/>
                        <a:latin typeface="+mn-lt"/>
                        <a:ea typeface="Times New Roman" panose="02020603050405020304" pitchFamily="18" charset="0"/>
                        <a:cs typeface="Times New Roman" panose="02020603050405020304" pitchFamily="18" charset="0"/>
                      </a:endParaRPr>
                    </a:p>
                  </a:txBody>
                  <a:tcPr marR="180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0" i="1" kern="1200" dirty="0">
                          <a:solidFill>
                            <a:schemeClr val="tx1"/>
                          </a:solidFill>
                          <a:effectLst/>
                          <a:latin typeface="+mn-lt"/>
                          <a:ea typeface="Times New Roman" panose="02020603050405020304" pitchFamily="18" charset="0"/>
                          <a:cs typeface="Times New Roman" panose="02020603050405020304" pitchFamily="18" charset="0"/>
                        </a:rPr>
                        <a:t>[9 (1.0%)]</a:t>
                      </a:r>
                    </a:p>
                  </a:txBody>
                  <a:tcPr marL="180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lnSpc>
                          <a:spcPct val="100000"/>
                        </a:lnSpc>
                        <a:spcBef>
                          <a:spcPts val="0"/>
                        </a:spcBef>
                        <a:spcAft>
                          <a:spcPts val="0"/>
                        </a:spcAft>
                      </a:pPr>
                      <a:r>
                        <a:rPr lang="en-GB" sz="1800" b="1" kern="1200" baseline="0" dirty="0">
                          <a:solidFill>
                            <a:schemeClr val="tx1"/>
                          </a:solidFill>
                          <a:effectLst/>
                          <a:latin typeface="+mn-lt"/>
                          <a:ea typeface="+mn-ea"/>
                          <a:cs typeface="+mn-cs"/>
                        </a:rPr>
                        <a:t>12 (1.3%) </a:t>
                      </a:r>
                      <a:endParaRPr lang="en-GB" sz="1800" b="0" i="1" kern="1200" dirty="0">
                        <a:solidFill>
                          <a:schemeClr val="tx1"/>
                        </a:solidFill>
                        <a:effectLst/>
                        <a:latin typeface="+mn-lt"/>
                        <a:ea typeface="Times New Roman" panose="02020603050405020304" pitchFamily="18" charset="0"/>
                        <a:cs typeface="Times New Roman" panose="02020603050405020304" pitchFamily="18" charset="0"/>
                      </a:endParaRPr>
                    </a:p>
                  </a:txBody>
                  <a:tcPr marL="0" marR="180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0" i="1" kern="1200" dirty="0">
                          <a:solidFill>
                            <a:schemeClr val="tx1"/>
                          </a:solidFill>
                          <a:effectLst/>
                          <a:latin typeface="+mn-lt"/>
                          <a:ea typeface="Times New Roman" panose="02020603050405020304" pitchFamily="18" charset="0"/>
                          <a:cs typeface="Times New Roman" panose="02020603050405020304" pitchFamily="18" charset="0"/>
                        </a:rPr>
                        <a:t>[12 (1.3%)]</a:t>
                      </a:r>
                    </a:p>
                  </a:txBody>
                  <a:tcPr marL="18000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94654225"/>
                  </a:ext>
                </a:extLst>
              </a:tr>
              <a:tr h="378000">
                <a:tc>
                  <a:txBody>
                    <a:bodyPr/>
                    <a:lstStyle/>
                    <a:p>
                      <a:pPr>
                        <a:lnSpc>
                          <a:spcPct val="100000"/>
                        </a:lnSpc>
                        <a:spcAft>
                          <a:spcPts val="0"/>
                        </a:spcAft>
                        <a:tabLst>
                          <a:tab pos="180340" algn="l"/>
                          <a:tab pos="540385" algn="l"/>
                          <a:tab pos="900430" algn="l"/>
                        </a:tabLst>
                      </a:pPr>
                      <a:r>
                        <a:rPr lang="en-GB" sz="1800" b="0" kern="1200" dirty="0">
                          <a:solidFill>
                            <a:schemeClr val="tx1"/>
                          </a:solidFill>
                          <a:effectLst/>
                        </a:rPr>
                        <a:t>Contralateral invasive breast cancer</a:t>
                      </a:r>
                      <a:endParaRPr lang="en-GB" sz="1800" b="0" kern="12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21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r" defTabSz="914400" rtl="0" eaLnBrk="1" latinLnBrk="0" hangingPunct="1">
                        <a:lnSpc>
                          <a:spcPct val="100000"/>
                        </a:lnSpc>
                        <a:spcAft>
                          <a:spcPts val="0"/>
                        </a:spcAft>
                      </a:pPr>
                      <a:r>
                        <a:rPr lang="en-GB" sz="1800" b="1" kern="1200" baseline="0" dirty="0">
                          <a:solidFill>
                            <a:schemeClr val="tx1"/>
                          </a:solidFill>
                          <a:effectLst/>
                          <a:latin typeface="+mn-lt"/>
                          <a:ea typeface="+mn-ea"/>
                          <a:cs typeface="+mn-cs"/>
                        </a:rPr>
                        <a:t>26 (2.8%)</a:t>
                      </a:r>
                      <a:endParaRPr lang="en-GB" sz="1800" b="0" i="1" kern="1200" dirty="0">
                        <a:solidFill>
                          <a:schemeClr val="tx1"/>
                        </a:solidFill>
                        <a:effectLst/>
                        <a:latin typeface="+mn-lt"/>
                        <a:ea typeface="Times New Roman" panose="02020603050405020304" pitchFamily="18" charset="0"/>
                        <a:cs typeface="Times New Roman" panose="02020603050405020304" pitchFamily="18" charset="0"/>
                      </a:endParaRPr>
                    </a:p>
                  </a:txBody>
                  <a:tcPr marL="72000" marR="180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0" i="1" kern="1200" dirty="0">
                          <a:solidFill>
                            <a:schemeClr val="tx1"/>
                          </a:solidFill>
                          <a:effectLst/>
                          <a:latin typeface="+mn-lt"/>
                          <a:ea typeface="Times New Roman" panose="02020603050405020304" pitchFamily="18" charset="0"/>
                          <a:cs typeface="Times New Roman" panose="02020603050405020304" pitchFamily="18" charset="0"/>
                        </a:rPr>
                        <a:t>[15 (1.6%)]</a:t>
                      </a:r>
                    </a:p>
                  </a:txBody>
                  <a:tcPr marL="180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lnSpc>
                          <a:spcPct val="100000"/>
                        </a:lnSpc>
                        <a:spcAft>
                          <a:spcPts val="0"/>
                        </a:spcAft>
                      </a:pPr>
                      <a:r>
                        <a:rPr lang="en-GB" sz="1800" b="1" kern="1200" baseline="0" dirty="0">
                          <a:solidFill>
                            <a:schemeClr val="tx1"/>
                          </a:solidFill>
                          <a:effectLst/>
                          <a:latin typeface="+mn-lt"/>
                          <a:ea typeface="+mn-ea"/>
                          <a:cs typeface="+mn-cs"/>
                        </a:rPr>
                        <a:t>36 (3.9%)</a:t>
                      </a:r>
                      <a:endParaRPr lang="en-GB" sz="1800" b="0" dirty="0">
                        <a:solidFill>
                          <a:schemeClr val="tx1"/>
                        </a:solidFill>
                        <a:effectLst/>
                        <a:latin typeface="+mn-lt"/>
                        <a:ea typeface="Times New Roman" panose="02020603050405020304" pitchFamily="18" charset="0"/>
                        <a:cs typeface="Times New Roman" panose="02020603050405020304" pitchFamily="18" charset="0"/>
                      </a:endParaRPr>
                    </a:p>
                  </a:txBody>
                  <a:tcPr marL="0" marR="180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0" i="1" kern="1200" dirty="0">
                          <a:solidFill>
                            <a:schemeClr val="tx1"/>
                          </a:solidFill>
                          <a:effectLst/>
                          <a:latin typeface="+mn-lt"/>
                          <a:ea typeface="Times New Roman" panose="02020603050405020304" pitchFamily="18" charset="0"/>
                          <a:cs typeface="Times New Roman" panose="02020603050405020304" pitchFamily="18" charset="0"/>
                        </a:rPr>
                        <a:t>[18 (2.0%)]</a:t>
                      </a:r>
                    </a:p>
                  </a:txBody>
                  <a:tcPr marL="18000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97728220"/>
                  </a:ext>
                </a:extLst>
              </a:tr>
              <a:tr h="378000">
                <a:tc>
                  <a:txBody>
                    <a:bodyPr/>
                    <a:lstStyle/>
                    <a:p>
                      <a:pPr marL="0" indent="0">
                        <a:lnSpc>
                          <a:spcPct val="100000"/>
                        </a:lnSpc>
                        <a:spcAft>
                          <a:spcPts val="0"/>
                        </a:spcAft>
                        <a:tabLst>
                          <a:tab pos="0" algn="l"/>
                          <a:tab pos="539750" algn="l"/>
                          <a:tab pos="900113" algn="l"/>
                        </a:tabLst>
                      </a:pPr>
                      <a:r>
                        <a:rPr lang="en-GB" sz="1800" b="0" kern="1200" dirty="0">
                          <a:solidFill>
                            <a:schemeClr val="tx1"/>
                          </a:solidFill>
                          <a:effectLst/>
                        </a:rPr>
                        <a:t>Second primary non-breast malignancies</a:t>
                      </a:r>
                      <a:endParaRPr lang="en-GB" sz="1800" b="0" kern="12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21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r" defTabSz="914400" rtl="0" eaLnBrk="1" latinLnBrk="0" hangingPunct="1">
                        <a:lnSpc>
                          <a:spcPct val="100000"/>
                        </a:lnSpc>
                        <a:spcAft>
                          <a:spcPts val="0"/>
                        </a:spcAft>
                      </a:pPr>
                      <a:r>
                        <a:rPr lang="en-GB" sz="1800" b="1" kern="1200" baseline="0" dirty="0">
                          <a:solidFill>
                            <a:schemeClr val="tx1"/>
                          </a:solidFill>
                          <a:effectLst/>
                          <a:latin typeface="+mn-lt"/>
                          <a:ea typeface="+mn-ea"/>
                          <a:cs typeface="+mn-cs"/>
                        </a:rPr>
                        <a:t>20 (2.2%)</a:t>
                      </a:r>
                      <a:endParaRPr lang="en-GB" sz="1800" b="0" i="1" kern="1200" dirty="0">
                        <a:solidFill>
                          <a:schemeClr val="tx1"/>
                        </a:solidFill>
                        <a:effectLst/>
                        <a:latin typeface="+mn-lt"/>
                        <a:ea typeface="Times New Roman" panose="02020603050405020304" pitchFamily="18" charset="0"/>
                        <a:cs typeface="Times New Roman" panose="02020603050405020304" pitchFamily="18" charset="0"/>
                      </a:endParaRPr>
                    </a:p>
                  </a:txBody>
                  <a:tcPr marL="72000" marR="180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0" i="1" kern="1200" dirty="0">
                          <a:solidFill>
                            <a:schemeClr val="tx1"/>
                          </a:solidFill>
                          <a:effectLst/>
                          <a:latin typeface="+mn-lt"/>
                          <a:ea typeface="Times New Roman" panose="02020603050405020304" pitchFamily="18" charset="0"/>
                          <a:cs typeface="Times New Roman" panose="02020603050405020304" pitchFamily="18" charset="0"/>
                        </a:rPr>
                        <a:t>[11 (1.2%)]</a:t>
                      </a:r>
                    </a:p>
                  </a:txBody>
                  <a:tcPr marL="180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lnSpc>
                          <a:spcPct val="100000"/>
                        </a:lnSpc>
                        <a:spcAft>
                          <a:spcPts val="0"/>
                        </a:spcAft>
                      </a:pPr>
                      <a:r>
                        <a:rPr lang="en-GB" sz="1800" b="1" kern="1200" baseline="0" dirty="0">
                          <a:solidFill>
                            <a:schemeClr val="tx1"/>
                          </a:solidFill>
                          <a:effectLst/>
                          <a:latin typeface="+mn-lt"/>
                          <a:ea typeface="+mn-ea"/>
                          <a:cs typeface="+mn-cs"/>
                        </a:rPr>
                        <a:t>37 (4.0%) </a:t>
                      </a:r>
                      <a:endParaRPr lang="en-GB" sz="1800" b="0" i="1" kern="1200" dirty="0">
                        <a:solidFill>
                          <a:schemeClr val="tx1"/>
                        </a:solidFill>
                        <a:effectLst/>
                        <a:latin typeface="+mn-lt"/>
                        <a:ea typeface="Times New Roman" panose="02020603050405020304" pitchFamily="18" charset="0"/>
                        <a:cs typeface="Times New Roman" panose="02020603050405020304" pitchFamily="18" charset="0"/>
                      </a:endParaRPr>
                    </a:p>
                  </a:txBody>
                  <a:tcPr marL="0" marR="180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0" i="1" kern="1200" dirty="0">
                          <a:solidFill>
                            <a:schemeClr val="tx1"/>
                          </a:solidFill>
                          <a:effectLst/>
                          <a:latin typeface="+mn-lt"/>
                          <a:ea typeface="Times New Roman" panose="02020603050405020304" pitchFamily="18" charset="0"/>
                          <a:cs typeface="Times New Roman" panose="02020603050405020304" pitchFamily="18" charset="0"/>
                        </a:rPr>
                        <a:t>[23 (2.5%)]</a:t>
                      </a:r>
                    </a:p>
                  </a:txBody>
                  <a:tcPr marL="18000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12278968"/>
                  </a:ext>
                </a:extLst>
              </a:tr>
              <a:tr h="378000">
                <a:tc>
                  <a:txBody>
                    <a:bodyPr/>
                    <a:lstStyle/>
                    <a:p>
                      <a:pPr>
                        <a:lnSpc>
                          <a:spcPct val="100000"/>
                        </a:lnSpc>
                        <a:spcAft>
                          <a:spcPts val="0"/>
                        </a:spcAft>
                        <a:tabLst>
                          <a:tab pos="180340" algn="l"/>
                          <a:tab pos="540385" algn="l"/>
                          <a:tab pos="900430" algn="l"/>
                        </a:tabLst>
                      </a:pPr>
                      <a:r>
                        <a:rPr lang="en-GB" sz="1800" b="0" kern="1200" dirty="0">
                          <a:solidFill>
                            <a:schemeClr val="tx1"/>
                          </a:solidFill>
                          <a:effectLst/>
                        </a:rPr>
                        <a:t>Deaths without a prior IDFS event </a:t>
                      </a:r>
                      <a:r>
                        <a:rPr lang="en-GB" sz="1800" b="0" kern="1200" baseline="30000" dirty="0">
                          <a:solidFill>
                            <a:schemeClr val="tx1"/>
                          </a:solidFill>
                          <a:effectLst/>
                        </a:rPr>
                        <a:t>[1]</a:t>
                      </a:r>
                      <a:endParaRPr lang="en-GB" sz="1800" b="0" kern="1200" baseline="300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21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r" defTabSz="914400" rtl="0" eaLnBrk="1" latinLnBrk="0" hangingPunct="1">
                        <a:lnSpc>
                          <a:spcPct val="100000"/>
                        </a:lnSpc>
                        <a:spcAft>
                          <a:spcPts val="0"/>
                        </a:spcAft>
                      </a:pPr>
                      <a:r>
                        <a:rPr lang="en-GB" sz="1800" b="1" kern="1200" baseline="0" dirty="0">
                          <a:solidFill>
                            <a:schemeClr val="tx1"/>
                          </a:solidFill>
                          <a:effectLst/>
                          <a:latin typeface="+mn-lt"/>
                          <a:ea typeface="+mn-ea"/>
                          <a:cs typeface="+mn-cs"/>
                        </a:rPr>
                        <a:t>4 (0.4%)</a:t>
                      </a:r>
                      <a:endParaRPr lang="en-GB" sz="1800" b="0" i="1" kern="1200" dirty="0">
                        <a:solidFill>
                          <a:schemeClr val="tx1"/>
                        </a:solidFill>
                        <a:effectLst/>
                        <a:latin typeface="+mn-lt"/>
                        <a:ea typeface="Times New Roman" panose="02020603050405020304" pitchFamily="18" charset="0"/>
                        <a:cs typeface="Times New Roman" panose="02020603050405020304" pitchFamily="18" charset="0"/>
                      </a:endParaRPr>
                    </a:p>
                  </a:txBody>
                  <a:tcPr marL="72000" marR="180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0" i="1" kern="1200" dirty="0">
                          <a:solidFill>
                            <a:schemeClr val="tx1"/>
                          </a:solidFill>
                          <a:effectLst/>
                          <a:latin typeface="+mn-lt"/>
                          <a:ea typeface="Times New Roman" panose="02020603050405020304" pitchFamily="18" charset="0"/>
                          <a:cs typeface="Times New Roman" panose="02020603050405020304" pitchFamily="18" charset="0"/>
                        </a:rPr>
                        <a:t>[2 (0.2%)]</a:t>
                      </a:r>
                    </a:p>
                  </a:txBody>
                  <a:tcPr marL="180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r" defTabSz="914400" rtl="0" eaLnBrk="1" latinLnBrk="0" hangingPunct="1">
                        <a:lnSpc>
                          <a:spcPct val="100000"/>
                        </a:lnSpc>
                        <a:spcAft>
                          <a:spcPts val="0"/>
                        </a:spcAft>
                      </a:pPr>
                      <a:r>
                        <a:rPr lang="en-GB" sz="1800" b="1" kern="1200" baseline="0" dirty="0">
                          <a:solidFill>
                            <a:schemeClr val="tx1"/>
                          </a:solidFill>
                          <a:effectLst/>
                          <a:latin typeface="+mn-lt"/>
                          <a:ea typeface="+mn-ea"/>
                          <a:cs typeface="+mn-cs"/>
                        </a:rPr>
                        <a:t>2 (0.2%)</a:t>
                      </a:r>
                      <a:endParaRPr lang="en-GB" sz="1800" b="0" i="1" kern="1200" dirty="0">
                        <a:solidFill>
                          <a:schemeClr val="tx1"/>
                        </a:solidFill>
                        <a:effectLst/>
                        <a:latin typeface="+mn-lt"/>
                        <a:ea typeface="Times New Roman" panose="02020603050405020304" pitchFamily="18" charset="0"/>
                        <a:cs typeface="Times New Roman" panose="02020603050405020304" pitchFamily="18" charset="0"/>
                      </a:endParaRPr>
                    </a:p>
                  </a:txBody>
                  <a:tcPr marL="0" marR="180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0" i="1" kern="1200" dirty="0">
                          <a:solidFill>
                            <a:schemeClr val="tx1"/>
                          </a:solidFill>
                          <a:effectLst/>
                          <a:latin typeface="+mn-lt"/>
                          <a:ea typeface="Times New Roman" panose="02020603050405020304" pitchFamily="18" charset="0"/>
                          <a:cs typeface="Times New Roman" panose="02020603050405020304" pitchFamily="18" charset="0"/>
                        </a:rPr>
                        <a:t>[0 (0.0%)]</a:t>
                      </a:r>
                    </a:p>
                  </a:txBody>
                  <a:tcPr marL="18000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32102114"/>
                  </a:ext>
                </a:extLst>
              </a:tr>
            </a:tbl>
          </a:graphicData>
        </a:graphic>
      </p:graphicFrame>
      <p:sp>
        <p:nvSpPr>
          <p:cNvPr id="7" name="Footer Placeholder 2">
            <a:extLst>
              <a:ext uri="{FF2B5EF4-FFF2-40B4-BE49-F238E27FC236}">
                <a16:creationId xmlns:a16="http://schemas.microsoft.com/office/drawing/2014/main" id="{D3B07AB7-4BFD-82CB-9CAD-989A514B3143}"/>
              </a:ext>
            </a:extLst>
          </p:cNvPr>
          <p:cNvSpPr txBox="1">
            <a:spLocks/>
          </p:cNvSpPr>
          <p:nvPr/>
        </p:nvSpPr>
        <p:spPr>
          <a:xfrm>
            <a:off x="405675" y="5746087"/>
            <a:ext cx="11567582" cy="900246"/>
          </a:xfrm>
          <a:prstGeom prst="rect">
            <a:avLst/>
          </a:prstGeom>
        </p:spPr>
        <p:txBody>
          <a:bodyPr vert="horz" wrap="square" lIns="0" tIns="0" rIns="0" bIns="0" rtlCol="0" anchor="b">
            <a:spAutoFit/>
          </a:bodyPr>
          <a:lstStyle>
            <a:defPPr>
              <a:defRPr lang="en-US"/>
            </a:defPPr>
            <a:lvl1pPr marL="0" algn="l"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*Previous data from OS IA2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There can only be one first IDFS event per patient</a:t>
            </a:r>
          </a:p>
          <a:p>
            <a:pPr marL="0" marR="0" lvl="0" indent="0" algn="l" defTabSz="609585" rtl="0" eaLnBrk="1" fontAlgn="auto" latinLnBrk="0" hangingPunct="1">
              <a:lnSpc>
                <a:spcPct val="100000"/>
              </a:lnSpc>
              <a:spcBef>
                <a:spcPts val="50"/>
              </a:spcBef>
              <a:spcAft>
                <a:spcPts val="50"/>
              </a:spcAft>
              <a:buClrTx/>
              <a:buSzTx/>
              <a:buFontTx/>
              <a:buNone/>
              <a:tabLst/>
              <a:defRPr/>
            </a:pPr>
            <a:r>
              <a:rPr kumimoji="0" lang="en-GB" sz="1400" b="0" i="0" u="none" strike="noStrike" kern="1200" cap="none" spc="0" normalizeH="0" baseline="30000" noProof="0" dirty="0">
                <a:ln>
                  <a:noFill/>
                </a:ln>
                <a:solidFill>
                  <a:srgbClr val="000000"/>
                </a:solidFill>
                <a:effectLst/>
                <a:uLnTx/>
                <a:uFillTx/>
                <a:latin typeface="Arial" panose="020B0604020202020204"/>
                <a:ea typeface="+mn-ea"/>
                <a:cs typeface="+mn-cs"/>
              </a:rPr>
              <a:t> [1]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olaparib</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 cardiac arrest (n = 1), heart failure with preserved ejection fraction (n = 1), unknown cause (n = 2);</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0" marR="0" lvl="0" indent="0" algn="l" defTabSz="609585" rtl="0" eaLnBrk="1" fontAlgn="auto" latinLnBrk="0" hangingPunct="1">
              <a:lnSpc>
                <a:spcPct val="100000"/>
              </a:lnSpc>
              <a:spcBef>
                <a:spcPts val="50"/>
              </a:spcBef>
              <a:spcAft>
                <a:spcPts val="5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    placebo</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 COVID19 (n = 1), cardiogenic shock (n = 1)</a:t>
            </a:r>
          </a:p>
        </p:txBody>
      </p:sp>
      <p:sp>
        <p:nvSpPr>
          <p:cNvPr id="3" name="Rectangle 2">
            <a:extLst>
              <a:ext uri="{FF2B5EF4-FFF2-40B4-BE49-F238E27FC236}">
                <a16:creationId xmlns:a16="http://schemas.microsoft.com/office/drawing/2014/main" id="{95F4173C-AF52-6EFA-1C52-BA9AFD03A3B6}"/>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18463851-913A-E158-B8CA-820980CBCC7C}"/>
              </a:ext>
            </a:extLst>
          </p:cNvPr>
          <p:cNvSpPr/>
          <p:nvPr/>
        </p:nvSpPr>
        <p:spPr>
          <a:xfrm>
            <a:off x="0" y="6643688"/>
            <a:ext cx="12191998" cy="1968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3BA65B20-8A25-B518-E7DB-3F70C8DE8E33}"/>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Garber J. SABCS 2024</a:t>
            </a:r>
          </a:p>
        </p:txBody>
      </p:sp>
    </p:spTree>
    <p:extLst>
      <p:ext uri="{BB962C8B-B14F-4D97-AF65-F5344CB8AC3E}">
        <p14:creationId xmlns:p14="http://schemas.microsoft.com/office/powerpoint/2010/main" val="3701439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23FDF-B49A-C1F7-2A1F-FE892B32669C}"/>
              </a:ext>
            </a:extLst>
          </p:cNvPr>
          <p:cNvSpPr>
            <a:spLocks noGrp="1"/>
          </p:cNvSpPr>
          <p:nvPr>
            <p:ph type="title"/>
          </p:nvPr>
        </p:nvSpPr>
        <p:spPr/>
        <p:txBody>
          <a:bodyPr/>
          <a:lstStyle/>
          <a:p>
            <a:r>
              <a:rPr lang="fr-FR" dirty="0"/>
              <a:t>Analysis of IDFS (ITT) </a:t>
            </a:r>
          </a:p>
        </p:txBody>
      </p:sp>
      <p:sp>
        <p:nvSpPr>
          <p:cNvPr id="4" name="Slide Number Placeholder 3">
            <a:extLst>
              <a:ext uri="{FF2B5EF4-FFF2-40B4-BE49-F238E27FC236}">
                <a16:creationId xmlns:a16="http://schemas.microsoft.com/office/drawing/2014/main" id="{C0C48CD3-F0C1-83DC-8E93-66961153C7A4}"/>
              </a:ext>
            </a:extLst>
          </p:cNvPr>
          <p:cNvSpPr>
            <a:spLocks noGrp="1"/>
          </p:cNvSpPr>
          <p:nvPr>
            <p:ph type="sldNum" sz="quarter"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F2406B-328B-034B-9874-5B3C6731CE62}" type="slidenum">
              <a:rPr kumimoji="0" lang="fr-FR"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fr-FR"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73" name="Table 72">
            <a:extLst>
              <a:ext uri="{FF2B5EF4-FFF2-40B4-BE49-F238E27FC236}">
                <a16:creationId xmlns:a16="http://schemas.microsoft.com/office/drawing/2014/main" id="{B33C711B-A675-E3A7-1C8B-3DA7DE671CE3}"/>
              </a:ext>
            </a:extLst>
          </p:cNvPr>
          <p:cNvGraphicFramePr>
            <a:graphicFrameLocks noGrp="1"/>
          </p:cNvGraphicFramePr>
          <p:nvPr/>
        </p:nvGraphicFramePr>
        <p:xfrm>
          <a:off x="1100744" y="5861323"/>
          <a:ext cx="9450522" cy="487680"/>
        </p:xfrm>
        <a:graphic>
          <a:graphicData uri="http://schemas.openxmlformats.org/drawingml/2006/table">
            <a:tbl>
              <a:tblPr firstRow="1" bandRow="1">
                <a:tableStyleId>{2D5ABB26-0587-4C30-8999-92F81FD0307C}</a:tableStyleId>
              </a:tblPr>
              <a:tblGrid>
                <a:gridCol w="773154">
                  <a:extLst>
                    <a:ext uri="{9D8B030D-6E8A-4147-A177-3AD203B41FA5}">
                      <a16:colId xmlns:a16="http://schemas.microsoft.com/office/drawing/2014/main" val="661901602"/>
                    </a:ext>
                  </a:extLst>
                </a:gridCol>
                <a:gridCol w="567051">
                  <a:extLst>
                    <a:ext uri="{9D8B030D-6E8A-4147-A177-3AD203B41FA5}">
                      <a16:colId xmlns:a16="http://schemas.microsoft.com/office/drawing/2014/main" val="3549649988"/>
                    </a:ext>
                  </a:extLst>
                </a:gridCol>
                <a:gridCol w="1652916">
                  <a:extLst>
                    <a:ext uri="{9D8B030D-6E8A-4147-A177-3AD203B41FA5}">
                      <a16:colId xmlns:a16="http://schemas.microsoft.com/office/drawing/2014/main" val="2016931107"/>
                    </a:ext>
                  </a:extLst>
                </a:gridCol>
                <a:gridCol w="562062">
                  <a:extLst>
                    <a:ext uri="{9D8B030D-6E8A-4147-A177-3AD203B41FA5}">
                      <a16:colId xmlns:a16="http://schemas.microsoft.com/office/drawing/2014/main" val="2230290040"/>
                    </a:ext>
                  </a:extLst>
                </a:gridCol>
                <a:gridCol w="1610687">
                  <a:extLst>
                    <a:ext uri="{9D8B030D-6E8A-4147-A177-3AD203B41FA5}">
                      <a16:colId xmlns:a16="http://schemas.microsoft.com/office/drawing/2014/main" val="1545590290"/>
                    </a:ext>
                  </a:extLst>
                </a:gridCol>
                <a:gridCol w="604007">
                  <a:extLst>
                    <a:ext uri="{9D8B030D-6E8A-4147-A177-3AD203B41FA5}">
                      <a16:colId xmlns:a16="http://schemas.microsoft.com/office/drawing/2014/main" val="2810028470"/>
                    </a:ext>
                  </a:extLst>
                </a:gridCol>
                <a:gridCol w="1543574">
                  <a:extLst>
                    <a:ext uri="{9D8B030D-6E8A-4147-A177-3AD203B41FA5}">
                      <a16:colId xmlns:a16="http://schemas.microsoft.com/office/drawing/2014/main" val="1001322598"/>
                    </a:ext>
                  </a:extLst>
                </a:gridCol>
                <a:gridCol w="687898">
                  <a:extLst>
                    <a:ext uri="{9D8B030D-6E8A-4147-A177-3AD203B41FA5}">
                      <a16:colId xmlns:a16="http://schemas.microsoft.com/office/drawing/2014/main" val="104078940"/>
                    </a:ext>
                  </a:extLst>
                </a:gridCol>
                <a:gridCol w="1449173">
                  <a:extLst>
                    <a:ext uri="{9D8B030D-6E8A-4147-A177-3AD203B41FA5}">
                      <a16:colId xmlns:a16="http://schemas.microsoft.com/office/drawing/2014/main" val="1712743356"/>
                    </a:ext>
                  </a:extLst>
                </a:gridCol>
              </a:tblGrid>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olaparib </a:t>
                      </a:r>
                      <a:endParaRPr lang="en-US" sz="1600" dirty="0">
                        <a:latin typeface="+mj-lt"/>
                      </a:endParaRPr>
                    </a:p>
                  </a:txBody>
                  <a:tcPr marL="0" marR="0" marT="0" marB="0" anchor="ctr"/>
                </a:tc>
                <a:tc>
                  <a:txBody>
                    <a:bodyPr/>
                    <a:lstStyle/>
                    <a:p>
                      <a:pPr algn="ctr"/>
                      <a:r>
                        <a:rPr kumimoji="0" lang="en-GB"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921</a:t>
                      </a:r>
                      <a:endParaRPr lang="en-US" sz="1600" dirty="0">
                        <a:latin typeface="+mj-lt"/>
                      </a:endParaRPr>
                    </a:p>
                  </a:txBody>
                  <a:tcPr marL="0" marR="0" marT="0" marB="0" anchor="ctr"/>
                </a:tc>
                <a:tc>
                  <a:txBody>
                    <a:bodyPr/>
                    <a:lstStyle/>
                    <a:p>
                      <a:pPr algn="ctr"/>
                      <a:r>
                        <a:rPr kumimoji="0" lang="en-GB"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778</a:t>
                      </a:r>
                      <a:endParaRPr lang="en-US" sz="1600" dirty="0">
                        <a:latin typeface="+mj-lt"/>
                      </a:endParaRPr>
                    </a:p>
                  </a:txBody>
                  <a:tcPr marL="0" marR="0" marT="0" marB="0" anchor="ctr"/>
                </a:tc>
                <a:tc>
                  <a:txBody>
                    <a:bodyPr/>
                    <a:lstStyle/>
                    <a:p>
                      <a:pPr algn="ctr"/>
                      <a:r>
                        <a:rPr kumimoji="0" lang="en-GB"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712</a:t>
                      </a:r>
                      <a:endParaRPr lang="en-US" sz="1600" dirty="0">
                        <a:latin typeface="+mj-lt"/>
                      </a:endParaRPr>
                    </a:p>
                  </a:txBody>
                  <a:tcPr marL="0" marR="0" marT="0" marB="0" anchor="ctr"/>
                </a:tc>
                <a:tc>
                  <a:txBody>
                    <a:bodyPr/>
                    <a:lstStyle/>
                    <a:p>
                      <a:pPr algn="ctr"/>
                      <a:r>
                        <a:rPr kumimoji="0" lang="en-GB"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670</a:t>
                      </a:r>
                      <a:endParaRPr lang="en-US" sz="1600" dirty="0">
                        <a:latin typeface="+mj-lt"/>
                      </a:endParaRPr>
                    </a:p>
                  </a:txBody>
                  <a:tcPr marL="0" marR="0" marT="0" marB="0" anchor="ctr"/>
                </a:tc>
                <a:tc>
                  <a:txBody>
                    <a:bodyPr/>
                    <a:lstStyle/>
                    <a:p>
                      <a:pPr algn="ctr"/>
                      <a:r>
                        <a:rPr kumimoji="0" lang="en-GB"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632</a:t>
                      </a:r>
                      <a:endParaRPr lang="en-US" sz="1600" dirty="0">
                        <a:latin typeface="+mj-lt"/>
                      </a:endParaRPr>
                    </a:p>
                  </a:txBody>
                  <a:tcPr marL="0" marR="0" marT="0" marB="0" anchor="ctr"/>
                </a:tc>
                <a:tc>
                  <a:txBody>
                    <a:bodyPr/>
                    <a:lstStyle/>
                    <a:p>
                      <a:pPr algn="ctr"/>
                      <a:r>
                        <a:rPr kumimoji="0" lang="en-GB"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570</a:t>
                      </a:r>
                      <a:endParaRPr lang="en-US" sz="1600" dirty="0">
                        <a:latin typeface="+mj-lt"/>
                      </a:endParaRPr>
                    </a:p>
                  </a:txBody>
                  <a:tcPr marL="0" marR="0" marT="0" marB="0" anchor="ctr"/>
                </a:tc>
                <a:tc>
                  <a:txBody>
                    <a:bodyPr/>
                    <a:lstStyle/>
                    <a:p>
                      <a:pPr algn="ctr"/>
                      <a:r>
                        <a:rPr kumimoji="0" lang="en-GB"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361</a:t>
                      </a:r>
                      <a:endParaRPr lang="en-US" sz="1600" dirty="0">
                        <a:latin typeface="+mj-lt"/>
                      </a:endParaRPr>
                    </a:p>
                  </a:txBody>
                  <a:tcPr marL="0" marR="0" marT="0" marB="0" anchor="ctr"/>
                </a:tc>
                <a:tc>
                  <a:txBody>
                    <a:bodyPr/>
                    <a:lstStyle/>
                    <a:p>
                      <a:pPr algn="ctr"/>
                      <a:r>
                        <a:rPr kumimoji="0" lang="en-GB"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194</a:t>
                      </a:r>
                      <a:endParaRPr lang="en-US" sz="1600" dirty="0">
                        <a:latin typeface="+mj-lt"/>
                      </a:endParaRPr>
                    </a:p>
                  </a:txBody>
                  <a:tcPr marL="0" marR="0" marT="0" marB="0" anchor="ctr"/>
                </a:tc>
                <a:extLst>
                  <a:ext uri="{0D108BD9-81ED-4DB2-BD59-A6C34878D82A}">
                    <a16:rowId xmlns:a16="http://schemas.microsoft.com/office/drawing/2014/main" val="945449946"/>
                  </a:ext>
                </a:extLst>
              </a:tr>
              <a:tr h="0">
                <a:tc>
                  <a:txBody>
                    <a:bodyPr/>
                    <a:lstStyle/>
                    <a:p>
                      <a:r>
                        <a:rPr kumimoji="0" lang="en-GB"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placebo</a:t>
                      </a:r>
                      <a:endParaRPr lang="en-US" sz="1600" dirty="0">
                        <a:latin typeface="+mj-lt"/>
                      </a:endParaRPr>
                    </a:p>
                  </a:txBody>
                  <a:tcPr marL="0" marR="0" marT="0" marB="0" anchor="ctr"/>
                </a:tc>
                <a:tc>
                  <a:txBody>
                    <a:bodyPr/>
                    <a:lstStyle/>
                    <a:p>
                      <a:pPr algn="ctr"/>
                      <a:r>
                        <a:rPr kumimoji="0" lang="en-GB"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915</a:t>
                      </a:r>
                      <a:endParaRPr lang="en-US" sz="1600" dirty="0">
                        <a:latin typeface="+mj-lt"/>
                      </a:endParaRPr>
                    </a:p>
                  </a:txBody>
                  <a:tcPr marL="0" marR="0" marT="0" marB="0" anchor="ctr"/>
                </a:tc>
                <a:tc>
                  <a:txBody>
                    <a:bodyPr/>
                    <a:lstStyle/>
                    <a:p>
                      <a:pPr algn="ctr"/>
                      <a:r>
                        <a:rPr kumimoji="0" lang="en-GB"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766</a:t>
                      </a:r>
                      <a:endParaRPr lang="en-US" sz="1600" dirty="0">
                        <a:latin typeface="+mj-lt"/>
                      </a:endParaRPr>
                    </a:p>
                  </a:txBody>
                  <a:tcPr marL="0" marR="0" marT="0" marB="0" anchor="ctr"/>
                </a:tc>
                <a:tc>
                  <a:txBody>
                    <a:bodyPr/>
                    <a:lstStyle/>
                    <a:p>
                      <a:pPr algn="ctr"/>
                      <a:r>
                        <a:rPr kumimoji="0" lang="en-GB"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683</a:t>
                      </a:r>
                      <a:endParaRPr lang="en-US" sz="1600" dirty="0">
                        <a:latin typeface="+mj-lt"/>
                      </a:endParaRPr>
                    </a:p>
                  </a:txBody>
                  <a:tcPr marL="0" marR="0" marT="0" marB="0" anchor="ctr"/>
                </a:tc>
                <a:tc>
                  <a:txBody>
                    <a:bodyPr/>
                    <a:lstStyle/>
                    <a:p>
                      <a:pPr algn="ctr"/>
                      <a:r>
                        <a:rPr kumimoji="0" lang="en-GB"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628</a:t>
                      </a:r>
                      <a:endParaRPr lang="en-US" sz="1600" dirty="0">
                        <a:latin typeface="+mj-lt"/>
                      </a:endParaRPr>
                    </a:p>
                  </a:txBody>
                  <a:tcPr marL="0" marR="0" marT="0" marB="0" anchor="ctr"/>
                </a:tc>
                <a:tc>
                  <a:txBody>
                    <a:bodyPr/>
                    <a:lstStyle/>
                    <a:p>
                      <a:pPr algn="ctr"/>
                      <a:r>
                        <a:rPr kumimoji="0" lang="en-GB"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588</a:t>
                      </a:r>
                      <a:endParaRPr lang="en-US" sz="1600" dirty="0">
                        <a:latin typeface="+mj-lt"/>
                      </a:endParaRPr>
                    </a:p>
                  </a:txBody>
                  <a:tcPr marL="0" marR="0" marT="0" marB="0" anchor="ctr"/>
                </a:tc>
                <a:tc>
                  <a:txBody>
                    <a:bodyPr/>
                    <a:lstStyle/>
                    <a:p>
                      <a:pPr algn="ctr"/>
                      <a:r>
                        <a:rPr kumimoji="0" lang="en-GB"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512</a:t>
                      </a:r>
                      <a:endParaRPr lang="en-US" sz="1600" dirty="0">
                        <a:latin typeface="+mj-lt"/>
                      </a:endParaRPr>
                    </a:p>
                  </a:txBody>
                  <a:tcPr marL="0" marR="0" marT="0" marB="0" anchor="ctr"/>
                </a:tc>
                <a:tc>
                  <a:txBody>
                    <a:bodyPr/>
                    <a:lstStyle/>
                    <a:p>
                      <a:pPr algn="ctr"/>
                      <a:r>
                        <a:rPr kumimoji="0" lang="en-GB"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327</a:t>
                      </a:r>
                      <a:endParaRPr lang="en-US" sz="1600" dirty="0">
                        <a:latin typeface="+mj-lt"/>
                      </a:endParaRPr>
                    </a:p>
                  </a:txBody>
                  <a:tcPr marL="0" marR="0" marT="0" marB="0" anchor="ctr"/>
                </a:tc>
                <a:tc>
                  <a:txBody>
                    <a:bodyPr/>
                    <a:lstStyle/>
                    <a:p>
                      <a:pPr algn="ctr"/>
                      <a:r>
                        <a:rPr kumimoji="0" lang="en-GB"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181</a:t>
                      </a:r>
                      <a:endParaRPr lang="en-US" sz="1600" dirty="0">
                        <a:latin typeface="+mj-lt"/>
                      </a:endParaRPr>
                    </a:p>
                  </a:txBody>
                  <a:tcPr marL="0" marR="0" marT="0" marB="0" anchor="ctr"/>
                </a:tc>
                <a:extLst>
                  <a:ext uri="{0D108BD9-81ED-4DB2-BD59-A6C34878D82A}">
                    <a16:rowId xmlns:a16="http://schemas.microsoft.com/office/drawing/2014/main" val="3608645361"/>
                  </a:ext>
                </a:extLst>
              </a:tr>
            </a:tbl>
          </a:graphicData>
        </a:graphic>
      </p:graphicFrame>
      <p:grpSp>
        <p:nvGrpSpPr>
          <p:cNvPr id="76" name="Group 75">
            <a:extLst>
              <a:ext uri="{FF2B5EF4-FFF2-40B4-BE49-F238E27FC236}">
                <a16:creationId xmlns:a16="http://schemas.microsoft.com/office/drawing/2014/main" id="{5AF51C46-8FFC-ACE1-A617-545E2F9AB08A}"/>
              </a:ext>
            </a:extLst>
          </p:cNvPr>
          <p:cNvGrpSpPr/>
          <p:nvPr/>
        </p:nvGrpSpPr>
        <p:grpSpPr>
          <a:xfrm>
            <a:off x="1845142" y="1515809"/>
            <a:ext cx="8205225" cy="3650096"/>
            <a:chOff x="2378542" y="1487234"/>
            <a:chExt cx="8205225" cy="3650096"/>
          </a:xfrm>
        </p:grpSpPr>
        <p:sp>
          <p:nvSpPr>
            <p:cNvPr id="6" name="Freeform 4">
              <a:extLst>
                <a:ext uri="{FF2B5EF4-FFF2-40B4-BE49-F238E27FC236}">
                  <a16:creationId xmlns:a16="http://schemas.microsoft.com/office/drawing/2014/main" id="{A1534008-068F-DAB3-82D5-6E621C4A2C02}"/>
                </a:ext>
              </a:extLst>
            </p:cNvPr>
            <p:cNvSpPr/>
            <p:nvPr/>
          </p:nvSpPr>
          <p:spPr>
            <a:xfrm>
              <a:off x="2676372" y="1537226"/>
              <a:ext cx="7906761" cy="853915"/>
            </a:xfrm>
            <a:custGeom>
              <a:avLst/>
              <a:gdLst>
                <a:gd name="connsiteX0" fmla="*/ 0 w 7906761"/>
                <a:gd name="connsiteY0" fmla="*/ 0 h 853915"/>
                <a:gd name="connsiteX1" fmla="*/ 12035 w 7906761"/>
                <a:gd name="connsiteY1" fmla="*/ 0 h 853915"/>
                <a:gd name="connsiteX2" fmla="*/ 12035 w 7906761"/>
                <a:gd name="connsiteY2" fmla="*/ 3787 h 853915"/>
                <a:gd name="connsiteX3" fmla="*/ 35978 w 7906761"/>
                <a:gd name="connsiteY3" fmla="*/ 3787 h 853915"/>
                <a:gd name="connsiteX4" fmla="*/ 35978 w 7906761"/>
                <a:gd name="connsiteY4" fmla="*/ 7575 h 853915"/>
                <a:gd name="connsiteX5" fmla="*/ 80950 w 7906761"/>
                <a:gd name="connsiteY5" fmla="*/ 7575 h 853915"/>
                <a:gd name="connsiteX6" fmla="*/ 80950 w 7906761"/>
                <a:gd name="connsiteY6" fmla="*/ 11488 h 853915"/>
                <a:gd name="connsiteX7" fmla="*/ 125922 w 7906761"/>
                <a:gd name="connsiteY7" fmla="*/ 11488 h 853915"/>
                <a:gd name="connsiteX8" fmla="*/ 125922 w 7906761"/>
                <a:gd name="connsiteY8" fmla="*/ 23229 h 853915"/>
                <a:gd name="connsiteX9" fmla="*/ 155819 w 7906761"/>
                <a:gd name="connsiteY9" fmla="*/ 23229 h 853915"/>
                <a:gd name="connsiteX10" fmla="*/ 155819 w 7906761"/>
                <a:gd name="connsiteY10" fmla="*/ 27142 h 853915"/>
                <a:gd name="connsiteX11" fmla="*/ 170768 w 7906761"/>
                <a:gd name="connsiteY11" fmla="*/ 27142 h 853915"/>
                <a:gd name="connsiteX12" fmla="*/ 170768 w 7906761"/>
                <a:gd name="connsiteY12" fmla="*/ 31056 h 853915"/>
                <a:gd name="connsiteX13" fmla="*/ 212700 w 7906761"/>
                <a:gd name="connsiteY13" fmla="*/ 31056 h 853915"/>
                <a:gd name="connsiteX14" fmla="*/ 212700 w 7906761"/>
                <a:gd name="connsiteY14" fmla="*/ 35096 h 853915"/>
                <a:gd name="connsiteX15" fmla="*/ 230689 w 7906761"/>
                <a:gd name="connsiteY15" fmla="*/ 35096 h 853915"/>
                <a:gd name="connsiteX16" fmla="*/ 230689 w 7906761"/>
                <a:gd name="connsiteY16" fmla="*/ 39136 h 853915"/>
                <a:gd name="connsiteX17" fmla="*/ 239683 w 7906761"/>
                <a:gd name="connsiteY17" fmla="*/ 39136 h 853915"/>
                <a:gd name="connsiteX18" fmla="*/ 239683 w 7906761"/>
                <a:gd name="connsiteY18" fmla="*/ 43176 h 853915"/>
                <a:gd name="connsiteX19" fmla="*/ 278575 w 7906761"/>
                <a:gd name="connsiteY19" fmla="*/ 43176 h 853915"/>
                <a:gd name="connsiteX20" fmla="*/ 278575 w 7906761"/>
                <a:gd name="connsiteY20" fmla="*/ 47215 h 853915"/>
                <a:gd name="connsiteX21" fmla="*/ 377387 w 7906761"/>
                <a:gd name="connsiteY21" fmla="*/ 47215 h 853915"/>
                <a:gd name="connsiteX22" fmla="*/ 377387 w 7906761"/>
                <a:gd name="connsiteY22" fmla="*/ 51381 h 853915"/>
                <a:gd name="connsiteX23" fmla="*/ 416279 w 7906761"/>
                <a:gd name="connsiteY23" fmla="*/ 51381 h 853915"/>
                <a:gd name="connsiteX24" fmla="*/ 416279 w 7906761"/>
                <a:gd name="connsiteY24" fmla="*/ 55547 h 853915"/>
                <a:gd name="connsiteX25" fmla="*/ 422233 w 7906761"/>
                <a:gd name="connsiteY25" fmla="*/ 55547 h 853915"/>
                <a:gd name="connsiteX26" fmla="*/ 422233 w 7906761"/>
                <a:gd name="connsiteY26" fmla="*/ 59713 h 853915"/>
                <a:gd name="connsiteX27" fmla="*/ 443135 w 7906761"/>
                <a:gd name="connsiteY27" fmla="*/ 59713 h 853915"/>
                <a:gd name="connsiteX28" fmla="*/ 443135 w 7906761"/>
                <a:gd name="connsiteY28" fmla="*/ 63880 h 853915"/>
                <a:gd name="connsiteX29" fmla="*/ 455170 w 7906761"/>
                <a:gd name="connsiteY29" fmla="*/ 63880 h 853915"/>
                <a:gd name="connsiteX30" fmla="*/ 455170 w 7906761"/>
                <a:gd name="connsiteY30" fmla="*/ 68046 h 853915"/>
                <a:gd name="connsiteX31" fmla="*/ 461124 w 7906761"/>
                <a:gd name="connsiteY31" fmla="*/ 68046 h 853915"/>
                <a:gd name="connsiteX32" fmla="*/ 461124 w 7906761"/>
                <a:gd name="connsiteY32" fmla="*/ 72212 h 853915"/>
                <a:gd name="connsiteX33" fmla="*/ 494062 w 7906761"/>
                <a:gd name="connsiteY33" fmla="*/ 72212 h 853915"/>
                <a:gd name="connsiteX34" fmla="*/ 494062 w 7906761"/>
                <a:gd name="connsiteY34" fmla="*/ 76378 h 853915"/>
                <a:gd name="connsiteX35" fmla="*/ 506097 w 7906761"/>
                <a:gd name="connsiteY35" fmla="*/ 76378 h 853915"/>
                <a:gd name="connsiteX36" fmla="*/ 506097 w 7906761"/>
                <a:gd name="connsiteY36" fmla="*/ 80544 h 853915"/>
                <a:gd name="connsiteX37" fmla="*/ 568931 w 7906761"/>
                <a:gd name="connsiteY37" fmla="*/ 80544 h 853915"/>
                <a:gd name="connsiteX38" fmla="*/ 568931 w 7906761"/>
                <a:gd name="connsiteY38" fmla="*/ 84710 h 853915"/>
                <a:gd name="connsiteX39" fmla="*/ 616817 w 7906761"/>
                <a:gd name="connsiteY39" fmla="*/ 84710 h 853915"/>
                <a:gd name="connsiteX40" fmla="*/ 616817 w 7906761"/>
                <a:gd name="connsiteY40" fmla="*/ 88876 h 853915"/>
                <a:gd name="connsiteX41" fmla="*/ 658749 w 7906761"/>
                <a:gd name="connsiteY41" fmla="*/ 88876 h 853915"/>
                <a:gd name="connsiteX42" fmla="*/ 658749 w 7906761"/>
                <a:gd name="connsiteY42" fmla="*/ 93042 h 853915"/>
                <a:gd name="connsiteX43" fmla="*/ 676738 w 7906761"/>
                <a:gd name="connsiteY43" fmla="*/ 93042 h 853915"/>
                <a:gd name="connsiteX44" fmla="*/ 676738 w 7906761"/>
                <a:gd name="connsiteY44" fmla="*/ 97208 h 853915"/>
                <a:gd name="connsiteX45" fmla="*/ 679778 w 7906761"/>
                <a:gd name="connsiteY45" fmla="*/ 97208 h 853915"/>
                <a:gd name="connsiteX46" fmla="*/ 679778 w 7906761"/>
                <a:gd name="connsiteY46" fmla="*/ 101374 h 853915"/>
                <a:gd name="connsiteX47" fmla="*/ 697767 w 7906761"/>
                <a:gd name="connsiteY47" fmla="*/ 101374 h 853915"/>
                <a:gd name="connsiteX48" fmla="*/ 697767 w 7906761"/>
                <a:gd name="connsiteY48" fmla="*/ 109706 h 853915"/>
                <a:gd name="connsiteX49" fmla="*/ 709802 w 7906761"/>
                <a:gd name="connsiteY49" fmla="*/ 109706 h 853915"/>
                <a:gd name="connsiteX50" fmla="*/ 709802 w 7906761"/>
                <a:gd name="connsiteY50" fmla="*/ 113872 h 853915"/>
                <a:gd name="connsiteX51" fmla="*/ 721837 w 7906761"/>
                <a:gd name="connsiteY51" fmla="*/ 113872 h 853915"/>
                <a:gd name="connsiteX52" fmla="*/ 721837 w 7906761"/>
                <a:gd name="connsiteY52" fmla="*/ 118038 h 853915"/>
                <a:gd name="connsiteX53" fmla="*/ 724877 w 7906761"/>
                <a:gd name="connsiteY53" fmla="*/ 118038 h 853915"/>
                <a:gd name="connsiteX54" fmla="*/ 724877 w 7906761"/>
                <a:gd name="connsiteY54" fmla="*/ 122204 h 853915"/>
                <a:gd name="connsiteX55" fmla="*/ 763769 w 7906761"/>
                <a:gd name="connsiteY55" fmla="*/ 122204 h 853915"/>
                <a:gd name="connsiteX56" fmla="*/ 763769 w 7906761"/>
                <a:gd name="connsiteY56" fmla="*/ 130536 h 853915"/>
                <a:gd name="connsiteX57" fmla="*/ 772763 w 7906761"/>
                <a:gd name="connsiteY57" fmla="*/ 130536 h 853915"/>
                <a:gd name="connsiteX58" fmla="*/ 772763 w 7906761"/>
                <a:gd name="connsiteY58" fmla="*/ 134703 h 853915"/>
                <a:gd name="connsiteX59" fmla="*/ 775804 w 7906761"/>
                <a:gd name="connsiteY59" fmla="*/ 134703 h 853915"/>
                <a:gd name="connsiteX60" fmla="*/ 775804 w 7906761"/>
                <a:gd name="connsiteY60" fmla="*/ 138869 h 853915"/>
                <a:gd name="connsiteX61" fmla="*/ 799747 w 7906761"/>
                <a:gd name="connsiteY61" fmla="*/ 138869 h 853915"/>
                <a:gd name="connsiteX62" fmla="*/ 799747 w 7906761"/>
                <a:gd name="connsiteY62" fmla="*/ 143035 h 853915"/>
                <a:gd name="connsiteX63" fmla="*/ 820649 w 7906761"/>
                <a:gd name="connsiteY63" fmla="*/ 143035 h 853915"/>
                <a:gd name="connsiteX64" fmla="*/ 820649 w 7906761"/>
                <a:gd name="connsiteY64" fmla="*/ 147201 h 853915"/>
                <a:gd name="connsiteX65" fmla="*/ 826603 w 7906761"/>
                <a:gd name="connsiteY65" fmla="*/ 147201 h 853915"/>
                <a:gd name="connsiteX66" fmla="*/ 826603 w 7906761"/>
                <a:gd name="connsiteY66" fmla="*/ 151367 h 853915"/>
                <a:gd name="connsiteX67" fmla="*/ 832557 w 7906761"/>
                <a:gd name="connsiteY67" fmla="*/ 151367 h 853915"/>
                <a:gd name="connsiteX68" fmla="*/ 832557 w 7906761"/>
                <a:gd name="connsiteY68" fmla="*/ 155533 h 853915"/>
                <a:gd name="connsiteX69" fmla="*/ 838511 w 7906761"/>
                <a:gd name="connsiteY69" fmla="*/ 155533 h 853915"/>
                <a:gd name="connsiteX70" fmla="*/ 838511 w 7906761"/>
                <a:gd name="connsiteY70" fmla="*/ 159699 h 853915"/>
                <a:gd name="connsiteX71" fmla="*/ 841552 w 7906761"/>
                <a:gd name="connsiteY71" fmla="*/ 159699 h 853915"/>
                <a:gd name="connsiteX72" fmla="*/ 841552 w 7906761"/>
                <a:gd name="connsiteY72" fmla="*/ 163865 h 853915"/>
                <a:gd name="connsiteX73" fmla="*/ 862454 w 7906761"/>
                <a:gd name="connsiteY73" fmla="*/ 163865 h 853915"/>
                <a:gd name="connsiteX74" fmla="*/ 862454 w 7906761"/>
                <a:gd name="connsiteY74" fmla="*/ 168031 h 853915"/>
                <a:gd name="connsiteX75" fmla="*/ 883357 w 7906761"/>
                <a:gd name="connsiteY75" fmla="*/ 168031 h 853915"/>
                <a:gd name="connsiteX76" fmla="*/ 883357 w 7906761"/>
                <a:gd name="connsiteY76" fmla="*/ 172197 h 853915"/>
                <a:gd name="connsiteX77" fmla="*/ 910341 w 7906761"/>
                <a:gd name="connsiteY77" fmla="*/ 172197 h 853915"/>
                <a:gd name="connsiteX78" fmla="*/ 910341 w 7906761"/>
                <a:gd name="connsiteY78" fmla="*/ 180655 h 853915"/>
                <a:gd name="connsiteX79" fmla="*/ 919335 w 7906761"/>
                <a:gd name="connsiteY79" fmla="*/ 180655 h 853915"/>
                <a:gd name="connsiteX80" fmla="*/ 919335 w 7906761"/>
                <a:gd name="connsiteY80" fmla="*/ 184821 h 853915"/>
                <a:gd name="connsiteX81" fmla="*/ 928329 w 7906761"/>
                <a:gd name="connsiteY81" fmla="*/ 184821 h 853915"/>
                <a:gd name="connsiteX82" fmla="*/ 928329 w 7906761"/>
                <a:gd name="connsiteY82" fmla="*/ 188988 h 853915"/>
                <a:gd name="connsiteX83" fmla="*/ 946318 w 7906761"/>
                <a:gd name="connsiteY83" fmla="*/ 188988 h 853915"/>
                <a:gd name="connsiteX84" fmla="*/ 946318 w 7906761"/>
                <a:gd name="connsiteY84" fmla="*/ 193154 h 853915"/>
                <a:gd name="connsiteX85" fmla="*/ 949359 w 7906761"/>
                <a:gd name="connsiteY85" fmla="*/ 193154 h 853915"/>
                <a:gd name="connsiteX86" fmla="*/ 949359 w 7906761"/>
                <a:gd name="connsiteY86" fmla="*/ 197320 h 853915"/>
                <a:gd name="connsiteX87" fmla="*/ 961394 w 7906761"/>
                <a:gd name="connsiteY87" fmla="*/ 197320 h 853915"/>
                <a:gd name="connsiteX88" fmla="*/ 961394 w 7906761"/>
                <a:gd name="connsiteY88" fmla="*/ 201486 h 853915"/>
                <a:gd name="connsiteX89" fmla="*/ 967348 w 7906761"/>
                <a:gd name="connsiteY89" fmla="*/ 201486 h 853915"/>
                <a:gd name="connsiteX90" fmla="*/ 967348 w 7906761"/>
                <a:gd name="connsiteY90" fmla="*/ 205652 h 853915"/>
                <a:gd name="connsiteX91" fmla="*/ 985337 w 7906761"/>
                <a:gd name="connsiteY91" fmla="*/ 205652 h 853915"/>
                <a:gd name="connsiteX92" fmla="*/ 985337 w 7906761"/>
                <a:gd name="connsiteY92" fmla="*/ 214110 h 853915"/>
                <a:gd name="connsiteX93" fmla="*/ 1021314 w 7906761"/>
                <a:gd name="connsiteY93" fmla="*/ 214110 h 853915"/>
                <a:gd name="connsiteX94" fmla="*/ 1021314 w 7906761"/>
                <a:gd name="connsiteY94" fmla="*/ 218276 h 853915"/>
                <a:gd name="connsiteX95" fmla="*/ 1072241 w 7906761"/>
                <a:gd name="connsiteY95" fmla="*/ 218276 h 853915"/>
                <a:gd name="connsiteX96" fmla="*/ 1072241 w 7906761"/>
                <a:gd name="connsiteY96" fmla="*/ 222442 h 853915"/>
                <a:gd name="connsiteX97" fmla="*/ 1084276 w 7906761"/>
                <a:gd name="connsiteY97" fmla="*/ 222442 h 853915"/>
                <a:gd name="connsiteX98" fmla="*/ 1084276 w 7906761"/>
                <a:gd name="connsiteY98" fmla="*/ 226608 h 853915"/>
                <a:gd name="connsiteX99" fmla="*/ 1093270 w 7906761"/>
                <a:gd name="connsiteY99" fmla="*/ 226608 h 853915"/>
                <a:gd name="connsiteX100" fmla="*/ 1093270 w 7906761"/>
                <a:gd name="connsiteY100" fmla="*/ 230774 h 853915"/>
                <a:gd name="connsiteX101" fmla="*/ 1135202 w 7906761"/>
                <a:gd name="connsiteY101" fmla="*/ 230774 h 853915"/>
                <a:gd name="connsiteX102" fmla="*/ 1135202 w 7906761"/>
                <a:gd name="connsiteY102" fmla="*/ 235067 h 853915"/>
                <a:gd name="connsiteX103" fmla="*/ 1171180 w 7906761"/>
                <a:gd name="connsiteY103" fmla="*/ 235067 h 853915"/>
                <a:gd name="connsiteX104" fmla="*/ 1171180 w 7906761"/>
                <a:gd name="connsiteY104" fmla="*/ 239359 h 853915"/>
                <a:gd name="connsiteX105" fmla="*/ 1228060 w 7906761"/>
                <a:gd name="connsiteY105" fmla="*/ 239359 h 853915"/>
                <a:gd name="connsiteX106" fmla="*/ 1228060 w 7906761"/>
                <a:gd name="connsiteY106" fmla="*/ 243651 h 853915"/>
                <a:gd name="connsiteX107" fmla="*/ 1260998 w 7906761"/>
                <a:gd name="connsiteY107" fmla="*/ 243651 h 853915"/>
                <a:gd name="connsiteX108" fmla="*/ 1260998 w 7906761"/>
                <a:gd name="connsiteY108" fmla="*/ 247944 h 853915"/>
                <a:gd name="connsiteX109" fmla="*/ 1299889 w 7906761"/>
                <a:gd name="connsiteY109" fmla="*/ 247944 h 853915"/>
                <a:gd name="connsiteX110" fmla="*/ 1299889 w 7906761"/>
                <a:gd name="connsiteY110" fmla="*/ 252236 h 853915"/>
                <a:gd name="connsiteX111" fmla="*/ 1362724 w 7906761"/>
                <a:gd name="connsiteY111" fmla="*/ 252236 h 853915"/>
                <a:gd name="connsiteX112" fmla="*/ 1362724 w 7906761"/>
                <a:gd name="connsiteY112" fmla="*/ 256528 h 853915"/>
                <a:gd name="connsiteX113" fmla="*/ 1458496 w 7906761"/>
                <a:gd name="connsiteY113" fmla="*/ 256528 h 853915"/>
                <a:gd name="connsiteX114" fmla="*/ 1458496 w 7906761"/>
                <a:gd name="connsiteY114" fmla="*/ 260820 h 853915"/>
                <a:gd name="connsiteX115" fmla="*/ 1473444 w 7906761"/>
                <a:gd name="connsiteY115" fmla="*/ 260820 h 853915"/>
                <a:gd name="connsiteX116" fmla="*/ 1473444 w 7906761"/>
                <a:gd name="connsiteY116" fmla="*/ 265113 h 853915"/>
                <a:gd name="connsiteX117" fmla="*/ 1536279 w 7906761"/>
                <a:gd name="connsiteY117" fmla="*/ 265113 h 853915"/>
                <a:gd name="connsiteX118" fmla="*/ 1536279 w 7906761"/>
                <a:gd name="connsiteY118" fmla="*/ 269405 h 853915"/>
                <a:gd name="connsiteX119" fmla="*/ 1539319 w 7906761"/>
                <a:gd name="connsiteY119" fmla="*/ 269405 h 853915"/>
                <a:gd name="connsiteX120" fmla="*/ 1539319 w 7906761"/>
                <a:gd name="connsiteY120" fmla="*/ 273697 h 853915"/>
                <a:gd name="connsiteX121" fmla="*/ 1557308 w 7906761"/>
                <a:gd name="connsiteY121" fmla="*/ 273697 h 853915"/>
                <a:gd name="connsiteX122" fmla="*/ 1557308 w 7906761"/>
                <a:gd name="connsiteY122" fmla="*/ 282408 h 853915"/>
                <a:gd name="connsiteX123" fmla="*/ 1620142 w 7906761"/>
                <a:gd name="connsiteY123" fmla="*/ 282408 h 853915"/>
                <a:gd name="connsiteX124" fmla="*/ 1620142 w 7906761"/>
                <a:gd name="connsiteY124" fmla="*/ 286700 h 853915"/>
                <a:gd name="connsiteX125" fmla="*/ 1635091 w 7906761"/>
                <a:gd name="connsiteY125" fmla="*/ 286700 h 853915"/>
                <a:gd name="connsiteX126" fmla="*/ 1635091 w 7906761"/>
                <a:gd name="connsiteY126" fmla="*/ 290993 h 853915"/>
                <a:gd name="connsiteX127" fmla="*/ 1644085 w 7906761"/>
                <a:gd name="connsiteY127" fmla="*/ 290993 h 853915"/>
                <a:gd name="connsiteX128" fmla="*/ 1644085 w 7906761"/>
                <a:gd name="connsiteY128" fmla="*/ 295285 h 853915"/>
                <a:gd name="connsiteX129" fmla="*/ 1662075 w 7906761"/>
                <a:gd name="connsiteY129" fmla="*/ 295285 h 853915"/>
                <a:gd name="connsiteX130" fmla="*/ 1662075 w 7906761"/>
                <a:gd name="connsiteY130" fmla="*/ 299704 h 853915"/>
                <a:gd name="connsiteX131" fmla="*/ 1709961 w 7906761"/>
                <a:gd name="connsiteY131" fmla="*/ 299704 h 853915"/>
                <a:gd name="connsiteX132" fmla="*/ 1709961 w 7906761"/>
                <a:gd name="connsiteY132" fmla="*/ 304122 h 853915"/>
                <a:gd name="connsiteX133" fmla="*/ 1739858 w 7906761"/>
                <a:gd name="connsiteY133" fmla="*/ 304122 h 853915"/>
                <a:gd name="connsiteX134" fmla="*/ 1739858 w 7906761"/>
                <a:gd name="connsiteY134" fmla="*/ 308541 h 853915"/>
                <a:gd name="connsiteX135" fmla="*/ 1793698 w 7906761"/>
                <a:gd name="connsiteY135" fmla="*/ 308541 h 853915"/>
                <a:gd name="connsiteX136" fmla="*/ 1793698 w 7906761"/>
                <a:gd name="connsiteY136" fmla="*/ 312959 h 853915"/>
                <a:gd name="connsiteX137" fmla="*/ 1799652 w 7906761"/>
                <a:gd name="connsiteY137" fmla="*/ 312959 h 853915"/>
                <a:gd name="connsiteX138" fmla="*/ 1799652 w 7906761"/>
                <a:gd name="connsiteY138" fmla="*/ 317378 h 853915"/>
                <a:gd name="connsiteX139" fmla="*/ 1820554 w 7906761"/>
                <a:gd name="connsiteY139" fmla="*/ 317378 h 853915"/>
                <a:gd name="connsiteX140" fmla="*/ 1820554 w 7906761"/>
                <a:gd name="connsiteY140" fmla="*/ 321796 h 853915"/>
                <a:gd name="connsiteX141" fmla="*/ 1886429 w 7906761"/>
                <a:gd name="connsiteY141" fmla="*/ 321796 h 853915"/>
                <a:gd name="connsiteX142" fmla="*/ 1886429 w 7906761"/>
                <a:gd name="connsiteY142" fmla="*/ 326215 h 853915"/>
                <a:gd name="connsiteX143" fmla="*/ 1898464 w 7906761"/>
                <a:gd name="connsiteY143" fmla="*/ 326215 h 853915"/>
                <a:gd name="connsiteX144" fmla="*/ 1898464 w 7906761"/>
                <a:gd name="connsiteY144" fmla="*/ 330633 h 853915"/>
                <a:gd name="connsiteX145" fmla="*/ 1940396 w 7906761"/>
                <a:gd name="connsiteY145" fmla="*/ 330633 h 853915"/>
                <a:gd name="connsiteX146" fmla="*/ 1940396 w 7906761"/>
                <a:gd name="connsiteY146" fmla="*/ 335052 h 853915"/>
                <a:gd name="connsiteX147" fmla="*/ 2009311 w 7906761"/>
                <a:gd name="connsiteY147" fmla="*/ 335052 h 853915"/>
                <a:gd name="connsiteX148" fmla="*/ 2009311 w 7906761"/>
                <a:gd name="connsiteY148" fmla="*/ 339471 h 853915"/>
                <a:gd name="connsiteX149" fmla="*/ 2036295 w 7906761"/>
                <a:gd name="connsiteY149" fmla="*/ 339471 h 853915"/>
                <a:gd name="connsiteX150" fmla="*/ 2036295 w 7906761"/>
                <a:gd name="connsiteY150" fmla="*/ 343889 h 853915"/>
                <a:gd name="connsiteX151" fmla="*/ 2051243 w 7906761"/>
                <a:gd name="connsiteY151" fmla="*/ 343889 h 853915"/>
                <a:gd name="connsiteX152" fmla="*/ 2051243 w 7906761"/>
                <a:gd name="connsiteY152" fmla="*/ 348308 h 853915"/>
                <a:gd name="connsiteX153" fmla="*/ 2090135 w 7906761"/>
                <a:gd name="connsiteY153" fmla="*/ 348308 h 853915"/>
                <a:gd name="connsiteX154" fmla="*/ 2090135 w 7906761"/>
                <a:gd name="connsiteY154" fmla="*/ 352726 h 853915"/>
                <a:gd name="connsiteX155" fmla="*/ 2099129 w 7906761"/>
                <a:gd name="connsiteY155" fmla="*/ 352726 h 853915"/>
                <a:gd name="connsiteX156" fmla="*/ 2099129 w 7906761"/>
                <a:gd name="connsiteY156" fmla="*/ 357145 h 853915"/>
                <a:gd name="connsiteX157" fmla="*/ 2152969 w 7906761"/>
                <a:gd name="connsiteY157" fmla="*/ 357145 h 853915"/>
                <a:gd name="connsiteX158" fmla="*/ 2152969 w 7906761"/>
                <a:gd name="connsiteY158" fmla="*/ 361563 h 853915"/>
                <a:gd name="connsiteX159" fmla="*/ 2200855 w 7906761"/>
                <a:gd name="connsiteY159" fmla="*/ 361563 h 853915"/>
                <a:gd name="connsiteX160" fmla="*/ 2200855 w 7906761"/>
                <a:gd name="connsiteY160" fmla="*/ 365982 h 853915"/>
                <a:gd name="connsiteX161" fmla="*/ 2206809 w 7906761"/>
                <a:gd name="connsiteY161" fmla="*/ 365982 h 853915"/>
                <a:gd name="connsiteX162" fmla="*/ 2206809 w 7906761"/>
                <a:gd name="connsiteY162" fmla="*/ 370400 h 853915"/>
                <a:gd name="connsiteX163" fmla="*/ 2251655 w 7906761"/>
                <a:gd name="connsiteY163" fmla="*/ 370400 h 853915"/>
                <a:gd name="connsiteX164" fmla="*/ 2251655 w 7906761"/>
                <a:gd name="connsiteY164" fmla="*/ 374819 h 853915"/>
                <a:gd name="connsiteX165" fmla="*/ 2320570 w 7906761"/>
                <a:gd name="connsiteY165" fmla="*/ 374819 h 853915"/>
                <a:gd name="connsiteX166" fmla="*/ 2320570 w 7906761"/>
                <a:gd name="connsiteY166" fmla="*/ 379237 h 853915"/>
                <a:gd name="connsiteX167" fmla="*/ 2344513 w 7906761"/>
                <a:gd name="connsiteY167" fmla="*/ 379237 h 853915"/>
                <a:gd name="connsiteX168" fmla="*/ 2344513 w 7906761"/>
                <a:gd name="connsiteY168" fmla="*/ 383656 h 853915"/>
                <a:gd name="connsiteX169" fmla="*/ 2365416 w 7906761"/>
                <a:gd name="connsiteY169" fmla="*/ 383656 h 853915"/>
                <a:gd name="connsiteX170" fmla="*/ 2365416 w 7906761"/>
                <a:gd name="connsiteY170" fmla="*/ 388075 h 853915"/>
                <a:gd name="connsiteX171" fmla="*/ 2434331 w 7906761"/>
                <a:gd name="connsiteY171" fmla="*/ 388075 h 853915"/>
                <a:gd name="connsiteX172" fmla="*/ 2434331 w 7906761"/>
                <a:gd name="connsiteY172" fmla="*/ 392493 h 853915"/>
                <a:gd name="connsiteX173" fmla="*/ 2467269 w 7906761"/>
                <a:gd name="connsiteY173" fmla="*/ 392493 h 853915"/>
                <a:gd name="connsiteX174" fmla="*/ 2467269 w 7906761"/>
                <a:gd name="connsiteY174" fmla="*/ 396912 h 853915"/>
                <a:gd name="connsiteX175" fmla="*/ 2479303 w 7906761"/>
                <a:gd name="connsiteY175" fmla="*/ 396912 h 853915"/>
                <a:gd name="connsiteX176" fmla="*/ 2479303 w 7906761"/>
                <a:gd name="connsiteY176" fmla="*/ 401330 h 853915"/>
                <a:gd name="connsiteX177" fmla="*/ 2581156 w 7906761"/>
                <a:gd name="connsiteY177" fmla="*/ 401330 h 853915"/>
                <a:gd name="connsiteX178" fmla="*/ 2581156 w 7906761"/>
                <a:gd name="connsiteY178" fmla="*/ 405749 h 853915"/>
                <a:gd name="connsiteX179" fmla="*/ 2623088 w 7906761"/>
                <a:gd name="connsiteY179" fmla="*/ 405749 h 853915"/>
                <a:gd name="connsiteX180" fmla="*/ 2623088 w 7906761"/>
                <a:gd name="connsiteY180" fmla="*/ 410167 h 853915"/>
                <a:gd name="connsiteX181" fmla="*/ 2670974 w 7906761"/>
                <a:gd name="connsiteY181" fmla="*/ 410167 h 853915"/>
                <a:gd name="connsiteX182" fmla="*/ 2670974 w 7906761"/>
                <a:gd name="connsiteY182" fmla="*/ 414586 h 853915"/>
                <a:gd name="connsiteX183" fmla="*/ 2694917 w 7906761"/>
                <a:gd name="connsiteY183" fmla="*/ 414586 h 853915"/>
                <a:gd name="connsiteX184" fmla="*/ 2694917 w 7906761"/>
                <a:gd name="connsiteY184" fmla="*/ 419004 h 853915"/>
                <a:gd name="connsiteX185" fmla="*/ 2709865 w 7906761"/>
                <a:gd name="connsiteY185" fmla="*/ 419004 h 853915"/>
                <a:gd name="connsiteX186" fmla="*/ 2709865 w 7906761"/>
                <a:gd name="connsiteY186" fmla="*/ 423423 h 853915"/>
                <a:gd name="connsiteX187" fmla="*/ 2763706 w 7906761"/>
                <a:gd name="connsiteY187" fmla="*/ 423423 h 853915"/>
                <a:gd name="connsiteX188" fmla="*/ 2763706 w 7906761"/>
                <a:gd name="connsiteY188" fmla="*/ 427968 h 853915"/>
                <a:gd name="connsiteX189" fmla="*/ 2790689 w 7906761"/>
                <a:gd name="connsiteY189" fmla="*/ 427968 h 853915"/>
                <a:gd name="connsiteX190" fmla="*/ 2790689 w 7906761"/>
                <a:gd name="connsiteY190" fmla="*/ 432512 h 853915"/>
                <a:gd name="connsiteX191" fmla="*/ 2796643 w 7906761"/>
                <a:gd name="connsiteY191" fmla="*/ 432512 h 853915"/>
                <a:gd name="connsiteX192" fmla="*/ 2796643 w 7906761"/>
                <a:gd name="connsiteY192" fmla="*/ 437057 h 853915"/>
                <a:gd name="connsiteX193" fmla="*/ 2829580 w 7906761"/>
                <a:gd name="connsiteY193" fmla="*/ 437057 h 853915"/>
                <a:gd name="connsiteX194" fmla="*/ 2829580 w 7906761"/>
                <a:gd name="connsiteY194" fmla="*/ 441602 h 853915"/>
                <a:gd name="connsiteX195" fmla="*/ 2850483 w 7906761"/>
                <a:gd name="connsiteY195" fmla="*/ 441602 h 853915"/>
                <a:gd name="connsiteX196" fmla="*/ 2850483 w 7906761"/>
                <a:gd name="connsiteY196" fmla="*/ 446147 h 853915"/>
                <a:gd name="connsiteX197" fmla="*/ 2931306 w 7906761"/>
                <a:gd name="connsiteY197" fmla="*/ 446147 h 853915"/>
                <a:gd name="connsiteX198" fmla="*/ 2931306 w 7906761"/>
                <a:gd name="connsiteY198" fmla="*/ 450692 h 853915"/>
                <a:gd name="connsiteX199" fmla="*/ 2955250 w 7906761"/>
                <a:gd name="connsiteY199" fmla="*/ 450692 h 853915"/>
                <a:gd name="connsiteX200" fmla="*/ 2955250 w 7906761"/>
                <a:gd name="connsiteY200" fmla="*/ 455236 h 853915"/>
                <a:gd name="connsiteX201" fmla="*/ 3033032 w 7906761"/>
                <a:gd name="connsiteY201" fmla="*/ 455236 h 853915"/>
                <a:gd name="connsiteX202" fmla="*/ 3033032 w 7906761"/>
                <a:gd name="connsiteY202" fmla="*/ 459781 h 853915"/>
                <a:gd name="connsiteX203" fmla="*/ 3125891 w 7906761"/>
                <a:gd name="connsiteY203" fmla="*/ 459781 h 853915"/>
                <a:gd name="connsiteX204" fmla="*/ 3125891 w 7906761"/>
                <a:gd name="connsiteY204" fmla="*/ 464326 h 853915"/>
                <a:gd name="connsiteX205" fmla="*/ 3143880 w 7906761"/>
                <a:gd name="connsiteY205" fmla="*/ 464326 h 853915"/>
                <a:gd name="connsiteX206" fmla="*/ 3143880 w 7906761"/>
                <a:gd name="connsiteY206" fmla="*/ 468871 h 853915"/>
                <a:gd name="connsiteX207" fmla="*/ 3203801 w 7906761"/>
                <a:gd name="connsiteY207" fmla="*/ 468871 h 853915"/>
                <a:gd name="connsiteX208" fmla="*/ 3203801 w 7906761"/>
                <a:gd name="connsiteY208" fmla="*/ 473416 h 853915"/>
                <a:gd name="connsiteX209" fmla="*/ 3230784 w 7906761"/>
                <a:gd name="connsiteY209" fmla="*/ 473416 h 853915"/>
                <a:gd name="connsiteX210" fmla="*/ 3230784 w 7906761"/>
                <a:gd name="connsiteY210" fmla="*/ 477960 h 853915"/>
                <a:gd name="connsiteX211" fmla="*/ 3239778 w 7906761"/>
                <a:gd name="connsiteY211" fmla="*/ 477960 h 853915"/>
                <a:gd name="connsiteX212" fmla="*/ 3239778 w 7906761"/>
                <a:gd name="connsiteY212" fmla="*/ 482505 h 853915"/>
                <a:gd name="connsiteX213" fmla="*/ 3317562 w 7906761"/>
                <a:gd name="connsiteY213" fmla="*/ 482505 h 853915"/>
                <a:gd name="connsiteX214" fmla="*/ 3317562 w 7906761"/>
                <a:gd name="connsiteY214" fmla="*/ 487050 h 853915"/>
                <a:gd name="connsiteX215" fmla="*/ 3323515 w 7906761"/>
                <a:gd name="connsiteY215" fmla="*/ 487050 h 853915"/>
                <a:gd name="connsiteX216" fmla="*/ 3323515 w 7906761"/>
                <a:gd name="connsiteY216" fmla="*/ 491595 h 853915"/>
                <a:gd name="connsiteX217" fmla="*/ 3332510 w 7906761"/>
                <a:gd name="connsiteY217" fmla="*/ 491595 h 853915"/>
                <a:gd name="connsiteX218" fmla="*/ 3332510 w 7906761"/>
                <a:gd name="connsiteY218" fmla="*/ 496140 h 853915"/>
                <a:gd name="connsiteX219" fmla="*/ 3503151 w 7906761"/>
                <a:gd name="connsiteY219" fmla="*/ 496140 h 853915"/>
                <a:gd name="connsiteX220" fmla="*/ 3503151 w 7906761"/>
                <a:gd name="connsiteY220" fmla="*/ 500684 h 853915"/>
                <a:gd name="connsiteX221" fmla="*/ 3524054 w 7906761"/>
                <a:gd name="connsiteY221" fmla="*/ 500684 h 853915"/>
                <a:gd name="connsiteX222" fmla="*/ 3524054 w 7906761"/>
                <a:gd name="connsiteY222" fmla="*/ 505229 h 853915"/>
                <a:gd name="connsiteX223" fmla="*/ 3628820 w 7906761"/>
                <a:gd name="connsiteY223" fmla="*/ 505229 h 853915"/>
                <a:gd name="connsiteX224" fmla="*/ 3628820 w 7906761"/>
                <a:gd name="connsiteY224" fmla="*/ 509774 h 853915"/>
                <a:gd name="connsiteX225" fmla="*/ 3700649 w 7906761"/>
                <a:gd name="connsiteY225" fmla="*/ 509774 h 853915"/>
                <a:gd name="connsiteX226" fmla="*/ 3700649 w 7906761"/>
                <a:gd name="connsiteY226" fmla="*/ 514319 h 853915"/>
                <a:gd name="connsiteX227" fmla="*/ 3709644 w 7906761"/>
                <a:gd name="connsiteY227" fmla="*/ 514319 h 853915"/>
                <a:gd name="connsiteX228" fmla="*/ 3709644 w 7906761"/>
                <a:gd name="connsiteY228" fmla="*/ 518863 h 853915"/>
                <a:gd name="connsiteX229" fmla="*/ 3763484 w 7906761"/>
                <a:gd name="connsiteY229" fmla="*/ 518863 h 853915"/>
                <a:gd name="connsiteX230" fmla="*/ 3763484 w 7906761"/>
                <a:gd name="connsiteY230" fmla="*/ 523408 h 853915"/>
                <a:gd name="connsiteX231" fmla="*/ 3772478 w 7906761"/>
                <a:gd name="connsiteY231" fmla="*/ 523408 h 853915"/>
                <a:gd name="connsiteX232" fmla="*/ 3772478 w 7906761"/>
                <a:gd name="connsiteY232" fmla="*/ 527953 h 853915"/>
                <a:gd name="connsiteX233" fmla="*/ 3787427 w 7906761"/>
                <a:gd name="connsiteY233" fmla="*/ 527953 h 853915"/>
                <a:gd name="connsiteX234" fmla="*/ 3787427 w 7906761"/>
                <a:gd name="connsiteY234" fmla="*/ 532498 h 853915"/>
                <a:gd name="connsiteX235" fmla="*/ 3823405 w 7906761"/>
                <a:gd name="connsiteY235" fmla="*/ 532498 h 853915"/>
                <a:gd name="connsiteX236" fmla="*/ 3823405 w 7906761"/>
                <a:gd name="connsiteY236" fmla="*/ 537043 h 853915"/>
                <a:gd name="connsiteX237" fmla="*/ 3862296 w 7906761"/>
                <a:gd name="connsiteY237" fmla="*/ 537043 h 853915"/>
                <a:gd name="connsiteX238" fmla="*/ 3862296 w 7906761"/>
                <a:gd name="connsiteY238" fmla="*/ 541587 h 853915"/>
                <a:gd name="connsiteX239" fmla="*/ 3928171 w 7906761"/>
                <a:gd name="connsiteY239" fmla="*/ 541587 h 853915"/>
                <a:gd name="connsiteX240" fmla="*/ 3928171 w 7906761"/>
                <a:gd name="connsiteY240" fmla="*/ 546132 h 853915"/>
                <a:gd name="connsiteX241" fmla="*/ 3976057 w 7906761"/>
                <a:gd name="connsiteY241" fmla="*/ 546132 h 853915"/>
                <a:gd name="connsiteX242" fmla="*/ 3976057 w 7906761"/>
                <a:gd name="connsiteY242" fmla="*/ 550677 h 853915"/>
                <a:gd name="connsiteX243" fmla="*/ 4038891 w 7906761"/>
                <a:gd name="connsiteY243" fmla="*/ 550677 h 853915"/>
                <a:gd name="connsiteX244" fmla="*/ 4038891 w 7906761"/>
                <a:gd name="connsiteY244" fmla="*/ 559893 h 853915"/>
                <a:gd name="connsiteX245" fmla="*/ 4056881 w 7906761"/>
                <a:gd name="connsiteY245" fmla="*/ 559893 h 853915"/>
                <a:gd name="connsiteX246" fmla="*/ 4056881 w 7906761"/>
                <a:gd name="connsiteY246" fmla="*/ 564438 h 853915"/>
                <a:gd name="connsiteX247" fmla="*/ 4062835 w 7906761"/>
                <a:gd name="connsiteY247" fmla="*/ 564438 h 853915"/>
                <a:gd name="connsiteX248" fmla="*/ 4062835 w 7906761"/>
                <a:gd name="connsiteY248" fmla="*/ 568982 h 853915"/>
                <a:gd name="connsiteX249" fmla="*/ 4065875 w 7906761"/>
                <a:gd name="connsiteY249" fmla="*/ 568982 h 853915"/>
                <a:gd name="connsiteX250" fmla="*/ 4065875 w 7906761"/>
                <a:gd name="connsiteY250" fmla="*/ 573527 h 853915"/>
                <a:gd name="connsiteX251" fmla="*/ 4131750 w 7906761"/>
                <a:gd name="connsiteY251" fmla="*/ 573527 h 853915"/>
                <a:gd name="connsiteX252" fmla="*/ 4131750 w 7906761"/>
                <a:gd name="connsiteY252" fmla="*/ 578072 h 853915"/>
                <a:gd name="connsiteX253" fmla="*/ 4209533 w 7906761"/>
                <a:gd name="connsiteY253" fmla="*/ 578072 h 853915"/>
                <a:gd name="connsiteX254" fmla="*/ 4209533 w 7906761"/>
                <a:gd name="connsiteY254" fmla="*/ 582743 h 853915"/>
                <a:gd name="connsiteX255" fmla="*/ 4299351 w 7906761"/>
                <a:gd name="connsiteY255" fmla="*/ 582743 h 853915"/>
                <a:gd name="connsiteX256" fmla="*/ 4299351 w 7906761"/>
                <a:gd name="connsiteY256" fmla="*/ 587414 h 853915"/>
                <a:gd name="connsiteX257" fmla="*/ 4365226 w 7906761"/>
                <a:gd name="connsiteY257" fmla="*/ 587414 h 853915"/>
                <a:gd name="connsiteX258" fmla="*/ 4365226 w 7906761"/>
                <a:gd name="connsiteY258" fmla="*/ 592085 h 853915"/>
                <a:gd name="connsiteX259" fmla="*/ 4496976 w 7906761"/>
                <a:gd name="connsiteY259" fmla="*/ 592085 h 853915"/>
                <a:gd name="connsiteX260" fmla="*/ 4496976 w 7906761"/>
                <a:gd name="connsiteY260" fmla="*/ 596756 h 853915"/>
                <a:gd name="connsiteX261" fmla="*/ 4580839 w 7906761"/>
                <a:gd name="connsiteY261" fmla="*/ 596756 h 853915"/>
                <a:gd name="connsiteX262" fmla="*/ 4580839 w 7906761"/>
                <a:gd name="connsiteY262" fmla="*/ 601427 h 853915"/>
                <a:gd name="connsiteX263" fmla="*/ 4667617 w 7906761"/>
                <a:gd name="connsiteY263" fmla="*/ 601427 h 853915"/>
                <a:gd name="connsiteX264" fmla="*/ 4667617 w 7906761"/>
                <a:gd name="connsiteY264" fmla="*/ 606098 h 853915"/>
                <a:gd name="connsiteX265" fmla="*/ 4718543 w 7906761"/>
                <a:gd name="connsiteY265" fmla="*/ 606098 h 853915"/>
                <a:gd name="connsiteX266" fmla="*/ 4718543 w 7906761"/>
                <a:gd name="connsiteY266" fmla="*/ 610769 h 853915"/>
                <a:gd name="connsiteX267" fmla="*/ 4733492 w 7906761"/>
                <a:gd name="connsiteY267" fmla="*/ 610769 h 853915"/>
                <a:gd name="connsiteX268" fmla="*/ 4733492 w 7906761"/>
                <a:gd name="connsiteY268" fmla="*/ 615440 h 853915"/>
                <a:gd name="connsiteX269" fmla="*/ 4799367 w 7906761"/>
                <a:gd name="connsiteY269" fmla="*/ 615440 h 853915"/>
                <a:gd name="connsiteX270" fmla="*/ 4799367 w 7906761"/>
                <a:gd name="connsiteY270" fmla="*/ 620111 h 853915"/>
                <a:gd name="connsiteX271" fmla="*/ 4865242 w 7906761"/>
                <a:gd name="connsiteY271" fmla="*/ 620111 h 853915"/>
                <a:gd name="connsiteX272" fmla="*/ 4865242 w 7906761"/>
                <a:gd name="connsiteY272" fmla="*/ 624782 h 853915"/>
                <a:gd name="connsiteX273" fmla="*/ 4907174 w 7906761"/>
                <a:gd name="connsiteY273" fmla="*/ 624782 h 853915"/>
                <a:gd name="connsiteX274" fmla="*/ 4907174 w 7906761"/>
                <a:gd name="connsiteY274" fmla="*/ 629453 h 853915"/>
                <a:gd name="connsiteX275" fmla="*/ 5080855 w 7906761"/>
                <a:gd name="connsiteY275" fmla="*/ 629453 h 853915"/>
                <a:gd name="connsiteX276" fmla="*/ 5080855 w 7906761"/>
                <a:gd name="connsiteY276" fmla="*/ 634251 h 853915"/>
                <a:gd name="connsiteX277" fmla="*/ 5140776 w 7906761"/>
                <a:gd name="connsiteY277" fmla="*/ 634251 h 853915"/>
                <a:gd name="connsiteX278" fmla="*/ 5140776 w 7906761"/>
                <a:gd name="connsiteY278" fmla="*/ 639174 h 853915"/>
                <a:gd name="connsiteX279" fmla="*/ 5299509 w 7906761"/>
                <a:gd name="connsiteY279" fmla="*/ 639174 h 853915"/>
                <a:gd name="connsiteX280" fmla="*/ 5299509 w 7906761"/>
                <a:gd name="connsiteY280" fmla="*/ 644098 h 853915"/>
                <a:gd name="connsiteX281" fmla="*/ 5428219 w 7906761"/>
                <a:gd name="connsiteY281" fmla="*/ 644098 h 853915"/>
                <a:gd name="connsiteX282" fmla="*/ 5428219 w 7906761"/>
                <a:gd name="connsiteY282" fmla="*/ 649021 h 853915"/>
                <a:gd name="connsiteX283" fmla="*/ 5473191 w 7906761"/>
                <a:gd name="connsiteY283" fmla="*/ 649021 h 853915"/>
                <a:gd name="connsiteX284" fmla="*/ 5473191 w 7906761"/>
                <a:gd name="connsiteY284" fmla="*/ 654071 h 853915"/>
                <a:gd name="connsiteX285" fmla="*/ 5548060 w 7906761"/>
                <a:gd name="connsiteY285" fmla="*/ 654071 h 853915"/>
                <a:gd name="connsiteX286" fmla="*/ 5548060 w 7906761"/>
                <a:gd name="connsiteY286" fmla="*/ 659247 h 853915"/>
                <a:gd name="connsiteX287" fmla="*/ 6018052 w 7906761"/>
                <a:gd name="connsiteY287" fmla="*/ 659247 h 853915"/>
                <a:gd name="connsiteX288" fmla="*/ 6018052 w 7906761"/>
                <a:gd name="connsiteY288" fmla="*/ 665180 h 853915"/>
                <a:gd name="connsiteX289" fmla="*/ 6045036 w 7906761"/>
                <a:gd name="connsiteY289" fmla="*/ 665180 h 853915"/>
                <a:gd name="connsiteX290" fmla="*/ 6045036 w 7906761"/>
                <a:gd name="connsiteY290" fmla="*/ 671366 h 853915"/>
                <a:gd name="connsiteX291" fmla="*/ 6140808 w 7906761"/>
                <a:gd name="connsiteY291" fmla="*/ 671366 h 853915"/>
                <a:gd name="connsiteX292" fmla="*/ 6140808 w 7906761"/>
                <a:gd name="connsiteY292" fmla="*/ 678184 h 853915"/>
                <a:gd name="connsiteX293" fmla="*/ 6200728 w 7906761"/>
                <a:gd name="connsiteY293" fmla="*/ 678184 h 853915"/>
                <a:gd name="connsiteX294" fmla="*/ 6200728 w 7906761"/>
                <a:gd name="connsiteY294" fmla="*/ 685380 h 853915"/>
                <a:gd name="connsiteX295" fmla="*/ 6209723 w 7906761"/>
                <a:gd name="connsiteY295" fmla="*/ 685380 h 853915"/>
                <a:gd name="connsiteX296" fmla="*/ 6209723 w 7906761"/>
                <a:gd name="connsiteY296" fmla="*/ 692575 h 853915"/>
                <a:gd name="connsiteX297" fmla="*/ 6389359 w 7906761"/>
                <a:gd name="connsiteY297" fmla="*/ 692575 h 853915"/>
                <a:gd name="connsiteX298" fmla="*/ 6389359 w 7906761"/>
                <a:gd name="connsiteY298" fmla="*/ 700150 h 853915"/>
                <a:gd name="connsiteX299" fmla="*/ 6419256 w 7906761"/>
                <a:gd name="connsiteY299" fmla="*/ 700150 h 853915"/>
                <a:gd name="connsiteX300" fmla="*/ 6419256 w 7906761"/>
                <a:gd name="connsiteY300" fmla="*/ 707851 h 853915"/>
                <a:gd name="connsiteX301" fmla="*/ 6491085 w 7906761"/>
                <a:gd name="connsiteY301" fmla="*/ 707851 h 853915"/>
                <a:gd name="connsiteX302" fmla="*/ 6491085 w 7906761"/>
                <a:gd name="connsiteY302" fmla="*/ 715552 h 853915"/>
                <a:gd name="connsiteX303" fmla="*/ 6628789 w 7906761"/>
                <a:gd name="connsiteY303" fmla="*/ 715552 h 853915"/>
                <a:gd name="connsiteX304" fmla="*/ 6628789 w 7906761"/>
                <a:gd name="connsiteY304" fmla="*/ 723379 h 853915"/>
                <a:gd name="connsiteX305" fmla="*/ 6631829 w 7906761"/>
                <a:gd name="connsiteY305" fmla="*/ 723379 h 853915"/>
                <a:gd name="connsiteX306" fmla="*/ 6631829 w 7906761"/>
                <a:gd name="connsiteY306" fmla="*/ 731206 h 853915"/>
                <a:gd name="connsiteX307" fmla="*/ 6643864 w 7906761"/>
                <a:gd name="connsiteY307" fmla="*/ 731206 h 853915"/>
                <a:gd name="connsiteX308" fmla="*/ 6643864 w 7906761"/>
                <a:gd name="connsiteY308" fmla="*/ 739033 h 853915"/>
                <a:gd name="connsiteX309" fmla="*/ 6823500 w 7906761"/>
                <a:gd name="connsiteY309" fmla="*/ 739033 h 853915"/>
                <a:gd name="connsiteX310" fmla="*/ 6823500 w 7906761"/>
                <a:gd name="connsiteY310" fmla="*/ 747113 h 853915"/>
                <a:gd name="connsiteX311" fmla="*/ 6895329 w 7906761"/>
                <a:gd name="connsiteY311" fmla="*/ 747113 h 853915"/>
                <a:gd name="connsiteX312" fmla="*/ 6895329 w 7906761"/>
                <a:gd name="connsiteY312" fmla="*/ 755319 h 853915"/>
                <a:gd name="connsiteX313" fmla="*/ 6910277 w 7906761"/>
                <a:gd name="connsiteY313" fmla="*/ 755319 h 853915"/>
                <a:gd name="connsiteX314" fmla="*/ 6910277 w 7906761"/>
                <a:gd name="connsiteY314" fmla="*/ 763525 h 853915"/>
                <a:gd name="connsiteX315" fmla="*/ 7128804 w 7906761"/>
                <a:gd name="connsiteY315" fmla="*/ 763525 h 853915"/>
                <a:gd name="connsiteX316" fmla="*/ 7128804 w 7906761"/>
                <a:gd name="connsiteY316" fmla="*/ 772867 h 853915"/>
                <a:gd name="connsiteX317" fmla="*/ 7173777 w 7906761"/>
                <a:gd name="connsiteY317" fmla="*/ 772867 h 853915"/>
                <a:gd name="connsiteX318" fmla="*/ 7173777 w 7906761"/>
                <a:gd name="connsiteY318" fmla="*/ 783092 h 853915"/>
                <a:gd name="connsiteX319" fmla="*/ 7176818 w 7906761"/>
                <a:gd name="connsiteY319" fmla="*/ 783092 h 853915"/>
                <a:gd name="connsiteX320" fmla="*/ 7176818 w 7906761"/>
                <a:gd name="connsiteY320" fmla="*/ 793318 h 853915"/>
                <a:gd name="connsiteX321" fmla="*/ 7245732 w 7906761"/>
                <a:gd name="connsiteY321" fmla="*/ 793318 h 853915"/>
                <a:gd name="connsiteX322" fmla="*/ 7245732 w 7906761"/>
                <a:gd name="connsiteY322" fmla="*/ 804428 h 853915"/>
                <a:gd name="connsiteX323" fmla="*/ 7290705 w 7906761"/>
                <a:gd name="connsiteY323" fmla="*/ 804428 h 853915"/>
                <a:gd name="connsiteX324" fmla="*/ 7290705 w 7906761"/>
                <a:gd name="connsiteY324" fmla="*/ 816421 h 853915"/>
                <a:gd name="connsiteX325" fmla="*/ 7293745 w 7906761"/>
                <a:gd name="connsiteY325" fmla="*/ 816421 h 853915"/>
                <a:gd name="connsiteX326" fmla="*/ 7293745 w 7906761"/>
                <a:gd name="connsiteY326" fmla="*/ 828414 h 853915"/>
                <a:gd name="connsiteX327" fmla="*/ 7317688 w 7906761"/>
                <a:gd name="connsiteY327" fmla="*/ 828414 h 853915"/>
                <a:gd name="connsiteX328" fmla="*/ 7317688 w 7906761"/>
                <a:gd name="connsiteY328" fmla="*/ 840534 h 853915"/>
                <a:gd name="connsiteX329" fmla="*/ 7611085 w 7906761"/>
                <a:gd name="connsiteY329" fmla="*/ 840534 h 853915"/>
                <a:gd name="connsiteX330" fmla="*/ 7611085 w 7906761"/>
                <a:gd name="connsiteY330" fmla="*/ 853915 h 853915"/>
                <a:gd name="connsiteX331" fmla="*/ 7906762 w 7906761"/>
                <a:gd name="connsiteY331" fmla="*/ 853915 h 85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Lst>
              <a:rect l="l" t="t" r="r" b="b"/>
              <a:pathLst>
                <a:path w="7906761" h="853915">
                  <a:moveTo>
                    <a:pt x="0" y="0"/>
                  </a:moveTo>
                  <a:lnTo>
                    <a:pt x="12035" y="0"/>
                  </a:lnTo>
                  <a:lnTo>
                    <a:pt x="12035" y="3787"/>
                  </a:lnTo>
                  <a:lnTo>
                    <a:pt x="35978" y="3787"/>
                  </a:lnTo>
                  <a:lnTo>
                    <a:pt x="35978" y="7575"/>
                  </a:lnTo>
                  <a:lnTo>
                    <a:pt x="80950" y="7575"/>
                  </a:lnTo>
                  <a:lnTo>
                    <a:pt x="80950" y="11488"/>
                  </a:lnTo>
                  <a:lnTo>
                    <a:pt x="125922" y="11488"/>
                  </a:lnTo>
                  <a:lnTo>
                    <a:pt x="125922" y="23229"/>
                  </a:lnTo>
                  <a:lnTo>
                    <a:pt x="155819" y="23229"/>
                  </a:lnTo>
                  <a:lnTo>
                    <a:pt x="155819" y="27142"/>
                  </a:lnTo>
                  <a:lnTo>
                    <a:pt x="170768" y="27142"/>
                  </a:lnTo>
                  <a:lnTo>
                    <a:pt x="170768" y="31056"/>
                  </a:lnTo>
                  <a:lnTo>
                    <a:pt x="212700" y="31056"/>
                  </a:lnTo>
                  <a:lnTo>
                    <a:pt x="212700" y="35096"/>
                  </a:lnTo>
                  <a:lnTo>
                    <a:pt x="230689" y="35096"/>
                  </a:lnTo>
                  <a:lnTo>
                    <a:pt x="230689" y="39136"/>
                  </a:lnTo>
                  <a:lnTo>
                    <a:pt x="239683" y="39136"/>
                  </a:lnTo>
                  <a:lnTo>
                    <a:pt x="239683" y="43176"/>
                  </a:lnTo>
                  <a:lnTo>
                    <a:pt x="278575" y="43176"/>
                  </a:lnTo>
                  <a:lnTo>
                    <a:pt x="278575" y="47215"/>
                  </a:lnTo>
                  <a:lnTo>
                    <a:pt x="377387" y="47215"/>
                  </a:lnTo>
                  <a:lnTo>
                    <a:pt x="377387" y="51381"/>
                  </a:lnTo>
                  <a:lnTo>
                    <a:pt x="416279" y="51381"/>
                  </a:lnTo>
                  <a:lnTo>
                    <a:pt x="416279" y="55547"/>
                  </a:lnTo>
                  <a:lnTo>
                    <a:pt x="422233" y="55547"/>
                  </a:lnTo>
                  <a:lnTo>
                    <a:pt x="422233" y="59713"/>
                  </a:lnTo>
                  <a:lnTo>
                    <a:pt x="443135" y="59713"/>
                  </a:lnTo>
                  <a:lnTo>
                    <a:pt x="443135" y="63880"/>
                  </a:lnTo>
                  <a:lnTo>
                    <a:pt x="455170" y="63880"/>
                  </a:lnTo>
                  <a:lnTo>
                    <a:pt x="455170" y="68046"/>
                  </a:lnTo>
                  <a:lnTo>
                    <a:pt x="461124" y="68046"/>
                  </a:lnTo>
                  <a:lnTo>
                    <a:pt x="461124" y="72212"/>
                  </a:lnTo>
                  <a:lnTo>
                    <a:pt x="494062" y="72212"/>
                  </a:lnTo>
                  <a:lnTo>
                    <a:pt x="494062" y="76378"/>
                  </a:lnTo>
                  <a:lnTo>
                    <a:pt x="506097" y="76378"/>
                  </a:lnTo>
                  <a:lnTo>
                    <a:pt x="506097" y="80544"/>
                  </a:lnTo>
                  <a:lnTo>
                    <a:pt x="568931" y="80544"/>
                  </a:lnTo>
                  <a:lnTo>
                    <a:pt x="568931" y="84710"/>
                  </a:lnTo>
                  <a:lnTo>
                    <a:pt x="616817" y="84710"/>
                  </a:lnTo>
                  <a:lnTo>
                    <a:pt x="616817" y="88876"/>
                  </a:lnTo>
                  <a:lnTo>
                    <a:pt x="658749" y="88876"/>
                  </a:lnTo>
                  <a:lnTo>
                    <a:pt x="658749" y="93042"/>
                  </a:lnTo>
                  <a:lnTo>
                    <a:pt x="676738" y="93042"/>
                  </a:lnTo>
                  <a:lnTo>
                    <a:pt x="676738" y="97208"/>
                  </a:lnTo>
                  <a:lnTo>
                    <a:pt x="679778" y="97208"/>
                  </a:lnTo>
                  <a:lnTo>
                    <a:pt x="679778" y="101374"/>
                  </a:lnTo>
                  <a:lnTo>
                    <a:pt x="697767" y="101374"/>
                  </a:lnTo>
                  <a:lnTo>
                    <a:pt x="697767" y="109706"/>
                  </a:lnTo>
                  <a:lnTo>
                    <a:pt x="709802" y="109706"/>
                  </a:lnTo>
                  <a:lnTo>
                    <a:pt x="709802" y="113872"/>
                  </a:lnTo>
                  <a:lnTo>
                    <a:pt x="721837" y="113872"/>
                  </a:lnTo>
                  <a:lnTo>
                    <a:pt x="721837" y="118038"/>
                  </a:lnTo>
                  <a:lnTo>
                    <a:pt x="724877" y="118038"/>
                  </a:lnTo>
                  <a:lnTo>
                    <a:pt x="724877" y="122204"/>
                  </a:lnTo>
                  <a:lnTo>
                    <a:pt x="763769" y="122204"/>
                  </a:lnTo>
                  <a:lnTo>
                    <a:pt x="763769" y="130536"/>
                  </a:lnTo>
                  <a:lnTo>
                    <a:pt x="772763" y="130536"/>
                  </a:lnTo>
                  <a:lnTo>
                    <a:pt x="772763" y="134703"/>
                  </a:lnTo>
                  <a:lnTo>
                    <a:pt x="775804" y="134703"/>
                  </a:lnTo>
                  <a:lnTo>
                    <a:pt x="775804" y="138869"/>
                  </a:lnTo>
                  <a:lnTo>
                    <a:pt x="799747" y="138869"/>
                  </a:lnTo>
                  <a:lnTo>
                    <a:pt x="799747" y="143035"/>
                  </a:lnTo>
                  <a:lnTo>
                    <a:pt x="820649" y="143035"/>
                  </a:lnTo>
                  <a:lnTo>
                    <a:pt x="820649" y="147201"/>
                  </a:lnTo>
                  <a:lnTo>
                    <a:pt x="826603" y="147201"/>
                  </a:lnTo>
                  <a:lnTo>
                    <a:pt x="826603" y="151367"/>
                  </a:lnTo>
                  <a:lnTo>
                    <a:pt x="832557" y="151367"/>
                  </a:lnTo>
                  <a:lnTo>
                    <a:pt x="832557" y="155533"/>
                  </a:lnTo>
                  <a:lnTo>
                    <a:pt x="838511" y="155533"/>
                  </a:lnTo>
                  <a:lnTo>
                    <a:pt x="838511" y="159699"/>
                  </a:lnTo>
                  <a:lnTo>
                    <a:pt x="841552" y="159699"/>
                  </a:lnTo>
                  <a:lnTo>
                    <a:pt x="841552" y="163865"/>
                  </a:lnTo>
                  <a:lnTo>
                    <a:pt x="862454" y="163865"/>
                  </a:lnTo>
                  <a:lnTo>
                    <a:pt x="862454" y="168031"/>
                  </a:lnTo>
                  <a:lnTo>
                    <a:pt x="883357" y="168031"/>
                  </a:lnTo>
                  <a:lnTo>
                    <a:pt x="883357" y="172197"/>
                  </a:lnTo>
                  <a:lnTo>
                    <a:pt x="910341" y="172197"/>
                  </a:lnTo>
                  <a:lnTo>
                    <a:pt x="910341" y="180655"/>
                  </a:lnTo>
                  <a:lnTo>
                    <a:pt x="919335" y="180655"/>
                  </a:lnTo>
                  <a:lnTo>
                    <a:pt x="919335" y="184821"/>
                  </a:lnTo>
                  <a:lnTo>
                    <a:pt x="928329" y="184821"/>
                  </a:lnTo>
                  <a:lnTo>
                    <a:pt x="928329" y="188988"/>
                  </a:lnTo>
                  <a:lnTo>
                    <a:pt x="946318" y="188988"/>
                  </a:lnTo>
                  <a:lnTo>
                    <a:pt x="946318" y="193154"/>
                  </a:lnTo>
                  <a:lnTo>
                    <a:pt x="949359" y="193154"/>
                  </a:lnTo>
                  <a:lnTo>
                    <a:pt x="949359" y="197320"/>
                  </a:lnTo>
                  <a:lnTo>
                    <a:pt x="961394" y="197320"/>
                  </a:lnTo>
                  <a:lnTo>
                    <a:pt x="961394" y="201486"/>
                  </a:lnTo>
                  <a:lnTo>
                    <a:pt x="967348" y="201486"/>
                  </a:lnTo>
                  <a:lnTo>
                    <a:pt x="967348" y="205652"/>
                  </a:lnTo>
                  <a:lnTo>
                    <a:pt x="985337" y="205652"/>
                  </a:lnTo>
                  <a:lnTo>
                    <a:pt x="985337" y="214110"/>
                  </a:lnTo>
                  <a:lnTo>
                    <a:pt x="1021314" y="214110"/>
                  </a:lnTo>
                  <a:lnTo>
                    <a:pt x="1021314" y="218276"/>
                  </a:lnTo>
                  <a:lnTo>
                    <a:pt x="1072241" y="218276"/>
                  </a:lnTo>
                  <a:lnTo>
                    <a:pt x="1072241" y="222442"/>
                  </a:lnTo>
                  <a:lnTo>
                    <a:pt x="1084276" y="222442"/>
                  </a:lnTo>
                  <a:lnTo>
                    <a:pt x="1084276" y="226608"/>
                  </a:lnTo>
                  <a:lnTo>
                    <a:pt x="1093270" y="226608"/>
                  </a:lnTo>
                  <a:lnTo>
                    <a:pt x="1093270" y="230774"/>
                  </a:lnTo>
                  <a:lnTo>
                    <a:pt x="1135202" y="230774"/>
                  </a:lnTo>
                  <a:lnTo>
                    <a:pt x="1135202" y="235067"/>
                  </a:lnTo>
                  <a:lnTo>
                    <a:pt x="1171180" y="235067"/>
                  </a:lnTo>
                  <a:lnTo>
                    <a:pt x="1171180" y="239359"/>
                  </a:lnTo>
                  <a:lnTo>
                    <a:pt x="1228060" y="239359"/>
                  </a:lnTo>
                  <a:lnTo>
                    <a:pt x="1228060" y="243651"/>
                  </a:lnTo>
                  <a:lnTo>
                    <a:pt x="1260998" y="243651"/>
                  </a:lnTo>
                  <a:lnTo>
                    <a:pt x="1260998" y="247944"/>
                  </a:lnTo>
                  <a:lnTo>
                    <a:pt x="1299889" y="247944"/>
                  </a:lnTo>
                  <a:lnTo>
                    <a:pt x="1299889" y="252236"/>
                  </a:lnTo>
                  <a:lnTo>
                    <a:pt x="1362724" y="252236"/>
                  </a:lnTo>
                  <a:lnTo>
                    <a:pt x="1362724" y="256528"/>
                  </a:lnTo>
                  <a:lnTo>
                    <a:pt x="1458496" y="256528"/>
                  </a:lnTo>
                  <a:lnTo>
                    <a:pt x="1458496" y="260820"/>
                  </a:lnTo>
                  <a:lnTo>
                    <a:pt x="1473444" y="260820"/>
                  </a:lnTo>
                  <a:lnTo>
                    <a:pt x="1473444" y="265113"/>
                  </a:lnTo>
                  <a:lnTo>
                    <a:pt x="1536279" y="265113"/>
                  </a:lnTo>
                  <a:lnTo>
                    <a:pt x="1536279" y="269405"/>
                  </a:lnTo>
                  <a:lnTo>
                    <a:pt x="1539319" y="269405"/>
                  </a:lnTo>
                  <a:lnTo>
                    <a:pt x="1539319" y="273697"/>
                  </a:lnTo>
                  <a:lnTo>
                    <a:pt x="1557308" y="273697"/>
                  </a:lnTo>
                  <a:lnTo>
                    <a:pt x="1557308" y="282408"/>
                  </a:lnTo>
                  <a:lnTo>
                    <a:pt x="1620142" y="282408"/>
                  </a:lnTo>
                  <a:lnTo>
                    <a:pt x="1620142" y="286700"/>
                  </a:lnTo>
                  <a:lnTo>
                    <a:pt x="1635091" y="286700"/>
                  </a:lnTo>
                  <a:lnTo>
                    <a:pt x="1635091" y="290993"/>
                  </a:lnTo>
                  <a:lnTo>
                    <a:pt x="1644085" y="290993"/>
                  </a:lnTo>
                  <a:lnTo>
                    <a:pt x="1644085" y="295285"/>
                  </a:lnTo>
                  <a:lnTo>
                    <a:pt x="1662075" y="295285"/>
                  </a:lnTo>
                  <a:lnTo>
                    <a:pt x="1662075" y="299704"/>
                  </a:lnTo>
                  <a:lnTo>
                    <a:pt x="1709961" y="299704"/>
                  </a:lnTo>
                  <a:lnTo>
                    <a:pt x="1709961" y="304122"/>
                  </a:lnTo>
                  <a:lnTo>
                    <a:pt x="1739858" y="304122"/>
                  </a:lnTo>
                  <a:lnTo>
                    <a:pt x="1739858" y="308541"/>
                  </a:lnTo>
                  <a:lnTo>
                    <a:pt x="1793698" y="308541"/>
                  </a:lnTo>
                  <a:lnTo>
                    <a:pt x="1793698" y="312959"/>
                  </a:lnTo>
                  <a:lnTo>
                    <a:pt x="1799652" y="312959"/>
                  </a:lnTo>
                  <a:lnTo>
                    <a:pt x="1799652" y="317378"/>
                  </a:lnTo>
                  <a:lnTo>
                    <a:pt x="1820554" y="317378"/>
                  </a:lnTo>
                  <a:lnTo>
                    <a:pt x="1820554" y="321796"/>
                  </a:lnTo>
                  <a:lnTo>
                    <a:pt x="1886429" y="321796"/>
                  </a:lnTo>
                  <a:lnTo>
                    <a:pt x="1886429" y="326215"/>
                  </a:lnTo>
                  <a:lnTo>
                    <a:pt x="1898464" y="326215"/>
                  </a:lnTo>
                  <a:lnTo>
                    <a:pt x="1898464" y="330633"/>
                  </a:lnTo>
                  <a:lnTo>
                    <a:pt x="1940396" y="330633"/>
                  </a:lnTo>
                  <a:lnTo>
                    <a:pt x="1940396" y="335052"/>
                  </a:lnTo>
                  <a:lnTo>
                    <a:pt x="2009311" y="335052"/>
                  </a:lnTo>
                  <a:lnTo>
                    <a:pt x="2009311" y="339471"/>
                  </a:lnTo>
                  <a:lnTo>
                    <a:pt x="2036295" y="339471"/>
                  </a:lnTo>
                  <a:lnTo>
                    <a:pt x="2036295" y="343889"/>
                  </a:lnTo>
                  <a:lnTo>
                    <a:pt x="2051243" y="343889"/>
                  </a:lnTo>
                  <a:lnTo>
                    <a:pt x="2051243" y="348308"/>
                  </a:lnTo>
                  <a:lnTo>
                    <a:pt x="2090135" y="348308"/>
                  </a:lnTo>
                  <a:lnTo>
                    <a:pt x="2090135" y="352726"/>
                  </a:lnTo>
                  <a:lnTo>
                    <a:pt x="2099129" y="352726"/>
                  </a:lnTo>
                  <a:lnTo>
                    <a:pt x="2099129" y="357145"/>
                  </a:lnTo>
                  <a:lnTo>
                    <a:pt x="2152969" y="357145"/>
                  </a:lnTo>
                  <a:lnTo>
                    <a:pt x="2152969" y="361563"/>
                  </a:lnTo>
                  <a:lnTo>
                    <a:pt x="2200855" y="361563"/>
                  </a:lnTo>
                  <a:lnTo>
                    <a:pt x="2200855" y="365982"/>
                  </a:lnTo>
                  <a:lnTo>
                    <a:pt x="2206809" y="365982"/>
                  </a:lnTo>
                  <a:lnTo>
                    <a:pt x="2206809" y="370400"/>
                  </a:lnTo>
                  <a:lnTo>
                    <a:pt x="2251655" y="370400"/>
                  </a:lnTo>
                  <a:lnTo>
                    <a:pt x="2251655" y="374819"/>
                  </a:lnTo>
                  <a:lnTo>
                    <a:pt x="2320570" y="374819"/>
                  </a:lnTo>
                  <a:lnTo>
                    <a:pt x="2320570" y="379237"/>
                  </a:lnTo>
                  <a:lnTo>
                    <a:pt x="2344513" y="379237"/>
                  </a:lnTo>
                  <a:lnTo>
                    <a:pt x="2344513" y="383656"/>
                  </a:lnTo>
                  <a:lnTo>
                    <a:pt x="2365416" y="383656"/>
                  </a:lnTo>
                  <a:lnTo>
                    <a:pt x="2365416" y="388075"/>
                  </a:lnTo>
                  <a:lnTo>
                    <a:pt x="2434331" y="388075"/>
                  </a:lnTo>
                  <a:lnTo>
                    <a:pt x="2434331" y="392493"/>
                  </a:lnTo>
                  <a:lnTo>
                    <a:pt x="2467269" y="392493"/>
                  </a:lnTo>
                  <a:lnTo>
                    <a:pt x="2467269" y="396912"/>
                  </a:lnTo>
                  <a:lnTo>
                    <a:pt x="2479303" y="396912"/>
                  </a:lnTo>
                  <a:lnTo>
                    <a:pt x="2479303" y="401330"/>
                  </a:lnTo>
                  <a:lnTo>
                    <a:pt x="2581156" y="401330"/>
                  </a:lnTo>
                  <a:lnTo>
                    <a:pt x="2581156" y="405749"/>
                  </a:lnTo>
                  <a:lnTo>
                    <a:pt x="2623088" y="405749"/>
                  </a:lnTo>
                  <a:lnTo>
                    <a:pt x="2623088" y="410167"/>
                  </a:lnTo>
                  <a:lnTo>
                    <a:pt x="2670974" y="410167"/>
                  </a:lnTo>
                  <a:lnTo>
                    <a:pt x="2670974" y="414586"/>
                  </a:lnTo>
                  <a:lnTo>
                    <a:pt x="2694917" y="414586"/>
                  </a:lnTo>
                  <a:lnTo>
                    <a:pt x="2694917" y="419004"/>
                  </a:lnTo>
                  <a:lnTo>
                    <a:pt x="2709865" y="419004"/>
                  </a:lnTo>
                  <a:lnTo>
                    <a:pt x="2709865" y="423423"/>
                  </a:lnTo>
                  <a:lnTo>
                    <a:pt x="2763706" y="423423"/>
                  </a:lnTo>
                  <a:lnTo>
                    <a:pt x="2763706" y="427968"/>
                  </a:lnTo>
                  <a:lnTo>
                    <a:pt x="2790689" y="427968"/>
                  </a:lnTo>
                  <a:lnTo>
                    <a:pt x="2790689" y="432512"/>
                  </a:lnTo>
                  <a:lnTo>
                    <a:pt x="2796643" y="432512"/>
                  </a:lnTo>
                  <a:lnTo>
                    <a:pt x="2796643" y="437057"/>
                  </a:lnTo>
                  <a:lnTo>
                    <a:pt x="2829580" y="437057"/>
                  </a:lnTo>
                  <a:lnTo>
                    <a:pt x="2829580" y="441602"/>
                  </a:lnTo>
                  <a:lnTo>
                    <a:pt x="2850483" y="441602"/>
                  </a:lnTo>
                  <a:lnTo>
                    <a:pt x="2850483" y="446147"/>
                  </a:lnTo>
                  <a:lnTo>
                    <a:pt x="2931306" y="446147"/>
                  </a:lnTo>
                  <a:lnTo>
                    <a:pt x="2931306" y="450692"/>
                  </a:lnTo>
                  <a:lnTo>
                    <a:pt x="2955250" y="450692"/>
                  </a:lnTo>
                  <a:lnTo>
                    <a:pt x="2955250" y="455236"/>
                  </a:lnTo>
                  <a:lnTo>
                    <a:pt x="3033032" y="455236"/>
                  </a:lnTo>
                  <a:lnTo>
                    <a:pt x="3033032" y="459781"/>
                  </a:lnTo>
                  <a:lnTo>
                    <a:pt x="3125891" y="459781"/>
                  </a:lnTo>
                  <a:lnTo>
                    <a:pt x="3125891" y="464326"/>
                  </a:lnTo>
                  <a:lnTo>
                    <a:pt x="3143880" y="464326"/>
                  </a:lnTo>
                  <a:lnTo>
                    <a:pt x="3143880" y="468871"/>
                  </a:lnTo>
                  <a:lnTo>
                    <a:pt x="3203801" y="468871"/>
                  </a:lnTo>
                  <a:lnTo>
                    <a:pt x="3203801" y="473416"/>
                  </a:lnTo>
                  <a:lnTo>
                    <a:pt x="3230784" y="473416"/>
                  </a:lnTo>
                  <a:lnTo>
                    <a:pt x="3230784" y="477960"/>
                  </a:lnTo>
                  <a:lnTo>
                    <a:pt x="3239778" y="477960"/>
                  </a:lnTo>
                  <a:lnTo>
                    <a:pt x="3239778" y="482505"/>
                  </a:lnTo>
                  <a:lnTo>
                    <a:pt x="3317562" y="482505"/>
                  </a:lnTo>
                  <a:lnTo>
                    <a:pt x="3317562" y="487050"/>
                  </a:lnTo>
                  <a:lnTo>
                    <a:pt x="3323515" y="487050"/>
                  </a:lnTo>
                  <a:lnTo>
                    <a:pt x="3323515" y="491595"/>
                  </a:lnTo>
                  <a:lnTo>
                    <a:pt x="3332510" y="491595"/>
                  </a:lnTo>
                  <a:lnTo>
                    <a:pt x="3332510" y="496140"/>
                  </a:lnTo>
                  <a:lnTo>
                    <a:pt x="3503151" y="496140"/>
                  </a:lnTo>
                  <a:lnTo>
                    <a:pt x="3503151" y="500684"/>
                  </a:lnTo>
                  <a:lnTo>
                    <a:pt x="3524054" y="500684"/>
                  </a:lnTo>
                  <a:lnTo>
                    <a:pt x="3524054" y="505229"/>
                  </a:lnTo>
                  <a:lnTo>
                    <a:pt x="3628820" y="505229"/>
                  </a:lnTo>
                  <a:lnTo>
                    <a:pt x="3628820" y="509774"/>
                  </a:lnTo>
                  <a:lnTo>
                    <a:pt x="3700649" y="509774"/>
                  </a:lnTo>
                  <a:lnTo>
                    <a:pt x="3700649" y="514319"/>
                  </a:lnTo>
                  <a:lnTo>
                    <a:pt x="3709644" y="514319"/>
                  </a:lnTo>
                  <a:lnTo>
                    <a:pt x="3709644" y="518863"/>
                  </a:lnTo>
                  <a:lnTo>
                    <a:pt x="3763484" y="518863"/>
                  </a:lnTo>
                  <a:lnTo>
                    <a:pt x="3763484" y="523408"/>
                  </a:lnTo>
                  <a:lnTo>
                    <a:pt x="3772478" y="523408"/>
                  </a:lnTo>
                  <a:lnTo>
                    <a:pt x="3772478" y="527953"/>
                  </a:lnTo>
                  <a:lnTo>
                    <a:pt x="3787427" y="527953"/>
                  </a:lnTo>
                  <a:lnTo>
                    <a:pt x="3787427" y="532498"/>
                  </a:lnTo>
                  <a:lnTo>
                    <a:pt x="3823405" y="532498"/>
                  </a:lnTo>
                  <a:lnTo>
                    <a:pt x="3823405" y="537043"/>
                  </a:lnTo>
                  <a:lnTo>
                    <a:pt x="3862296" y="537043"/>
                  </a:lnTo>
                  <a:lnTo>
                    <a:pt x="3862296" y="541587"/>
                  </a:lnTo>
                  <a:lnTo>
                    <a:pt x="3928171" y="541587"/>
                  </a:lnTo>
                  <a:lnTo>
                    <a:pt x="3928171" y="546132"/>
                  </a:lnTo>
                  <a:lnTo>
                    <a:pt x="3976057" y="546132"/>
                  </a:lnTo>
                  <a:lnTo>
                    <a:pt x="3976057" y="550677"/>
                  </a:lnTo>
                  <a:lnTo>
                    <a:pt x="4038891" y="550677"/>
                  </a:lnTo>
                  <a:lnTo>
                    <a:pt x="4038891" y="559893"/>
                  </a:lnTo>
                  <a:lnTo>
                    <a:pt x="4056881" y="559893"/>
                  </a:lnTo>
                  <a:lnTo>
                    <a:pt x="4056881" y="564438"/>
                  </a:lnTo>
                  <a:lnTo>
                    <a:pt x="4062835" y="564438"/>
                  </a:lnTo>
                  <a:lnTo>
                    <a:pt x="4062835" y="568982"/>
                  </a:lnTo>
                  <a:lnTo>
                    <a:pt x="4065875" y="568982"/>
                  </a:lnTo>
                  <a:lnTo>
                    <a:pt x="4065875" y="573527"/>
                  </a:lnTo>
                  <a:lnTo>
                    <a:pt x="4131750" y="573527"/>
                  </a:lnTo>
                  <a:lnTo>
                    <a:pt x="4131750" y="578072"/>
                  </a:lnTo>
                  <a:lnTo>
                    <a:pt x="4209533" y="578072"/>
                  </a:lnTo>
                  <a:lnTo>
                    <a:pt x="4209533" y="582743"/>
                  </a:lnTo>
                  <a:lnTo>
                    <a:pt x="4299351" y="582743"/>
                  </a:lnTo>
                  <a:lnTo>
                    <a:pt x="4299351" y="587414"/>
                  </a:lnTo>
                  <a:lnTo>
                    <a:pt x="4365226" y="587414"/>
                  </a:lnTo>
                  <a:lnTo>
                    <a:pt x="4365226" y="592085"/>
                  </a:lnTo>
                  <a:lnTo>
                    <a:pt x="4496976" y="592085"/>
                  </a:lnTo>
                  <a:lnTo>
                    <a:pt x="4496976" y="596756"/>
                  </a:lnTo>
                  <a:lnTo>
                    <a:pt x="4580839" y="596756"/>
                  </a:lnTo>
                  <a:lnTo>
                    <a:pt x="4580839" y="601427"/>
                  </a:lnTo>
                  <a:lnTo>
                    <a:pt x="4667617" y="601427"/>
                  </a:lnTo>
                  <a:lnTo>
                    <a:pt x="4667617" y="606098"/>
                  </a:lnTo>
                  <a:lnTo>
                    <a:pt x="4718543" y="606098"/>
                  </a:lnTo>
                  <a:lnTo>
                    <a:pt x="4718543" y="610769"/>
                  </a:lnTo>
                  <a:lnTo>
                    <a:pt x="4733492" y="610769"/>
                  </a:lnTo>
                  <a:lnTo>
                    <a:pt x="4733492" y="615440"/>
                  </a:lnTo>
                  <a:lnTo>
                    <a:pt x="4799367" y="615440"/>
                  </a:lnTo>
                  <a:lnTo>
                    <a:pt x="4799367" y="620111"/>
                  </a:lnTo>
                  <a:lnTo>
                    <a:pt x="4865242" y="620111"/>
                  </a:lnTo>
                  <a:lnTo>
                    <a:pt x="4865242" y="624782"/>
                  </a:lnTo>
                  <a:lnTo>
                    <a:pt x="4907174" y="624782"/>
                  </a:lnTo>
                  <a:lnTo>
                    <a:pt x="4907174" y="629453"/>
                  </a:lnTo>
                  <a:lnTo>
                    <a:pt x="5080855" y="629453"/>
                  </a:lnTo>
                  <a:lnTo>
                    <a:pt x="5080855" y="634251"/>
                  </a:lnTo>
                  <a:lnTo>
                    <a:pt x="5140776" y="634251"/>
                  </a:lnTo>
                  <a:lnTo>
                    <a:pt x="5140776" y="639174"/>
                  </a:lnTo>
                  <a:lnTo>
                    <a:pt x="5299509" y="639174"/>
                  </a:lnTo>
                  <a:lnTo>
                    <a:pt x="5299509" y="644098"/>
                  </a:lnTo>
                  <a:lnTo>
                    <a:pt x="5428219" y="644098"/>
                  </a:lnTo>
                  <a:lnTo>
                    <a:pt x="5428219" y="649021"/>
                  </a:lnTo>
                  <a:lnTo>
                    <a:pt x="5473191" y="649021"/>
                  </a:lnTo>
                  <a:lnTo>
                    <a:pt x="5473191" y="654071"/>
                  </a:lnTo>
                  <a:lnTo>
                    <a:pt x="5548060" y="654071"/>
                  </a:lnTo>
                  <a:lnTo>
                    <a:pt x="5548060" y="659247"/>
                  </a:lnTo>
                  <a:lnTo>
                    <a:pt x="6018052" y="659247"/>
                  </a:lnTo>
                  <a:lnTo>
                    <a:pt x="6018052" y="665180"/>
                  </a:lnTo>
                  <a:lnTo>
                    <a:pt x="6045036" y="665180"/>
                  </a:lnTo>
                  <a:lnTo>
                    <a:pt x="6045036" y="671366"/>
                  </a:lnTo>
                  <a:lnTo>
                    <a:pt x="6140808" y="671366"/>
                  </a:lnTo>
                  <a:lnTo>
                    <a:pt x="6140808" y="678184"/>
                  </a:lnTo>
                  <a:lnTo>
                    <a:pt x="6200728" y="678184"/>
                  </a:lnTo>
                  <a:lnTo>
                    <a:pt x="6200728" y="685380"/>
                  </a:lnTo>
                  <a:lnTo>
                    <a:pt x="6209723" y="685380"/>
                  </a:lnTo>
                  <a:lnTo>
                    <a:pt x="6209723" y="692575"/>
                  </a:lnTo>
                  <a:lnTo>
                    <a:pt x="6389359" y="692575"/>
                  </a:lnTo>
                  <a:lnTo>
                    <a:pt x="6389359" y="700150"/>
                  </a:lnTo>
                  <a:lnTo>
                    <a:pt x="6419256" y="700150"/>
                  </a:lnTo>
                  <a:lnTo>
                    <a:pt x="6419256" y="707851"/>
                  </a:lnTo>
                  <a:lnTo>
                    <a:pt x="6491085" y="707851"/>
                  </a:lnTo>
                  <a:lnTo>
                    <a:pt x="6491085" y="715552"/>
                  </a:lnTo>
                  <a:lnTo>
                    <a:pt x="6628789" y="715552"/>
                  </a:lnTo>
                  <a:lnTo>
                    <a:pt x="6628789" y="723379"/>
                  </a:lnTo>
                  <a:lnTo>
                    <a:pt x="6631829" y="723379"/>
                  </a:lnTo>
                  <a:lnTo>
                    <a:pt x="6631829" y="731206"/>
                  </a:lnTo>
                  <a:lnTo>
                    <a:pt x="6643864" y="731206"/>
                  </a:lnTo>
                  <a:lnTo>
                    <a:pt x="6643864" y="739033"/>
                  </a:lnTo>
                  <a:lnTo>
                    <a:pt x="6823500" y="739033"/>
                  </a:lnTo>
                  <a:lnTo>
                    <a:pt x="6823500" y="747113"/>
                  </a:lnTo>
                  <a:lnTo>
                    <a:pt x="6895329" y="747113"/>
                  </a:lnTo>
                  <a:lnTo>
                    <a:pt x="6895329" y="755319"/>
                  </a:lnTo>
                  <a:lnTo>
                    <a:pt x="6910277" y="755319"/>
                  </a:lnTo>
                  <a:lnTo>
                    <a:pt x="6910277" y="763525"/>
                  </a:lnTo>
                  <a:lnTo>
                    <a:pt x="7128804" y="763525"/>
                  </a:lnTo>
                  <a:lnTo>
                    <a:pt x="7128804" y="772867"/>
                  </a:lnTo>
                  <a:lnTo>
                    <a:pt x="7173777" y="772867"/>
                  </a:lnTo>
                  <a:lnTo>
                    <a:pt x="7173777" y="783092"/>
                  </a:lnTo>
                  <a:lnTo>
                    <a:pt x="7176818" y="783092"/>
                  </a:lnTo>
                  <a:lnTo>
                    <a:pt x="7176818" y="793318"/>
                  </a:lnTo>
                  <a:lnTo>
                    <a:pt x="7245732" y="793318"/>
                  </a:lnTo>
                  <a:lnTo>
                    <a:pt x="7245732" y="804428"/>
                  </a:lnTo>
                  <a:lnTo>
                    <a:pt x="7290705" y="804428"/>
                  </a:lnTo>
                  <a:lnTo>
                    <a:pt x="7290705" y="816421"/>
                  </a:lnTo>
                  <a:lnTo>
                    <a:pt x="7293745" y="816421"/>
                  </a:lnTo>
                  <a:lnTo>
                    <a:pt x="7293745" y="828414"/>
                  </a:lnTo>
                  <a:lnTo>
                    <a:pt x="7317688" y="828414"/>
                  </a:lnTo>
                  <a:lnTo>
                    <a:pt x="7317688" y="840534"/>
                  </a:lnTo>
                  <a:lnTo>
                    <a:pt x="7611085" y="840534"/>
                  </a:lnTo>
                  <a:lnTo>
                    <a:pt x="7611085" y="853915"/>
                  </a:lnTo>
                  <a:lnTo>
                    <a:pt x="7906762" y="853915"/>
                  </a:lnTo>
                </a:path>
              </a:pathLst>
            </a:custGeom>
            <a:noFill/>
            <a:ln w="25312" cap="flat">
              <a:solidFill>
                <a:srgbClr val="FAA51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Freeform 7">
              <a:extLst>
                <a:ext uri="{FF2B5EF4-FFF2-40B4-BE49-F238E27FC236}">
                  <a16:creationId xmlns:a16="http://schemas.microsoft.com/office/drawing/2014/main" id="{ABF362C3-82AB-B8A9-E963-61A12BDB8479}"/>
                </a:ext>
              </a:extLst>
            </p:cNvPr>
            <p:cNvSpPr/>
            <p:nvPr/>
          </p:nvSpPr>
          <p:spPr>
            <a:xfrm>
              <a:off x="2676372" y="1537226"/>
              <a:ext cx="7907395" cy="1125592"/>
            </a:xfrm>
            <a:custGeom>
              <a:avLst/>
              <a:gdLst>
                <a:gd name="connsiteX0" fmla="*/ 0 w 7907395"/>
                <a:gd name="connsiteY0" fmla="*/ 0 h 1125592"/>
                <a:gd name="connsiteX1" fmla="*/ 3040 w 7907395"/>
                <a:gd name="connsiteY1" fmla="*/ 0 h 1125592"/>
                <a:gd name="connsiteX2" fmla="*/ 3040 w 7907395"/>
                <a:gd name="connsiteY2" fmla="*/ 3914 h 1125592"/>
                <a:gd name="connsiteX3" fmla="*/ 6081 w 7907395"/>
                <a:gd name="connsiteY3" fmla="*/ 3914 h 1125592"/>
                <a:gd name="connsiteX4" fmla="*/ 6081 w 7907395"/>
                <a:gd name="connsiteY4" fmla="*/ 7827 h 1125592"/>
                <a:gd name="connsiteX5" fmla="*/ 21029 w 7907395"/>
                <a:gd name="connsiteY5" fmla="*/ 7827 h 1125592"/>
                <a:gd name="connsiteX6" fmla="*/ 21029 w 7907395"/>
                <a:gd name="connsiteY6" fmla="*/ 11741 h 1125592"/>
                <a:gd name="connsiteX7" fmla="*/ 24070 w 7907395"/>
                <a:gd name="connsiteY7" fmla="*/ 11741 h 1125592"/>
                <a:gd name="connsiteX8" fmla="*/ 24070 w 7907395"/>
                <a:gd name="connsiteY8" fmla="*/ 15654 h 1125592"/>
                <a:gd name="connsiteX9" fmla="*/ 36105 w 7907395"/>
                <a:gd name="connsiteY9" fmla="*/ 15654 h 1125592"/>
                <a:gd name="connsiteX10" fmla="*/ 36105 w 7907395"/>
                <a:gd name="connsiteY10" fmla="*/ 19568 h 1125592"/>
                <a:gd name="connsiteX11" fmla="*/ 42059 w 7907395"/>
                <a:gd name="connsiteY11" fmla="*/ 19568 h 1125592"/>
                <a:gd name="connsiteX12" fmla="*/ 42059 w 7907395"/>
                <a:gd name="connsiteY12" fmla="*/ 23481 h 1125592"/>
                <a:gd name="connsiteX13" fmla="*/ 66002 w 7907395"/>
                <a:gd name="connsiteY13" fmla="*/ 23481 h 1125592"/>
                <a:gd name="connsiteX14" fmla="*/ 66002 w 7907395"/>
                <a:gd name="connsiteY14" fmla="*/ 27395 h 1125592"/>
                <a:gd name="connsiteX15" fmla="*/ 80950 w 7907395"/>
                <a:gd name="connsiteY15" fmla="*/ 27395 h 1125592"/>
                <a:gd name="connsiteX16" fmla="*/ 80950 w 7907395"/>
                <a:gd name="connsiteY16" fmla="*/ 31309 h 1125592"/>
                <a:gd name="connsiteX17" fmla="*/ 86904 w 7907395"/>
                <a:gd name="connsiteY17" fmla="*/ 31309 h 1125592"/>
                <a:gd name="connsiteX18" fmla="*/ 86904 w 7907395"/>
                <a:gd name="connsiteY18" fmla="*/ 39136 h 1125592"/>
                <a:gd name="connsiteX19" fmla="*/ 92858 w 7907395"/>
                <a:gd name="connsiteY19" fmla="*/ 39136 h 1125592"/>
                <a:gd name="connsiteX20" fmla="*/ 92858 w 7907395"/>
                <a:gd name="connsiteY20" fmla="*/ 46963 h 1125592"/>
                <a:gd name="connsiteX21" fmla="*/ 95899 w 7907395"/>
                <a:gd name="connsiteY21" fmla="*/ 46963 h 1125592"/>
                <a:gd name="connsiteX22" fmla="*/ 95899 w 7907395"/>
                <a:gd name="connsiteY22" fmla="*/ 50876 h 1125592"/>
                <a:gd name="connsiteX23" fmla="*/ 101853 w 7907395"/>
                <a:gd name="connsiteY23" fmla="*/ 50876 h 1125592"/>
                <a:gd name="connsiteX24" fmla="*/ 101853 w 7907395"/>
                <a:gd name="connsiteY24" fmla="*/ 54790 h 1125592"/>
                <a:gd name="connsiteX25" fmla="*/ 125796 w 7907395"/>
                <a:gd name="connsiteY25" fmla="*/ 54790 h 1125592"/>
                <a:gd name="connsiteX26" fmla="*/ 125796 w 7907395"/>
                <a:gd name="connsiteY26" fmla="*/ 58704 h 1125592"/>
                <a:gd name="connsiteX27" fmla="*/ 128836 w 7907395"/>
                <a:gd name="connsiteY27" fmla="*/ 58704 h 1125592"/>
                <a:gd name="connsiteX28" fmla="*/ 128836 w 7907395"/>
                <a:gd name="connsiteY28" fmla="*/ 62617 h 1125592"/>
                <a:gd name="connsiteX29" fmla="*/ 146825 w 7907395"/>
                <a:gd name="connsiteY29" fmla="*/ 62617 h 1125592"/>
                <a:gd name="connsiteX30" fmla="*/ 146825 w 7907395"/>
                <a:gd name="connsiteY30" fmla="*/ 66531 h 1125592"/>
                <a:gd name="connsiteX31" fmla="*/ 152779 w 7907395"/>
                <a:gd name="connsiteY31" fmla="*/ 66531 h 1125592"/>
                <a:gd name="connsiteX32" fmla="*/ 152779 w 7907395"/>
                <a:gd name="connsiteY32" fmla="*/ 70444 h 1125592"/>
                <a:gd name="connsiteX33" fmla="*/ 158733 w 7907395"/>
                <a:gd name="connsiteY33" fmla="*/ 70444 h 1125592"/>
                <a:gd name="connsiteX34" fmla="*/ 158733 w 7907395"/>
                <a:gd name="connsiteY34" fmla="*/ 74358 h 1125592"/>
                <a:gd name="connsiteX35" fmla="*/ 170768 w 7907395"/>
                <a:gd name="connsiteY35" fmla="*/ 74358 h 1125592"/>
                <a:gd name="connsiteX36" fmla="*/ 170768 w 7907395"/>
                <a:gd name="connsiteY36" fmla="*/ 78271 h 1125592"/>
                <a:gd name="connsiteX37" fmla="*/ 173808 w 7907395"/>
                <a:gd name="connsiteY37" fmla="*/ 78271 h 1125592"/>
                <a:gd name="connsiteX38" fmla="*/ 173808 w 7907395"/>
                <a:gd name="connsiteY38" fmla="*/ 82185 h 1125592"/>
                <a:gd name="connsiteX39" fmla="*/ 185843 w 7907395"/>
                <a:gd name="connsiteY39" fmla="*/ 82185 h 1125592"/>
                <a:gd name="connsiteX40" fmla="*/ 185843 w 7907395"/>
                <a:gd name="connsiteY40" fmla="*/ 86099 h 1125592"/>
                <a:gd name="connsiteX41" fmla="*/ 200792 w 7907395"/>
                <a:gd name="connsiteY41" fmla="*/ 86099 h 1125592"/>
                <a:gd name="connsiteX42" fmla="*/ 200792 w 7907395"/>
                <a:gd name="connsiteY42" fmla="*/ 90012 h 1125592"/>
                <a:gd name="connsiteX43" fmla="*/ 206746 w 7907395"/>
                <a:gd name="connsiteY43" fmla="*/ 90012 h 1125592"/>
                <a:gd name="connsiteX44" fmla="*/ 206746 w 7907395"/>
                <a:gd name="connsiteY44" fmla="*/ 93926 h 1125592"/>
                <a:gd name="connsiteX45" fmla="*/ 218781 w 7907395"/>
                <a:gd name="connsiteY45" fmla="*/ 93926 h 1125592"/>
                <a:gd name="connsiteX46" fmla="*/ 218781 w 7907395"/>
                <a:gd name="connsiteY46" fmla="*/ 97839 h 1125592"/>
                <a:gd name="connsiteX47" fmla="*/ 224735 w 7907395"/>
                <a:gd name="connsiteY47" fmla="*/ 97839 h 1125592"/>
                <a:gd name="connsiteX48" fmla="*/ 224735 w 7907395"/>
                <a:gd name="connsiteY48" fmla="*/ 101753 h 1125592"/>
                <a:gd name="connsiteX49" fmla="*/ 233729 w 7907395"/>
                <a:gd name="connsiteY49" fmla="*/ 101753 h 1125592"/>
                <a:gd name="connsiteX50" fmla="*/ 233729 w 7907395"/>
                <a:gd name="connsiteY50" fmla="*/ 113620 h 1125592"/>
                <a:gd name="connsiteX51" fmla="*/ 254632 w 7907395"/>
                <a:gd name="connsiteY51" fmla="*/ 113620 h 1125592"/>
                <a:gd name="connsiteX52" fmla="*/ 254632 w 7907395"/>
                <a:gd name="connsiteY52" fmla="*/ 117660 h 1125592"/>
                <a:gd name="connsiteX53" fmla="*/ 257672 w 7907395"/>
                <a:gd name="connsiteY53" fmla="*/ 117660 h 1125592"/>
                <a:gd name="connsiteX54" fmla="*/ 257672 w 7907395"/>
                <a:gd name="connsiteY54" fmla="*/ 125613 h 1125592"/>
                <a:gd name="connsiteX55" fmla="*/ 260713 w 7907395"/>
                <a:gd name="connsiteY55" fmla="*/ 125613 h 1125592"/>
                <a:gd name="connsiteX56" fmla="*/ 260713 w 7907395"/>
                <a:gd name="connsiteY56" fmla="*/ 133566 h 1125592"/>
                <a:gd name="connsiteX57" fmla="*/ 281615 w 7907395"/>
                <a:gd name="connsiteY57" fmla="*/ 133566 h 1125592"/>
                <a:gd name="connsiteX58" fmla="*/ 281615 w 7907395"/>
                <a:gd name="connsiteY58" fmla="*/ 137606 h 1125592"/>
                <a:gd name="connsiteX59" fmla="*/ 284656 w 7907395"/>
                <a:gd name="connsiteY59" fmla="*/ 137606 h 1125592"/>
                <a:gd name="connsiteX60" fmla="*/ 284656 w 7907395"/>
                <a:gd name="connsiteY60" fmla="*/ 141646 h 1125592"/>
                <a:gd name="connsiteX61" fmla="*/ 293650 w 7907395"/>
                <a:gd name="connsiteY61" fmla="*/ 141646 h 1125592"/>
                <a:gd name="connsiteX62" fmla="*/ 293650 w 7907395"/>
                <a:gd name="connsiteY62" fmla="*/ 145686 h 1125592"/>
                <a:gd name="connsiteX63" fmla="*/ 308599 w 7907395"/>
                <a:gd name="connsiteY63" fmla="*/ 145686 h 1125592"/>
                <a:gd name="connsiteX64" fmla="*/ 308599 w 7907395"/>
                <a:gd name="connsiteY64" fmla="*/ 149726 h 1125592"/>
                <a:gd name="connsiteX65" fmla="*/ 317593 w 7907395"/>
                <a:gd name="connsiteY65" fmla="*/ 149726 h 1125592"/>
                <a:gd name="connsiteX66" fmla="*/ 317593 w 7907395"/>
                <a:gd name="connsiteY66" fmla="*/ 153765 h 1125592"/>
                <a:gd name="connsiteX67" fmla="*/ 320633 w 7907395"/>
                <a:gd name="connsiteY67" fmla="*/ 153765 h 1125592"/>
                <a:gd name="connsiteX68" fmla="*/ 320633 w 7907395"/>
                <a:gd name="connsiteY68" fmla="*/ 157805 h 1125592"/>
                <a:gd name="connsiteX69" fmla="*/ 338622 w 7907395"/>
                <a:gd name="connsiteY69" fmla="*/ 157805 h 1125592"/>
                <a:gd name="connsiteX70" fmla="*/ 338622 w 7907395"/>
                <a:gd name="connsiteY70" fmla="*/ 165759 h 1125592"/>
                <a:gd name="connsiteX71" fmla="*/ 344576 w 7907395"/>
                <a:gd name="connsiteY71" fmla="*/ 165759 h 1125592"/>
                <a:gd name="connsiteX72" fmla="*/ 344576 w 7907395"/>
                <a:gd name="connsiteY72" fmla="*/ 169798 h 1125592"/>
                <a:gd name="connsiteX73" fmla="*/ 347617 w 7907395"/>
                <a:gd name="connsiteY73" fmla="*/ 169798 h 1125592"/>
                <a:gd name="connsiteX74" fmla="*/ 347617 w 7907395"/>
                <a:gd name="connsiteY74" fmla="*/ 177752 h 1125592"/>
                <a:gd name="connsiteX75" fmla="*/ 362565 w 7907395"/>
                <a:gd name="connsiteY75" fmla="*/ 177752 h 1125592"/>
                <a:gd name="connsiteX76" fmla="*/ 362565 w 7907395"/>
                <a:gd name="connsiteY76" fmla="*/ 181792 h 1125592"/>
                <a:gd name="connsiteX77" fmla="*/ 365606 w 7907395"/>
                <a:gd name="connsiteY77" fmla="*/ 181792 h 1125592"/>
                <a:gd name="connsiteX78" fmla="*/ 365606 w 7907395"/>
                <a:gd name="connsiteY78" fmla="*/ 185831 h 1125592"/>
                <a:gd name="connsiteX79" fmla="*/ 374600 w 7907395"/>
                <a:gd name="connsiteY79" fmla="*/ 185831 h 1125592"/>
                <a:gd name="connsiteX80" fmla="*/ 374600 w 7907395"/>
                <a:gd name="connsiteY80" fmla="*/ 189871 h 1125592"/>
                <a:gd name="connsiteX81" fmla="*/ 395503 w 7907395"/>
                <a:gd name="connsiteY81" fmla="*/ 189871 h 1125592"/>
                <a:gd name="connsiteX82" fmla="*/ 395503 w 7907395"/>
                <a:gd name="connsiteY82" fmla="*/ 193911 h 1125592"/>
                <a:gd name="connsiteX83" fmla="*/ 404497 w 7907395"/>
                <a:gd name="connsiteY83" fmla="*/ 193911 h 1125592"/>
                <a:gd name="connsiteX84" fmla="*/ 404497 w 7907395"/>
                <a:gd name="connsiteY84" fmla="*/ 197951 h 1125592"/>
                <a:gd name="connsiteX85" fmla="*/ 443389 w 7907395"/>
                <a:gd name="connsiteY85" fmla="*/ 197951 h 1125592"/>
                <a:gd name="connsiteX86" fmla="*/ 443389 w 7907395"/>
                <a:gd name="connsiteY86" fmla="*/ 209944 h 1125592"/>
                <a:gd name="connsiteX87" fmla="*/ 446429 w 7907395"/>
                <a:gd name="connsiteY87" fmla="*/ 209944 h 1125592"/>
                <a:gd name="connsiteX88" fmla="*/ 446429 w 7907395"/>
                <a:gd name="connsiteY88" fmla="*/ 213984 h 1125592"/>
                <a:gd name="connsiteX89" fmla="*/ 455424 w 7907395"/>
                <a:gd name="connsiteY89" fmla="*/ 213984 h 1125592"/>
                <a:gd name="connsiteX90" fmla="*/ 455424 w 7907395"/>
                <a:gd name="connsiteY90" fmla="*/ 218024 h 1125592"/>
                <a:gd name="connsiteX91" fmla="*/ 458464 w 7907395"/>
                <a:gd name="connsiteY91" fmla="*/ 218024 h 1125592"/>
                <a:gd name="connsiteX92" fmla="*/ 458464 w 7907395"/>
                <a:gd name="connsiteY92" fmla="*/ 225977 h 1125592"/>
                <a:gd name="connsiteX93" fmla="*/ 467458 w 7907395"/>
                <a:gd name="connsiteY93" fmla="*/ 225977 h 1125592"/>
                <a:gd name="connsiteX94" fmla="*/ 467458 w 7907395"/>
                <a:gd name="connsiteY94" fmla="*/ 230017 h 1125592"/>
                <a:gd name="connsiteX95" fmla="*/ 470499 w 7907395"/>
                <a:gd name="connsiteY95" fmla="*/ 230017 h 1125592"/>
                <a:gd name="connsiteX96" fmla="*/ 470499 w 7907395"/>
                <a:gd name="connsiteY96" fmla="*/ 234057 h 1125592"/>
                <a:gd name="connsiteX97" fmla="*/ 491401 w 7907395"/>
                <a:gd name="connsiteY97" fmla="*/ 234057 h 1125592"/>
                <a:gd name="connsiteX98" fmla="*/ 491401 w 7907395"/>
                <a:gd name="connsiteY98" fmla="*/ 238096 h 1125592"/>
                <a:gd name="connsiteX99" fmla="*/ 494442 w 7907395"/>
                <a:gd name="connsiteY99" fmla="*/ 238096 h 1125592"/>
                <a:gd name="connsiteX100" fmla="*/ 494442 w 7907395"/>
                <a:gd name="connsiteY100" fmla="*/ 242136 h 1125592"/>
                <a:gd name="connsiteX101" fmla="*/ 503436 w 7907395"/>
                <a:gd name="connsiteY101" fmla="*/ 242136 h 1125592"/>
                <a:gd name="connsiteX102" fmla="*/ 503436 w 7907395"/>
                <a:gd name="connsiteY102" fmla="*/ 246176 h 1125592"/>
                <a:gd name="connsiteX103" fmla="*/ 512431 w 7907395"/>
                <a:gd name="connsiteY103" fmla="*/ 246176 h 1125592"/>
                <a:gd name="connsiteX104" fmla="*/ 512431 w 7907395"/>
                <a:gd name="connsiteY104" fmla="*/ 250216 h 1125592"/>
                <a:gd name="connsiteX105" fmla="*/ 515471 w 7907395"/>
                <a:gd name="connsiteY105" fmla="*/ 250216 h 1125592"/>
                <a:gd name="connsiteX106" fmla="*/ 515471 w 7907395"/>
                <a:gd name="connsiteY106" fmla="*/ 254256 h 1125592"/>
                <a:gd name="connsiteX107" fmla="*/ 527506 w 7907395"/>
                <a:gd name="connsiteY107" fmla="*/ 254256 h 1125592"/>
                <a:gd name="connsiteX108" fmla="*/ 527506 w 7907395"/>
                <a:gd name="connsiteY108" fmla="*/ 258296 h 1125592"/>
                <a:gd name="connsiteX109" fmla="*/ 530546 w 7907395"/>
                <a:gd name="connsiteY109" fmla="*/ 258296 h 1125592"/>
                <a:gd name="connsiteX110" fmla="*/ 530546 w 7907395"/>
                <a:gd name="connsiteY110" fmla="*/ 262335 h 1125592"/>
                <a:gd name="connsiteX111" fmla="*/ 548535 w 7907395"/>
                <a:gd name="connsiteY111" fmla="*/ 262335 h 1125592"/>
                <a:gd name="connsiteX112" fmla="*/ 548535 w 7907395"/>
                <a:gd name="connsiteY112" fmla="*/ 270415 h 1125592"/>
                <a:gd name="connsiteX113" fmla="*/ 563484 w 7907395"/>
                <a:gd name="connsiteY113" fmla="*/ 270415 h 1125592"/>
                <a:gd name="connsiteX114" fmla="*/ 563484 w 7907395"/>
                <a:gd name="connsiteY114" fmla="*/ 274455 h 1125592"/>
                <a:gd name="connsiteX115" fmla="*/ 602375 w 7907395"/>
                <a:gd name="connsiteY115" fmla="*/ 274455 h 1125592"/>
                <a:gd name="connsiteX116" fmla="*/ 602375 w 7907395"/>
                <a:gd name="connsiteY116" fmla="*/ 278495 h 1125592"/>
                <a:gd name="connsiteX117" fmla="*/ 629359 w 7907395"/>
                <a:gd name="connsiteY117" fmla="*/ 278495 h 1125592"/>
                <a:gd name="connsiteX118" fmla="*/ 629359 w 7907395"/>
                <a:gd name="connsiteY118" fmla="*/ 282534 h 1125592"/>
                <a:gd name="connsiteX119" fmla="*/ 632399 w 7907395"/>
                <a:gd name="connsiteY119" fmla="*/ 282534 h 1125592"/>
                <a:gd name="connsiteX120" fmla="*/ 632399 w 7907395"/>
                <a:gd name="connsiteY120" fmla="*/ 286574 h 1125592"/>
                <a:gd name="connsiteX121" fmla="*/ 656342 w 7907395"/>
                <a:gd name="connsiteY121" fmla="*/ 286574 h 1125592"/>
                <a:gd name="connsiteX122" fmla="*/ 656342 w 7907395"/>
                <a:gd name="connsiteY122" fmla="*/ 290614 h 1125592"/>
                <a:gd name="connsiteX123" fmla="*/ 674331 w 7907395"/>
                <a:gd name="connsiteY123" fmla="*/ 290614 h 1125592"/>
                <a:gd name="connsiteX124" fmla="*/ 674331 w 7907395"/>
                <a:gd name="connsiteY124" fmla="*/ 294654 h 1125592"/>
                <a:gd name="connsiteX125" fmla="*/ 680285 w 7907395"/>
                <a:gd name="connsiteY125" fmla="*/ 294654 h 1125592"/>
                <a:gd name="connsiteX126" fmla="*/ 680285 w 7907395"/>
                <a:gd name="connsiteY126" fmla="*/ 298694 h 1125592"/>
                <a:gd name="connsiteX127" fmla="*/ 686239 w 7907395"/>
                <a:gd name="connsiteY127" fmla="*/ 298694 h 1125592"/>
                <a:gd name="connsiteX128" fmla="*/ 686239 w 7907395"/>
                <a:gd name="connsiteY128" fmla="*/ 302733 h 1125592"/>
                <a:gd name="connsiteX129" fmla="*/ 704228 w 7907395"/>
                <a:gd name="connsiteY129" fmla="*/ 302733 h 1125592"/>
                <a:gd name="connsiteX130" fmla="*/ 704228 w 7907395"/>
                <a:gd name="connsiteY130" fmla="*/ 306773 h 1125592"/>
                <a:gd name="connsiteX131" fmla="*/ 719177 w 7907395"/>
                <a:gd name="connsiteY131" fmla="*/ 306773 h 1125592"/>
                <a:gd name="connsiteX132" fmla="*/ 719177 w 7907395"/>
                <a:gd name="connsiteY132" fmla="*/ 310813 h 1125592"/>
                <a:gd name="connsiteX133" fmla="*/ 728171 w 7907395"/>
                <a:gd name="connsiteY133" fmla="*/ 310813 h 1125592"/>
                <a:gd name="connsiteX134" fmla="*/ 728171 w 7907395"/>
                <a:gd name="connsiteY134" fmla="*/ 314853 h 1125592"/>
                <a:gd name="connsiteX135" fmla="*/ 743120 w 7907395"/>
                <a:gd name="connsiteY135" fmla="*/ 314853 h 1125592"/>
                <a:gd name="connsiteX136" fmla="*/ 743120 w 7907395"/>
                <a:gd name="connsiteY136" fmla="*/ 318893 h 1125592"/>
                <a:gd name="connsiteX137" fmla="*/ 770103 w 7907395"/>
                <a:gd name="connsiteY137" fmla="*/ 318893 h 1125592"/>
                <a:gd name="connsiteX138" fmla="*/ 770103 w 7907395"/>
                <a:gd name="connsiteY138" fmla="*/ 322933 h 1125592"/>
                <a:gd name="connsiteX139" fmla="*/ 779097 w 7907395"/>
                <a:gd name="connsiteY139" fmla="*/ 322933 h 1125592"/>
                <a:gd name="connsiteX140" fmla="*/ 779097 w 7907395"/>
                <a:gd name="connsiteY140" fmla="*/ 326972 h 1125592"/>
                <a:gd name="connsiteX141" fmla="*/ 815075 w 7907395"/>
                <a:gd name="connsiteY141" fmla="*/ 326972 h 1125592"/>
                <a:gd name="connsiteX142" fmla="*/ 815075 w 7907395"/>
                <a:gd name="connsiteY142" fmla="*/ 331012 h 1125592"/>
                <a:gd name="connsiteX143" fmla="*/ 821029 w 7907395"/>
                <a:gd name="connsiteY143" fmla="*/ 331012 h 1125592"/>
                <a:gd name="connsiteX144" fmla="*/ 821029 w 7907395"/>
                <a:gd name="connsiteY144" fmla="*/ 335052 h 1125592"/>
                <a:gd name="connsiteX145" fmla="*/ 826983 w 7907395"/>
                <a:gd name="connsiteY145" fmla="*/ 335052 h 1125592"/>
                <a:gd name="connsiteX146" fmla="*/ 826983 w 7907395"/>
                <a:gd name="connsiteY146" fmla="*/ 339092 h 1125592"/>
                <a:gd name="connsiteX147" fmla="*/ 859921 w 7907395"/>
                <a:gd name="connsiteY147" fmla="*/ 339092 h 1125592"/>
                <a:gd name="connsiteX148" fmla="*/ 859921 w 7907395"/>
                <a:gd name="connsiteY148" fmla="*/ 343132 h 1125592"/>
                <a:gd name="connsiteX149" fmla="*/ 907807 w 7907395"/>
                <a:gd name="connsiteY149" fmla="*/ 343132 h 1125592"/>
                <a:gd name="connsiteX150" fmla="*/ 907807 w 7907395"/>
                <a:gd name="connsiteY150" fmla="*/ 347171 h 1125592"/>
                <a:gd name="connsiteX151" fmla="*/ 964687 w 7907395"/>
                <a:gd name="connsiteY151" fmla="*/ 347171 h 1125592"/>
                <a:gd name="connsiteX152" fmla="*/ 964687 w 7907395"/>
                <a:gd name="connsiteY152" fmla="*/ 351211 h 1125592"/>
                <a:gd name="connsiteX153" fmla="*/ 970641 w 7907395"/>
                <a:gd name="connsiteY153" fmla="*/ 351211 h 1125592"/>
                <a:gd name="connsiteX154" fmla="*/ 970641 w 7907395"/>
                <a:gd name="connsiteY154" fmla="*/ 355251 h 1125592"/>
                <a:gd name="connsiteX155" fmla="*/ 985590 w 7907395"/>
                <a:gd name="connsiteY155" fmla="*/ 355251 h 1125592"/>
                <a:gd name="connsiteX156" fmla="*/ 985590 w 7907395"/>
                <a:gd name="connsiteY156" fmla="*/ 359291 h 1125592"/>
                <a:gd name="connsiteX157" fmla="*/ 1000538 w 7907395"/>
                <a:gd name="connsiteY157" fmla="*/ 359291 h 1125592"/>
                <a:gd name="connsiteX158" fmla="*/ 1000538 w 7907395"/>
                <a:gd name="connsiteY158" fmla="*/ 363331 h 1125592"/>
                <a:gd name="connsiteX159" fmla="*/ 1012573 w 7907395"/>
                <a:gd name="connsiteY159" fmla="*/ 363331 h 1125592"/>
                <a:gd name="connsiteX160" fmla="*/ 1012573 w 7907395"/>
                <a:gd name="connsiteY160" fmla="*/ 367371 h 1125592"/>
                <a:gd name="connsiteX161" fmla="*/ 1015614 w 7907395"/>
                <a:gd name="connsiteY161" fmla="*/ 367371 h 1125592"/>
                <a:gd name="connsiteX162" fmla="*/ 1015614 w 7907395"/>
                <a:gd name="connsiteY162" fmla="*/ 371410 h 1125592"/>
                <a:gd name="connsiteX163" fmla="*/ 1036516 w 7907395"/>
                <a:gd name="connsiteY163" fmla="*/ 371410 h 1125592"/>
                <a:gd name="connsiteX164" fmla="*/ 1036516 w 7907395"/>
                <a:gd name="connsiteY164" fmla="*/ 375450 h 1125592"/>
                <a:gd name="connsiteX165" fmla="*/ 1051465 w 7907395"/>
                <a:gd name="connsiteY165" fmla="*/ 375450 h 1125592"/>
                <a:gd name="connsiteX166" fmla="*/ 1051465 w 7907395"/>
                <a:gd name="connsiteY166" fmla="*/ 383530 h 1125592"/>
                <a:gd name="connsiteX167" fmla="*/ 1060459 w 7907395"/>
                <a:gd name="connsiteY167" fmla="*/ 383530 h 1125592"/>
                <a:gd name="connsiteX168" fmla="*/ 1060459 w 7907395"/>
                <a:gd name="connsiteY168" fmla="*/ 391609 h 1125592"/>
                <a:gd name="connsiteX169" fmla="*/ 1069454 w 7907395"/>
                <a:gd name="connsiteY169" fmla="*/ 391609 h 1125592"/>
                <a:gd name="connsiteX170" fmla="*/ 1069454 w 7907395"/>
                <a:gd name="connsiteY170" fmla="*/ 395649 h 1125592"/>
                <a:gd name="connsiteX171" fmla="*/ 1093397 w 7907395"/>
                <a:gd name="connsiteY171" fmla="*/ 395649 h 1125592"/>
                <a:gd name="connsiteX172" fmla="*/ 1093397 w 7907395"/>
                <a:gd name="connsiteY172" fmla="*/ 407769 h 1125592"/>
                <a:gd name="connsiteX173" fmla="*/ 1096437 w 7907395"/>
                <a:gd name="connsiteY173" fmla="*/ 407769 h 1125592"/>
                <a:gd name="connsiteX174" fmla="*/ 1096437 w 7907395"/>
                <a:gd name="connsiteY174" fmla="*/ 415848 h 1125592"/>
                <a:gd name="connsiteX175" fmla="*/ 1105432 w 7907395"/>
                <a:gd name="connsiteY175" fmla="*/ 415848 h 1125592"/>
                <a:gd name="connsiteX176" fmla="*/ 1105432 w 7907395"/>
                <a:gd name="connsiteY176" fmla="*/ 419888 h 1125592"/>
                <a:gd name="connsiteX177" fmla="*/ 1108472 w 7907395"/>
                <a:gd name="connsiteY177" fmla="*/ 419888 h 1125592"/>
                <a:gd name="connsiteX178" fmla="*/ 1108472 w 7907395"/>
                <a:gd name="connsiteY178" fmla="*/ 423928 h 1125592"/>
                <a:gd name="connsiteX179" fmla="*/ 1111512 w 7907395"/>
                <a:gd name="connsiteY179" fmla="*/ 423928 h 1125592"/>
                <a:gd name="connsiteX180" fmla="*/ 1111512 w 7907395"/>
                <a:gd name="connsiteY180" fmla="*/ 427968 h 1125592"/>
                <a:gd name="connsiteX181" fmla="*/ 1114553 w 7907395"/>
                <a:gd name="connsiteY181" fmla="*/ 427968 h 1125592"/>
                <a:gd name="connsiteX182" fmla="*/ 1114553 w 7907395"/>
                <a:gd name="connsiteY182" fmla="*/ 436047 h 1125592"/>
                <a:gd name="connsiteX183" fmla="*/ 1126588 w 7907395"/>
                <a:gd name="connsiteY183" fmla="*/ 436047 h 1125592"/>
                <a:gd name="connsiteX184" fmla="*/ 1126588 w 7907395"/>
                <a:gd name="connsiteY184" fmla="*/ 440087 h 1125592"/>
                <a:gd name="connsiteX185" fmla="*/ 1144576 w 7907395"/>
                <a:gd name="connsiteY185" fmla="*/ 440087 h 1125592"/>
                <a:gd name="connsiteX186" fmla="*/ 1144576 w 7907395"/>
                <a:gd name="connsiteY186" fmla="*/ 444127 h 1125592"/>
                <a:gd name="connsiteX187" fmla="*/ 1150531 w 7907395"/>
                <a:gd name="connsiteY187" fmla="*/ 444127 h 1125592"/>
                <a:gd name="connsiteX188" fmla="*/ 1150531 w 7907395"/>
                <a:gd name="connsiteY188" fmla="*/ 448167 h 1125592"/>
                <a:gd name="connsiteX189" fmla="*/ 1165479 w 7907395"/>
                <a:gd name="connsiteY189" fmla="*/ 448167 h 1125592"/>
                <a:gd name="connsiteX190" fmla="*/ 1165479 w 7907395"/>
                <a:gd name="connsiteY190" fmla="*/ 452207 h 1125592"/>
                <a:gd name="connsiteX191" fmla="*/ 1198417 w 7907395"/>
                <a:gd name="connsiteY191" fmla="*/ 452207 h 1125592"/>
                <a:gd name="connsiteX192" fmla="*/ 1198417 w 7907395"/>
                <a:gd name="connsiteY192" fmla="*/ 456246 h 1125592"/>
                <a:gd name="connsiteX193" fmla="*/ 1225400 w 7907395"/>
                <a:gd name="connsiteY193" fmla="*/ 456246 h 1125592"/>
                <a:gd name="connsiteX194" fmla="*/ 1225400 w 7907395"/>
                <a:gd name="connsiteY194" fmla="*/ 464326 h 1125592"/>
                <a:gd name="connsiteX195" fmla="*/ 1231354 w 7907395"/>
                <a:gd name="connsiteY195" fmla="*/ 464326 h 1125592"/>
                <a:gd name="connsiteX196" fmla="*/ 1231354 w 7907395"/>
                <a:gd name="connsiteY196" fmla="*/ 468366 h 1125592"/>
                <a:gd name="connsiteX197" fmla="*/ 1360063 w 7907395"/>
                <a:gd name="connsiteY197" fmla="*/ 468366 h 1125592"/>
                <a:gd name="connsiteX198" fmla="*/ 1360063 w 7907395"/>
                <a:gd name="connsiteY198" fmla="*/ 472406 h 1125592"/>
                <a:gd name="connsiteX199" fmla="*/ 1366017 w 7907395"/>
                <a:gd name="connsiteY199" fmla="*/ 472406 h 1125592"/>
                <a:gd name="connsiteX200" fmla="*/ 1366017 w 7907395"/>
                <a:gd name="connsiteY200" fmla="*/ 476445 h 1125592"/>
                <a:gd name="connsiteX201" fmla="*/ 1371972 w 7907395"/>
                <a:gd name="connsiteY201" fmla="*/ 476445 h 1125592"/>
                <a:gd name="connsiteX202" fmla="*/ 1371972 w 7907395"/>
                <a:gd name="connsiteY202" fmla="*/ 480485 h 1125592"/>
                <a:gd name="connsiteX203" fmla="*/ 1375012 w 7907395"/>
                <a:gd name="connsiteY203" fmla="*/ 480485 h 1125592"/>
                <a:gd name="connsiteX204" fmla="*/ 1375012 w 7907395"/>
                <a:gd name="connsiteY204" fmla="*/ 484525 h 1125592"/>
                <a:gd name="connsiteX205" fmla="*/ 1378052 w 7907395"/>
                <a:gd name="connsiteY205" fmla="*/ 484525 h 1125592"/>
                <a:gd name="connsiteX206" fmla="*/ 1378052 w 7907395"/>
                <a:gd name="connsiteY206" fmla="*/ 488565 h 1125592"/>
                <a:gd name="connsiteX207" fmla="*/ 1387047 w 7907395"/>
                <a:gd name="connsiteY207" fmla="*/ 488565 h 1125592"/>
                <a:gd name="connsiteX208" fmla="*/ 1387047 w 7907395"/>
                <a:gd name="connsiteY208" fmla="*/ 492605 h 1125592"/>
                <a:gd name="connsiteX209" fmla="*/ 1423025 w 7907395"/>
                <a:gd name="connsiteY209" fmla="*/ 492605 h 1125592"/>
                <a:gd name="connsiteX210" fmla="*/ 1423025 w 7907395"/>
                <a:gd name="connsiteY210" fmla="*/ 496771 h 1125592"/>
                <a:gd name="connsiteX211" fmla="*/ 1446968 w 7907395"/>
                <a:gd name="connsiteY211" fmla="*/ 496771 h 1125592"/>
                <a:gd name="connsiteX212" fmla="*/ 1446968 w 7907395"/>
                <a:gd name="connsiteY212" fmla="*/ 500937 h 1125592"/>
                <a:gd name="connsiteX213" fmla="*/ 1470911 w 7907395"/>
                <a:gd name="connsiteY213" fmla="*/ 500937 h 1125592"/>
                <a:gd name="connsiteX214" fmla="*/ 1470911 w 7907395"/>
                <a:gd name="connsiteY214" fmla="*/ 505103 h 1125592"/>
                <a:gd name="connsiteX215" fmla="*/ 1494853 w 7907395"/>
                <a:gd name="connsiteY215" fmla="*/ 505103 h 1125592"/>
                <a:gd name="connsiteX216" fmla="*/ 1494853 w 7907395"/>
                <a:gd name="connsiteY216" fmla="*/ 509269 h 1125592"/>
                <a:gd name="connsiteX217" fmla="*/ 1512842 w 7907395"/>
                <a:gd name="connsiteY217" fmla="*/ 509269 h 1125592"/>
                <a:gd name="connsiteX218" fmla="*/ 1512842 w 7907395"/>
                <a:gd name="connsiteY218" fmla="*/ 517475 h 1125592"/>
                <a:gd name="connsiteX219" fmla="*/ 1521837 w 7907395"/>
                <a:gd name="connsiteY219" fmla="*/ 517475 h 1125592"/>
                <a:gd name="connsiteX220" fmla="*/ 1521837 w 7907395"/>
                <a:gd name="connsiteY220" fmla="*/ 521641 h 1125592"/>
                <a:gd name="connsiteX221" fmla="*/ 1557815 w 7907395"/>
                <a:gd name="connsiteY221" fmla="*/ 521641 h 1125592"/>
                <a:gd name="connsiteX222" fmla="*/ 1557815 w 7907395"/>
                <a:gd name="connsiteY222" fmla="*/ 525807 h 1125592"/>
                <a:gd name="connsiteX223" fmla="*/ 1569850 w 7907395"/>
                <a:gd name="connsiteY223" fmla="*/ 525807 h 1125592"/>
                <a:gd name="connsiteX224" fmla="*/ 1569850 w 7907395"/>
                <a:gd name="connsiteY224" fmla="*/ 529973 h 1125592"/>
                <a:gd name="connsiteX225" fmla="*/ 1572890 w 7907395"/>
                <a:gd name="connsiteY225" fmla="*/ 529973 h 1125592"/>
                <a:gd name="connsiteX226" fmla="*/ 1572890 w 7907395"/>
                <a:gd name="connsiteY226" fmla="*/ 534139 h 1125592"/>
                <a:gd name="connsiteX227" fmla="*/ 1620776 w 7907395"/>
                <a:gd name="connsiteY227" fmla="*/ 534139 h 1125592"/>
                <a:gd name="connsiteX228" fmla="*/ 1620776 w 7907395"/>
                <a:gd name="connsiteY228" fmla="*/ 538305 h 1125592"/>
                <a:gd name="connsiteX229" fmla="*/ 1665622 w 7907395"/>
                <a:gd name="connsiteY229" fmla="*/ 538305 h 1125592"/>
                <a:gd name="connsiteX230" fmla="*/ 1665622 w 7907395"/>
                <a:gd name="connsiteY230" fmla="*/ 542471 h 1125592"/>
                <a:gd name="connsiteX231" fmla="*/ 1674616 w 7907395"/>
                <a:gd name="connsiteY231" fmla="*/ 542471 h 1125592"/>
                <a:gd name="connsiteX232" fmla="*/ 1674616 w 7907395"/>
                <a:gd name="connsiteY232" fmla="*/ 546637 h 1125592"/>
                <a:gd name="connsiteX233" fmla="*/ 1686651 w 7907395"/>
                <a:gd name="connsiteY233" fmla="*/ 546637 h 1125592"/>
                <a:gd name="connsiteX234" fmla="*/ 1686651 w 7907395"/>
                <a:gd name="connsiteY234" fmla="*/ 550803 h 1125592"/>
                <a:gd name="connsiteX235" fmla="*/ 1698686 w 7907395"/>
                <a:gd name="connsiteY235" fmla="*/ 550803 h 1125592"/>
                <a:gd name="connsiteX236" fmla="*/ 1698686 w 7907395"/>
                <a:gd name="connsiteY236" fmla="*/ 554969 h 1125592"/>
                <a:gd name="connsiteX237" fmla="*/ 1701726 w 7907395"/>
                <a:gd name="connsiteY237" fmla="*/ 554969 h 1125592"/>
                <a:gd name="connsiteX238" fmla="*/ 1701726 w 7907395"/>
                <a:gd name="connsiteY238" fmla="*/ 559135 h 1125592"/>
                <a:gd name="connsiteX239" fmla="*/ 1743658 w 7907395"/>
                <a:gd name="connsiteY239" fmla="*/ 559135 h 1125592"/>
                <a:gd name="connsiteX240" fmla="*/ 1743658 w 7907395"/>
                <a:gd name="connsiteY240" fmla="*/ 563301 h 1125592"/>
                <a:gd name="connsiteX241" fmla="*/ 1767601 w 7907395"/>
                <a:gd name="connsiteY241" fmla="*/ 563301 h 1125592"/>
                <a:gd name="connsiteX242" fmla="*/ 1767601 w 7907395"/>
                <a:gd name="connsiteY242" fmla="*/ 567467 h 1125592"/>
                <a:gd name="connsiteX243" fmla="*/ 1782550 w 7907395"/>
                <a:gd name="connsiteY243" fmla="*/ 567467 h 1125592"/>
                <a:gd name="connsiteX244" fmla="*/ 1782550 w 7907395"/>
                <a:gd name="connsiteY244" fmla="*/ 571634 h 1125592"/>
                <a:gd name="connsiteX245" fmla="*/ 1788504 w 7907395"/>
                <a:gd name="connsiteY245" fmla="*/ 571634 h 1125592"/>
                <a:gd name="connsiteX246" fmla="*/ 1788504 w 7907395"/>
                <a:gd name="connsiteY246" fmla="*/ 575800 h 1125592"/>
                <a:gd name="connsiteX247" fmla="*/ 1800538 w 7907395"/>
                <a:gd name="connsiteY247" fmla="*/ 575800 h 1125592"/>
                <a:gd name="connsiteX248" fmla="*/ 1800538 w 7907395"/>
                <a:gd name="connsiteY248" fmla="*/ 579966 h 1125592"/>
                <a:gd name="connsiteX249" fmla="*/ 1827522 w 7907395"/>
                <a:gd name="connsiteY249" fmla="*/ 579966 h 1125592"/>
                <a:gd name="connsiteX250" fmla="*/ 1827522 w 7907395"/>
                <a:gd name="connsiteY250" fmla="*/ 584132 h 1125592"/>
                <a:gd name="connsiteX251" fmla="*/ 1830562 w 7907395"/>
                <a:gd name="connsiteY251" fmla="*/ 584132 h 1125592"/>
                <a:gd name="connsiteX252" fmla="*/ 1830562 w 7907395"/>
                <a:gd name="connsiteY252" fmla="*/ 588298 h 1125592"/>
                <a:gd name="connsiteX253" fmla="*/ 1839557 w 7907395"/>
                <a:gd name="connsiteY253" fmla="*/ 588298 h 1125592"/>
                <a:gd name="connsiteX254" fmla="*/ 1839557 w 7907395"/>
                <a:gd name="connsiteY254" fmla="*/ 592464 h 1125592"/>
                <a:gd name="connsiteX255" fmla="*/ 1884529 w 7907395"/>
                <a:gd name="connsiteY255" fmla="*/ 592464 h 1125592"/>
                <a:gd name="connsiteX256" fmla="*/ 1884529 w 7907395"/>
                <a:gd name="connsiteY256" fmla="*/ 596630 h 1125592"/>
                <a:gd name="connsiteX257" fmla="*/ 1893523 w 7907395"/>
                <a:gd name="connsiteY257" fmla="*/ 596630 h 1125592"/>
                <a:gd name="connsiteX258" fmla="*/ 1893523 w 7907395"/>
                <a:gd name="connsiteY258" fmla="*/ 600796 h 1125592"/>
                <a:gd name="connsiteX259" fmla="*/ 1899477 w 7907395"/>
                <a:gd name="connsiteY259" fmla="*/ 600796 h 1125592"/>
                <a:gd name="connsiteX260" fmla="*/ 1899477 w 7907395"/>
                <a:gd name="connsiteY260" fmla="*/ 604962 h 1125592"/>
                <a:gd name="connsiteX261" fmla="*/ 1917466 w 7907395"/>
                <a:gd name="connsiteY261" fmla="*/ 604962 h 1125592"/>
                <a:gd name="connsiteX262" fmla="*/ 1917466 w 7907395"/>
                <a:gd name="connsiteY262" fmla="*/ 609128 h 1125592"/>
                <a:gd name="connsiteX263" fmla="*/ 1932415 w 7907395"/>
                <a:gd name="connsiteY263" fmla="*/ 609128 h 1125592"/>
                <a:gd name="connsiteX264" fmla="*/ 1932415 w 7907395"/>
                <a:gd name="connsiteY264" fmla="*/ 613294 h 1125592"/>
                <a:gd name="connsiteX265" fmla="*/ 1941409 w 7907395"/>
                <a:gd name="connsiteY265" fmla="*/ 613294 h 1125592"/>
                <a:gd name="connsiteX266" fmla="*/ 1941409 w 7907395"/>
                <a:gd name="connsiteY266" fmla="*/ 617460 h 1125592"/>
                <a:gd name="connsiteX267" fmla="*/ 1998290 w 7907395"/>
                <a:gd name="connsiteY267" fmla="*/ 617460 h 1125592"/>
                <a:gd name="connsiteX268" fmla="*/ 1998290 w 7907395"/>
                <a:gd name="connsiteY268" fmla="*/ 621626 h 1125592"/>
                <a:gd name="connsiteX269" fmla="*/ 2001330 w 7907395"/>
                <a:gd name="connsiteY269" fmla="*/ 621626 h 1125592"/>
                <a:gd name="connsiteX270" fmla="*/ 2001330 w 7907395"/>
                <a:gd name="connsiteY270" fmla="*/ 625792 h 1125592"/>
                <a:gd name="connsiteX271" fmla="*/ 2007284 w 7907395"/>
                <a:gd name="connsiteY271" fmla="*/ 625792 h 1125592"/>
                <a:gd name="connsiteX272" fmla="*/ 2007284 w 7907395"/>
                <a:gd name="connsiteY272" fmla="*/ 629958 h 1125592"/>
                <a:gd name="connsiteX273" fmla="*/ 2055170 w 7907395"/>
                <a:gd name="connsiteY273" fmla="*/ 629958 h 1125592"/>
                <a:gd name="connsiteX274" fmla="*/ 2055170 w 7907395"/>
                <a:gd name="connsiteY274" fmla="*/ 634124 h 1125592"/>
                <a:gd name="connsiteX275" fmla="*/ 2076073 w 7907395"/>
                <a:gd name="connsiteY275" fmla="*/ 634124 h 1125592"/>
                <a:gd name="connsiteX276" fmla="*/ 2076073 w 7907395"/>
                <a:gd name="connsiteY276" fmla="*/ 638290 h 1125592"/>
                <a:gd name="connsiteX277" fmla="*/ 2079113 w 7907395"/>
                <a:gd name="connsiteY277" fmla="*/ 638290 h 1125592"/>
                <a:gd name="connsiteX278" fmla="*/ 2079113 w 7907395"/>
                <a:gd name="connsiteY278" fmla="*/ 642457 h 1125592"/>
                <a:gd name="connsiteX279" fmla="*/ 2085067 w 7907395"/>
                <a:gd name="connsiteY279" fmla="*/ 642457 h 1125592"/>
                <a:gd name="connsiteX280" fmla="*/ 2085067 w 7907395"/>
                <a:gd name="connsiteY280" fmla="*/ 646623 h 1125592"/>
                <a:gd name="connsiteX281" fmla="*/ 2094062 w 7907395"/>
                <a:gd name="connsiteY281" fmla="*/ 646623 h 1125592"/>
                <a:gd name="connsiteX282" fmla="*/ 2094062 w 7907395"/>
                <a:gd name="connsiteY282" fmla="*/ 650789 h 1125592"/>
                <a:gd name="connsiteX283" fmla="*/ 2141948 w 7907395"/>
                <a:gd name="connsiteY283" fmla="*/ 650789 h 1125592"/>
                <a:gd name="connsiteX284" fmla="*/ 2141948 w 7907395"/>
                <a:gd name="connsiteY284" fmla="*/ 654955 h 1125592"/>
                <a:gd name="connsiteX285" fmla="*/ 2189834 w 7907395"/>
                <a:gd name="connsiteY285" fmla="*/ 654955 h 1125592"/>
                <a:gd name="connsiteX286" fmla="*/ 2189834 w 7907395"/>
                <a:gd name="connsiteY286" fmla="*/ 659121 h 1125592"/>
                <a:gd name="connsiteX287" fmla="*/ 2213777 w 7907395"/>
                <a:gd name="connsiteY287" fmla="*/ 659121 h 1125592"/>
                <a:gd name="connsiteX288" fmla="*/ 2213777 w 7907395"/>
                <a:gd name="connsiteY288" fmla="*/ 663287 h 1125592"/>
                <a:gd name="connsiteX289" fmla="*/ 2231766 w 7907395"/>
                <a:gd name="connsiteY289" fmla="*/ 663287 h 1125592"/>
                <a:gd name="connsiteX290" fmla="*/ 2231766 w 7907395"/>
                <a:gd name="connsiteY290" fmla="*/ 667453 h 1125592"/>
                <a:gd name="connsiteX291" fmla="*/ 2261663 w 7907395"/>
                <a:gd name="connsiteY291" fmla="*/ 667453 h 1125592"/>
                <a:gd name="connsiteX292" fmla="*/ 2261663 w 7907395"/>
                <a:gd name="connsiteY292" fmla="*/ 671619 h 1125592"/>
                <a:gd name="connsiteX293" fmla="*/ 2294600 w 7907395"/>
                <a:gd name="connsiteY293" fmla="*/ 671619 h 1125592"/>
                <a:gd name="connsiteX294" fmla="*/ 2294600 w 7907395"/>
                <a:gd name="connsiteY294" fmla="*/ 675785 h 1125592"/>
                <a:gd name="connsiteX295" fmla="*/ 2321584 w 7907395"/>
                <a:gd name="connsiteY295" fmla="*/ 675785 h 1125592"/>
                <a:gd name="connsiteX296" fmla="*/ 2321584 w 7907395"/>
                <a:gd name="connsiteY296" fmla="*/ 679951 h 1125592"/>
                <a:gd name="connsiteX297" fmla="*/ 2339573 w 7907395"/>
                <a:gd name="connsiteY297" fmla="*/ 679951 h 1125592"/>
                <a:gd name="connsiteX298" fmla="*/ 2339573 w 7907395"/>
                <a:gd name="connsiteY298" fmla="*/ 684117 h 1125592"/>
                <a:gd name="connsiteX299" fmla="*/ 2399493 w 7907395"/>
                <a:gd name="connsiteY299" fmla="*/ 684117 h 1125592"/>
                <a:gd name="connsiteX300" fmla="*/ 2399493 w 7907395"/>
                <a:gd name="connsiteY300" fmla="*/ 688283 h 1125592"/>
                <a:gd name="connsiteX301" fmla="*/ 2516295 w 7907395"/>
                <a:gd name="connsiteY301" fmla="*/ 688283 h 1125592"/>
                <a:gd name="connsiteX302" fmla="*/ 2516295 w 7907395"/>
                <a:gd name="connsiteY302" fmla="*/ 692449 h 1125592"/>
                <a:gd name="connsiteX303" fmla="*/ 2525289 w 7907395"/>
                <a:gd name="connsiteY303" fmla="*/ 692449 h 1125592"/>
                <a:gd name="connsiteX304" fmla="*/ 2525289 w 7907395"/>
                <a:gd name="connsiteY304" fmla="*/ 696615 h 1125592"/>
                <a:gd name="connsiteX305" fmla="*/ 2582169 w 7907395"/>
                <a:gd name="connsiteY305" fmla="*/ 696615 h 1125592"/>
                <a:gd name="connsiteX306" fmla="*/ 2582169 w 7907395"/>
                <a:gd name="connsiteY306" fmla="*/ 700781 h 1125592"/>
                <a:gd name="connsiteX307" fmla="*/ 2585210 w 7907395"/>
                <a:gd name="connsiteY307" fmla="*/ 700781 h 1125592"/>
                <a:gd name="connsiteX308" fmla="*/ 2585210 w 7907395"/>
                <a:gd name="connsiteY308" fmla="*/ 704947 h 1125592"/>
                <a:gd name="connsiteX309" fmla="*/ 2636136 w 7907395"/>
                <a:gd name="connsiteY309" fmla="*/ 704947 h 1125592"/>
                <a:gd name="connsiteX310" fmla="*/ 2636136 w 7907395"/>
                <a:gd name="connsiteY310" fmla="*/ 709113 h 1125592"/>
                <a:gd name="connsiteX311" fmla="*/ 2707965 w 7907395"/>
                <a:gd name="connsiteY311" fmla="*/ 709113 h 1125592"/>
                <a:gd name="connsiteX312" fmla="*/ 2707965 w 7907395"/>
                <a:gd name="connsiteY312" fmla="*/ 713406 h 1125592"/>
                <a:gd name="connsiteX313" fmla="*/ 2743943 w 7907395"/>
                <a:gd name="connsiteY313" fmla="*/ 713406 h 1125592"/>
                <a:gd name="connsiteX314" fmla="*/ 2743943 w 7907395"/>
                <a:gd name="connsiteY314" fmla="*/ 717698 h 1125592"/>
                <a:gd name="connsiteX315" fmla="*/ 2752938 w 7907395"/>
                <a:gd name="connsiteY315" fmla="*/ 717698 h 1125592"/>
                <a:gd name="connsiteX316" fmla="*/ 2752938 w 7907395"/>
                <a:gd name="connsiteY316" fmla="*/ 721990 h 1125592"/>
                <a:gd name="connsiteX317" fmla="*/ 2758892 w 7907395"/>
                <a:gd name="connsiteY317" fmla="*/ 721990 h 1125592"/>
                <a:gd name="connsiteX318" fmla="*/ 2758892 w 7907395"/>
                <a:gd name="connsiteY318" fmla="*/ 730449 h 1125592"/>
                <a:gd name="connsiteX319" fmla="*/ 2779794 w 7907395"/>
                <a:gd name="connsiteY319" fmla="*/ 730449 h 1125592"/>
                <a:gd name="connsiteX320" fmla="*/ 2779794 w 7907395"/>
                <a:gd name="connsiteY320" fmla="*/ 739033 h 1125592"/>
                <a:gd name="connsiteX321" fmla="*/ 2785748 w 7907395"/>
                <a:gd name="connsiteY321" fmla="*/ 739033 h 1125592"/>
                <a:gd name="connsiteX322" fmla="*/ 2785748 w 7907395"/>
                <a:gd name="connsiteY322" fmla="*/ 743326 h 1125592"/>
                <a:gd name="connsiteX323" fmla="*/ 2872526 w 7907395"/>
                <a:gd name="connsiteY323" fmla="*/ 743326 h 1125592"/>
                <a:gd name="connsiteX324" fmla="*/ 2872526 w 7907395"/>
                <a:gd name="connsiteY324" fmla="*/ 747618 h 1125592"/>
                <a:gd name="connsiteX325" fmla="*/ 2911417 w 7907395"/>
                <a:gd name="connsiteY325" fmla="*/ 747618 h 1125592"/>
                <a:gd name="connsiteX326" fmla="*/ 2911417 w 7907395"/>
                <a:gd name="connsiteY326" fmla="*/ 756203 h 1125592"/>
                <a:gd name="connsiteX327" fmla="*/ 2977292 w 7907395"/>
                <a:gd name="connsiteY327" fmla="*/ 756203 h 1125592"/>
                <a:gd name="connsiteX328" fmla="*/ 2977292 w 7907395"/>
                <a:gd name="connsiteY328" fmla="*/ 760495 h 1125592"/>
                <a:gd name="connsiteX329" fmla="*/ 2989327 w 7907395"/>
                <a:gd name="connsiteY329" fmla="*/ 760495 h 1125592"/>
                <a:gd name="connsiteX330" fmla="*/ 2989327 w 7907395"/>
                <a:gd name="connsiteY330" fmla="*/ 764787 h 1125592"/>
                <a:gd name="connsiteX331" fmla="*/ 3004276 w 7907395"/>
                <a:gd name="connsiteY331" fmla="*/ 764787 h 1125592"/>
                <a:gd name="connsiteX332" fmla="*/ 3004276 w 7907395"/>
                <a:gd name="connsiteY332" fmla="*/ 769079 h 1125592"/>
                <a:gd name="connsiteX333" fmla="*/ 3085099 w 7907395"/>
                <a:gd name="connsiteY333" fmla="*/ 769079 h 1125592"/>
                <a:gd name="connsiteX334" fmla="*/ 3085099 w 7907395"/>
                <a:gd name="connsiteY334" fmla="*/ 773372 h 1125592"/>
                <a:gd name="connsiteX335" fmla="*/ 3091053 w 7907395"/>
                <a:gd name="connsiteY335" fmla="*/ 773372 h 1125592"/>
                <a:gd name="connsiteX336" fmla="*/ 3091053 w 7907395"/>
                <a:gd name="connsiteY336" fmla="*/ 777664 h 1125592"/>
                <a:gd name="connsiteX337" fmla="*/ 3114996 w 7907395"/>
                <a:gd name="connsiteY337" fmla="*/ 777664 h 1125592"/>
                <a:gd name="connsiteX338" fmla="*/ 3114996 w 7907395"/>
                <a:gd name="connsiteY338" fmla="*/ 781956 h 1125592"/>
                <a:gd name="connsiteX339" fmla="*/ 3219763 w 7907395"/>
                <a:gd name="connsiteY339" fmla="*/ 781956 h 1125592"/>
                <a:gd name="connsiteX340" fmla="*/ 3219763 w 7907395"/>
                <a:gd name="connsiteY340" fmla="*/ 786249 h 1125592"/>
                <a:gd name="connsiteX341" fmla="*/ 3225717 w 7907395"/>
                <a:gd name="connsiteY341" fmla="*/ 786249 h 1125592"/>
                <a:gd name="connsiteX342" fmla="*/ 3225717 w 7907395"/>
                <a:gd name="connsiteY342" fmla="*/ 790541 h 1125592"/>
                <a:gd name="connsiteX343" fmla="*/ 3258654 w 7907395"/>
                <a:gd name="connsiteY343" fmla="*/ 790541 h 1125592"/>
                <a:gd name="connsiteX344" fmla="*/ 3258654 w 7907395"/>
                <a:gd name="connsiteY344" fmla="*/ 794833 h 1125592"/>
                <a:gd name="connsiteX345" fmla="*/ 3402312 w 7907395"/>
                <a:gd name="connsiteY345" fmla="*/ 794833 h 1125592"/>
                <a:gd name="connsiteX346" fmla="*/ 3402312 w 7907395"/>
                <a:gd name="connsiteY346" fmla="*/ 799126 h 1125592"/>
                <a:gd name="connsiteX347" fmla="*/ 3426255 w 7907395"/>
                <a:gd name="connsiteY347" fmla="*/ 799126 h 1125592"/>
                <a:gd name="connsiteX348" fmla="*/ 3426255 w 7907395"/>
                <a:gd name="connsiteY348" fmla="*/ 803418 h 1125592"/>
                <a:gd name="connsiteX349" fmla="*/ 3465147 w 7907395"/>
                <a:gd name="connsiteY349" fmla="*/ 803418 h 1125592"/>
                <a:gd name="connsiteX350" fmla="*/ 3465147 w 7907395"/>
                <a:gd name="connsiteY350" fmla="*/ 807710 h 1125592"/>
                <a:gd name="connsiteX351" fmla="*/ 3584861 w 7907395"/>
                <a:gd name="connsiteY351" fmla="*/ 807710 h 1125592"/>
                <a:gd name="connsiteX352" fmla="*/ 3584861 w 7907395"/>
                <a:gd name="connsiteY352" fmla="*/ 812002 h 1125592"/>
                <a:gd name="connsiteX353" fmla="*/ 3656691 w 7907395"/>
                <a:gd name="connsiteY353" fmla="*/ 812002 h 1125592"/>
                <a:gd name="connsiteX354" fmla="*/ 3656691 w 7907395"/>
                <a:gd name="connsiteY354" fmla="*/ 816295 h 1125592"/>
                <a:gd name="connsiteX355" fmla="*/ 3671639 w 7907395"/>
                <a:gd name="connsiteY355" fmla="*/ 816295 h 1125592"/>
                <a:gd name="connsiteX356" fmla="*/ 3671639 w 7907395"/>
                <a:gd name="connsiteY356" fmla="*/ 820713 h 1125592"/>
                <a:gd name="connsiteX357" fmla="*/ 3722565 w 7907395"/>
                <a:gd name="connsiteY357" fmla="*/ 820713 h 1125592"/>
                <a:gd name="connsiteX358" fmla="*/ 3722565 w 7907395"/>
                <a:gd name="connsiteY358" fmla="*/ 825132 h 1125592"/>
                <a:gd name="connsiteX359" fmla="*/ 3734600 w 7907395"/>
                <a:gd name="connsiteY359" fmla="*/ 825132 h 1125592"/>
                <a:gd name="connsiteX360" fmla="*/ 3734600 w 7907395"/>
                <a:gd name="connsiteY360" fmla="*/ 829550 h 1125592"/>
                <a:gd name="connsiteX361" fmla="*/ 3740554 w 7907395"/>
                <a:gd name="connsiteY361" fmla="*/ 829550 h 1125592"/>
                <a:gd name="connsiteX362" fmla="*/ 3740554 w 7907395"/>
                <a:gd name="connsiteY362" fmla="*/ 833969 h 1125592"/>
                <a:gd name="connsiteX363" fmla="*/ 3743595 w 7907395"/>
                <a:gd name="connsiteY363" fmla="*/ 833969 h 1125592"/>
                <a:gd name="connsiteX364" fmla="*/ 3743595 w 7907395"/>
                <a:gd name="connsiteY364" fmla="*/ 838387 h 1125592"/>
                <a:gd name="connsiteX365" fmla="*/ 3764497 w 7907395"/>
                <a:gd name="connsiteY365" fmla="*/ 838387 h 1125592"/>
                <a:gd name="connsiteX366" fmla="*/ 3764497 w 7907395"/>
                <a:gd name="connsiteY366" fmla="*/ 842806 h 1125592"/>
                <a:gd name="connsiteX367" fmla="*/ 3776532 w 7907395"/>
                <a:gd name="connsiteY367" fmla="*/ 842806 h 1125592"/>
                <a:gd name="connsiteX368" fmla="*/ 3776532 w 7907395"/>
                <a:gd name="connsiteY368" fmla="*/ 847225 h 1125592"/>
                <a:gd name="connsiteX369" fmla="*/ 3833412 w 7907395"/>
                <a:gd name="connsiteY369" fmla="*/ 847225 h 1125592"/>
                <a:gd name="connsiteX370" fmla="*/ 3833412 w 7907395"/>
                <a:gd name="connsiteY370" fmla="*/ 851643 h 1125592"/>
                <a:gd name="connsiteX371" fmla="*/ 3857356 w 7907395"/>
                <a:gd name="connsiteY371" fmla="*/ 851643 h 1125592"/>
                <a:gd name="connsiteX372" fmla="*/ 3857356 w 7907395"/>
                <a:gd name="connsiteY372" fmla="*/ 856062 h 1125592"/>
                <a:gd name="connsiteX373" fmla="*/ 3884339 w 7907395"/>
                <a:gd name="connsiteY373" fmla="*/ 856062 h 1125592"/>
                <a:gd name="connsiteX374" fmla="*/ 3884339 w 7907395"/>
                <a:gd name="connsiteY374" fmla="*/ 860480 h 1125592"/>
                <a:gd name="connsiteX375" fmla="*/ 3995059 w 7907395"/>
                <a:gd name="connsiteY375" fmla="*/ 860480 h 1125592"/>
                <a:gd name="connsiteX376" fmla="*/ 3995059 w 7907395"/>
                <a:gd name="connsiteY376" fmla="*/ 864899 h 1125592"/>
                <a:gd name="connsiteX377" fmla="*/ 4022043 w 7907395"/>
                <a:gd name="connsiteY377" fmla="*/ 864899 h 1125592"/>
                <a:gd name="connsiteX378" fmla="*/ 4022043 w 7907395"/>
                <a:gd name="connsiteY378" fmla="*/ 869317 h 1125592"/>
                <a:gd name="connsiteX379" fmla="*/ 4078923 w 7907395"/>
                <a:gd name="connsiteY379" fmla="*/ 869317 h 1125592"/>
                <a:gd name="connsiteX380" fmla="*/ 4078923 w 7907395"/>
                <a:gd name="connsiteY380" fmla="*/ 873736 h 1125592"/>
                <a:gd name="connsiteX381" fmla="*/ 4120855 w 7907395"/>
                <a:gd name="connsiteY381" fmla="*/ 873736 h 1125592"/>
                <a:gd name="connsiteX382" fmla="*/ 4120855 w 7907395"/>
                <a:gd name="connsiteY382" fmla="*/ 878154 h 1125592"/>
                <a:gd name="connsiteX383" fmla="*/ 4192684 w 7907395"/>
                <a:gd name="connsiteY383" fmla="*/ 878154 h 1125592"/>
                <a:gd name="connsiteX384" fmla="*/ 4192684 w 7907395"/>
                <a:gd name="connsiteY384" fmla="*/ 887118 h 1125592"/>
                <a:gd name="connsiteX385" fmla="*/ 4381314 w 7907395"/>
                <a:gd name="connsiteY385" fmla="*/ 887118 h 1125592"/>
                <a:gd name="connsiteX386" fmla="*/ 4381314 w 7907395"/>
                <a:gd name="connsiteY386" fmla="*/ 891536 h 1125592"/>
                <a:gd name="connsiteX387" fmla="*/ 4477087 w 7907395"/>
                <a:gd name="connsiteY387" fmla="*/ 891536 h 1125592"/>
                <a:gd name="connsiteX388" fmla="*/ 4477087 w 7907395"/>
                <a:gd name="connsiteY388" fmla="*/ 896081 h 1125592"/>
                <a:gd name="connsiteX389" fmla="*/ 4480127 w 7907395"/>
                <a:gd name="connsiteY389" fmla="*/ 896081 h 1125592"/>
                <a:gd name="connsiteX390" fmla="*/ 4480127 w 7907395"/>
                <a:gd name="connsiteY390" fmla="*/ 900626 h 1125592"/>
                <a:gd name="connsiteX391" fmla="*/ 4489121 w 7907395"/>
                <a:gd name="connsiteY391" fmla="*/ 900626 h 1125592"/>
                <a:gd name="connsiteX392" fmla="*/ 4489121 w 7907395"/>
                <a:gd name="connsiteY392" fmla="*/ 905171 h 1125592"/>
                <a:gd name="connsiteX393" fmla="*/ 4498116 w 7907395"/>
                <a:gd name="connsiteY393" fmla="*/ 905171 h 1125592"/>
                <a:gd name="connsiteX394" fmla="*/ 4498116 w 7907395"/>
                <a:gd name="connsiteY394" fmla="*/ 909715 h 1125592"/>
                <a:gd name="connsiteX395" fmla="*/ 4623912 w 7907395"/>
                <a:gd name="connsiteY395" fmla="*/ 909715 h 1125592"/>
                <a:gd name="connsiteX396" fmla="*/ 4623912 w 7907395"/>
                <a:gd name="connsiteY396" fmla="*/ 914260 h 1125592"/>
                <a:gd name="connsiteX397" fmla="*/ 4767570 w 7907395"/>
                <a:gd name="connsiteY397" fmla="*/ 914260 h 1125592"/>
                <a:gd name="connsiteX398" fmla="*/ 4767570 w 7907395"/>
                <a:gd name="connsiteY398" fmla="*/ 918805 h 1125592"/>
                <a:gd name="connsiteX399" fmla="*/ 4830404 w 7907395"/>
                <a:gd name="connsiteY399" fmla="*/ 918805 h 1125592"/>
                <a:gd name="connsiteX400" fmla="*/ 4830404 w 7907395"/>
                <a:gd name="connsiteY400" fmla="*/ 923350 h 1125592"/>
                <a:gd name="connsiteX401" fmla="*/ 4890325 w 7907395"/>
                <a:gd name="connsiteY401" fmla="*/ 923350 h 1125592"/>
                <a:gd name="connsiteX402" fmla="*/ 4890325 w 7907395"/>
                <a:gd name="connsiteY402" fmla="*/ 927895 h 1125592"/>
                <a:gd name="connsiteX403" fmla="*/ 4914268 w 7907395"/>
                <a:gd name="connsiteY403" fmla="*/ 927895 h 1125592"/>
                <a:gd name="connsiteX404" fmla="*/ 4914268 w 7907395"/>
                <a:gd name="connsiteY404" fmla="*/ 932566 h 1125592"/>
                <a:gd name="connsiteX405" fmla="*/ 4917308 w 7907395"/>
                <a:gd name="connsiteY405" fmla="*/ 932566 h 1125592"/>
                <a:gd name="connsiteX406" fmla="*/ 4917308 w 7907395"/>
                <a:gd name="connsiteY406" fmla="*/ 937237 h 1125592"/>
                <a:gd name="connsiteX407" fmla="*/ 4977229 w 7907395"/>
                <a:gd name="connsiteY407" fmla="*/ 937237 h 1125592"/>
                <a:gd name="connsiteX408" fmla="*/ 4977229 w 7907395"/>
                <a:gd name="connsiteY408" fmla="*/ 941908 h 1125592"/>
                <a:gd name="connsiteX409" fmla="*/ 5070087 w 7907395"/>
                <a:gd name="connsiteY409" fmla="*/ 941908 h 1125592"/>
                <a:gd name="connsiteX410" fmla="*/ 5070087 w 7907395"/>
                <a:gd name="connsiteY410" fmla="*/ 946579 h 1125592"/>
                <a:gd name="connsiteX411" fmla="*/ 5201837 w 7907395"/>
                <a:gd name="connsiteY411" fmla="*/ 946579 h 1125592"/>
                <a:gd name="connsiteX412" fmla="*/ 5201837 w 7907395"/>
                <a:gd name="connsiteY412" fmla="*/ 951376 h 1125592"/>
                <a:gd name="connsiteX413" fmla="*/ 5225780 w 7907395"/>
                <a:gd name="connsiteY413" fmla="*/ 951376 h 1125592"/>
                <a:gd name="connsiteX414" fmla="*/ 5225780 w 7907395"/>
                <a:gd name="connsiteY414" fmla="*/ 956173 h 1125592"/>
                <a:gd name="connsiteX415" fmla="*/ 5474331 w 7907395"/>
                <a:gd name="connsiteY415" fmla="*/ 956173 h 1125592"/>
                <a:gd name="connsiteX416" fmla="*/ 5474331 w 7907395"/>
                <a:gd name="connsiteY416" fmla="*/ 961223 h 1125592"/>
                <a:gd name="connsiteX417" fmla="*/ 5626984 w 7907395"/>
                <a:gd name="connsiteY417" fmla="*/ 961223 h 1125592"/>
                <a:gd name="connsiteX418" fmla="*/ 5626984 w 7907395"/>
                <a:gd name="connsiteY418" fmla="*/ 966651 h 1125592"/>
                <a:gd name="connsiteX419" fmla="*/ 5632938 w 7907395"/>
                <a:gd name="connsiteY419" fmla="*/ 966651 h 1125592"/>
                <a:gd name="connsiteX420" fmla="*/ 5632938 w 7907395"/>
                <a:gd name="connsiteY420" fmla="*/ 972080 h 1125592"/>
                <a:gd name="connsiteX421" fmla="*/ 5692859 w 7907395"/>
                <a:gd name="connsiteY421" fmla="*/ 972080 h 1125592"/>
                <a:gd name="connsiteX422" fmla="*/ 5692859 w 7907395"/>
                <a:gd name="connsiteY422" fmla="*/ 977508 h 1125592"/>
                <a:gd name="connsiteX423" fmla="*/ 5779636 w 7907395"/>
                <a:gd name="connsiteY423" fmla="*/ 977508 h 1125592"/>
                <a:gd name="connsiteX424" fmla="*/ 5779636 w 7907395"/>
                <a:gd name="connsiteY424" fmla="*/ 983063 h 1125592"/>
                <a:gd name="connsiteX425" fmla="*/ 5962312 w 7907395"/>
                <a:gd name="connsiteY425" fmla="*/ 983063 h 1125592"/>
                <a:gd name="connsiteX426" fmla="*/ 5962312 w 7907395"/>
                <a:gd name="connsiteY426" fmla="*/ 988870 h 1125592"/>
                <a:gd name="connsiteX427" fmla="*/ 5983215 w 7907395"/>
                <a:gd name="connsiteY427" fmla="*/ 988870 h 1125592"/>
                <a:gd name="connsiteX428" fmla="*/ 5983215 w 7907395"/>
                <a:gd name="connsiteY428" fmla="*/ 994678 h 1125592"/>
                <a:gd name="connsiteX429" fmla="*/ 6189834 w 7907395"/>
                <a:gd name="connsiteY429" fmla="*/ 994678 h 1125592"/>
                <a:gd name="connsiteX430" fmla="*/ 6189834 w 7907395"/>
                <a:gd name="connsiteY430" fmla="*/ 1001621 h 1125592"/>
                <a:gd name="connsiteX431" fmla="*/ 6210737 w 7907395"/>
                <a:gd name="connsiteY431" fmla="*/ 1001621 h 1125592"/>
                <a:gd name="connsiteX432" fmla="*/ 6210737 w 7907395"/>
                <a:gd name="connsiteY432" fmla="*/ 1008565 h 1125592"/>
                <a:gd name="connsiteX433" fmla="*/ 6222771 w 7907395"/>
                <a:gd name="connsiteY433" fmla="*/ 1008565 h 1125592"/>
                <a:gd name="connsiteX434" fmla="*/ 6222771 w 7907395"/>
                <a:gd name="connsiteY434" fmla="*/ 1015508 h 1125592"/>
                <a:gd name="connsiteX435" fmla="*/ 6456247 w 7907395"/>
                <a:gd name="connsiteY435" fmla="*/ 1015508 h 1125592"/>
                <a:gd name="connsiteX436" fmla="*/ 6456247 w 7907395"/>
                <a:gd name="connsiteY436" fmla="*/ 1022956 h 1125592"/>
                <a:gd name="connsiteX437" fmla="*/ 6480190 w 7907395"/>
                <a:gd name="connsiteY437" fmla="*/ 1022956 h 1125592"/>
                <a:gd name="connsiteX438" fmla="*/ 6480190 w 7907395"/>
                <a:gd name="connsiteY438" fmla="*/ 1030405 h 1125592"/>
                <a:gd name="connsiteX439" fmla="*/ 6498179 w 7907395"/>
                <a:gd name="connsiteY439" fmla="*/ 1030405 h 1125592"/>
                <a:gd name="connsiteX440" fmla="*/ 6498179 w 7907395"/>
                <a:gd name="connsiteY440" fmla="*/ 1037853 h 1125592"/>
                <a:gd name="connsiteX441" fmla="*/ 6546065 w 7907395"/>
                <a:gd name="connsiteY441" fmla="*/ 1037853 h 1125592"/>
                <a:gd name="connsiteX442" fmla="*/ 6546065 w 7907395"/>
                <a:gd name="connsiteY442" fmla="*/ 1045428 h 1125592"/>
                <a:gd name="connsiteX443" fmla="*/ 6854410 w 7907395"/>
                <a:gd name="connsiteY443" fmla="*/ 1045428 h 1125592"/>
                <a:gd name="connsiteX444" fmla="*/ 6854410 w 7907395"/>
                <a:gd name="connsiteY444" fmla="*/ 1053255 h 1125592"/>
                <a:gd name="connsiteX445" fmla="*/ 7090927 w 7907395"/>
                <a:gd name="connsiteY445" fmla="*/ 1053255 h 1125592"/>
                <a:gd name="connsiteX446" fmla="*/ 7090927 w 7907395"/>
                <a:gd name="connsiteY446" fmla="*/ 1062218 h 1125592"/>
                <a:gd name="connsiteX447" fmla="*/ 7285511 w 7907395"/>
                <a:gd name="connsiteY447" fmla="*/ 1062218 h 1125592"/>
                <a:gd name="connsiteX448" fmla="*/ 7285511 w 7907395"/>
                <a:gd name="connsiteY448" fmla="*/ 1073707 h 1125592"/>
                <a:gd name="connsiteX449" fmla="*/ 7471101 w 7907395"/>
                <a:gd name="connsiteY449" fmla="*/ 1073707 h 1125592"/>
                <a:gd name="connsiteX450" fmla="*/ 7471101 w 7907395"/>
                <a:gd name="connsiteY450" fmla="*/ 1086457 h 1125592"/>
                <a:gd name="connsiteX451" fmla="*/ 7509992 w 7907395"/>
                <a:gd name="connsiteY451" fmla="*/ 1086457 h 1125592"/>
                <a:gd name="connsiteX452" fmla="*/ 7509992 w 7907395"/>
                <a:gd name="connsiteY452" fmla="*/ 1099334 h 1125592"/>
                <a:gd name="connsiteX453" fmla="*/ 7542930 w 7907395"/>
                <a:gd name="connsiteY453" fmla="*/ 1099334 h 1125592"/>
                <a:gd name="connsiteX454" fmla="*/ 7542930 w 7907395"/>
                <a:gd name="connsiteY454" fmla="*/ 1112211 h 1125592"/>
                <a:gd name="connsiteX455" fmla="*/ 7716612 w 7907395"/>
                <a:gd name="connsiteY455" fmla="*/ 1112211 h 1125592"/>
                <a:gd name="connsiteX456" fmla="*/ 7716612 w 7907395"/>
                <a:gd name="connsiteY456" fmla="*/ 1125593 h 1125592"/>
                <a:gd name="connsiteX457" fmla="*/ 7907395 w 7907395"/>
                <a:gd name="connsiteY457" fmla="*/ 1125593 h 112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Lst>
              <a:rect l="l" t="t" r="r" b="b"/>
              <a:pathLst>
                <a:path w="7907395" h="1125592">
                  <a:moveTo>
                    <a:pt x="0" y="0"/>
                  </a:moveTo>
                  <a:lnTo>
                    <a:pt x="3040" y="0"/>
                  </a:lnTo>
                  <a:lnTo>
                    <a:pt x="3040" y="3914"/>
                  </a:lnTo>
                  <a:lnTo>
                    <a:pt x="6081" y="3914"/>
                  </a:lnTo>
                  <a:lnTo>
                    <a:pt x="6081" y="7827"/>
                  </a:lnTo>
                  <a:lnTo>
                    <a:pt x="21029" y="7827"/>
                  </a:lnTo>
                  <a:lnTo>
                    <a:pt x="21029" y="11741"/>
                  </a:lnTo>
                  <a:lnTo>
                    <a:pt x="24070" y="11741"/>
                  </a:lnTo>
                  <a:lnTo>
                    <a:pt x="24070" y="15654"/>
                  </a:lnTo>
                  <a:lnTo>
                    <a:pt x="36105" y="15654"/>
                  </a:lnTo>
                  <a:lnTo>
                    <a:pt x="36105" y="19568"/>
                  </a:lnTo>
                  <a:lnTo>
                    <a:pt x="42059" y="19568"/>
                  </a:lnTo>
                  <a:lnTo>
                    <a:pt x="42059" y="23481"/>
                  </a:lnTo>
                  <a:lnTo>
                    <a:pt x="66002" y="23481"/>
                  </a:lnTo>
                  <a:lnTo>
                    <a:pt x="66002" y="27395"/>
                  </a:lnTo>
                  <a:lnTo>
                    <a:pt x="80950" y="27395"/>
                  </a:lnTo>
                  <a:lnTo>
                    <a:pt x="80950" y="31309"/>
                  </a:lnTo>
                  <a:lnTo>
                    <a:pt x="86904" y="31309"/>
                  </a:lnTo>
                  <a:lnTo>
                    <a:pt x="86904" y="39136"/>
                  </a:lnTo>
                  <a:lnTo>
                    <a:pt x="92858" y="39136"/>
                  </a:lnTo>
                  <a:lnTo>
                    <a:pt x="92858" y="46963"/>
                  </a:lnTo>
                  <a:lnTo>
                    <a:pt x="95899" y="46963"/>
                  </a:lnTo>
                  <a:lnTo>
                    <a:pt x="95899" y="50876"/>
                  </a:lnTo>
                  <a:lnTo>
                    <a:pt x="101853" y="50876"/>
                  </a:lnTo>
                  <a:lnTo>
                    <a:pt x="101853" y="54790"/>
                  </a:lnTo>
                  <a:lnTo>
                    <a:pt x="125796" y="54790"/>
                  </a:lnTo>
                  <a:lnTo>
                    <a:pt x="125796" y="58704"/>
                  </a:lnTo>
                  <a:lnTo>
                    <a:pt x="128836" y="58704"/>
                  </a:lnTo>
                  <a:lnTo>
                    <a:pt x="128836" y="62617"/>
                  </a:lnTo>
                  <a:lnTo>
                    <a:pt x="146825" y="62617"/>
                  </a:lnTo>
                  <a:lnTo>
                    <a:pt x="146825" y="66531"/>
                  </a:lnTo>
                  <a:lnTo>
                    <a:pt x="152779" y="66531"/>
                  </a:lnTo>
                  <a:lnTo>
                    <a:pt x="152779" y="70444"/>
                  </a:lnTo>
                  <a:lnTo>
                    <a:pt x="158733" y="70444"/>
                  </a:lnTo>
                  <a:lnTo>
                    <a:pt x="158733" y="74358"/>
                  </a:lnTo>
                  <a:lnTo>
                    <a:pt x="170768" y="74358"/>
                  </a:lnTo>
                  <a:lnTo>
                    <a:pt x="170768" y="78271"/>
                  </a:lnTo>
                  <a:lnTo>
                    <a:pt x="173808" y="78271"/>
                  </a:lnTo>
                  <a:lnTo>
                    <a:pt x="173808" y="82185"/>
                  </a:lnTo>
                  <a:lnTo>
                    <a:pt x="185843" y="82185"/>
                  </a:lnTo>
                  <a:lnTo>
                    <a:pt x="185843" y="86099"/>
                  </a:lnTo>
                  <a:lnTo>
                    <a:pt x="200792" y="86099"/>
                  </a:lnTo>
                  <a:lnTo>
                    <a:pt x="200792" y="90012"/>
                  </a:lnTo>
                  <a:lnTo>
                    <a:pt x="206746" y="90012"/>
                  </a:lnTo>
                  <a:lnTo>
                    <a:pt x="206746" y="93926"/>
                  </a:lnTo>
                  <a:lnTo>
                    <a:pt x="218781" y="93926"/>
                  </a:lnTo>
                  <a:lnTo>
                    <a:pt x="218781" y="97839"/>
                  </a:lnTo>
                  <a:lnTo>
                    <a:pt x="224735" y="97839"/>
                  </a:lnTo>
                  <a:lnTo>
                    <a:pt x="224735" y="101753"/>
                  </a:lnTo>
                  <a:lnTo>
                    <a:pt x="233729" y="101753"/>
                  </a:lnTo>
                  <a:lnTo>
                    <a:pt x="233729" y="113620"/>
                  </a:lnTo>
                  <a:lnTo>
                    <a:pt x="254632" y="113620"/>
                  </a:lnTo>
                  <a:lnTo>
                    <a:pt x="254632" y="117660"/>
                  </a:lnTo>
                  <a:lnTo>
                    <a:pt x="257672" y="117660"/>
                  </a:lnTo>
                  <a:lnTo>
                    <a:pt x="257672" y="125613"/>
                  </a:lnTo>
                  <a:lnTo>
                    <a:pt x="260713" y="125613"/>
                  </a:lnTo>
                  <a:lnTo>
                    <a:pt x="260713" y="133566"/>
                  </a:lnTo>
                  <a:lnTo>
                    <a:pt x="281615" y="133566"/>
                  </a:lnTo>
                  <a:lnTo>
                    <a:pt x="281615" y="137606"/>
                  </a:lnTo>
                  <a:lnTo>
                    <a:pt x="284656" y="137606"/>
                  </a:lnTo>
                  <a:lnTo>
                    <a:pt x="284656" y="141646"/>
                  </a:lnTo>
                  <a:lnTo>
                    <a:pt x="293650" y="141646"/>
                  </a:lnTo>
                  <a:lnTo>
                    <a:pt x="293650" y="145686"/>
                  </a:lnTo>
                  <a:lnTo>
                    <a:pt x="308599" y="145686"/>
                  </a:lnTo>
                  <a:lnTo>
                    <a:pt x="308599" y="149726"/>
                  </a:lnTo>
                  <a:lnTo>
                    <a:pt x="317593" y="149726"/>
                  </a:lnTo>
                  <a:lnTo>
                    <a:pt x="317593" y="153765"/>
                  </a:lnTo>
                  <a:lnTo>
                    <a:pt x="320633" y="153765"/>
                  </a:lnTo>
                  <a:lnTo>
                    <a:pt x="320633" y="157805"/>
                  </a:lnTo>
                  <a:lnTo>
                    <a:pt x="338622" y="157805"/>
                  </a:lnTo>
                  <a:lnTo>
                    <a:pt x="338622" y="165759"/>
                  </a:lnTo>
                  <a:lnTo>
                    <a:pt x="344576" y="165759"/>
                  </a:lnTo>
                  <a:lnTo>
                    <a:pt x="344576" y="169798"/>
                  </a:lnTo>
                  <a:lnTo>
                    <a:pt x="347617" y="169798"/>
                  </a:lnTo>
                  <a:lnTo>
                    <a:pt x="347617" y="177752"/>
                  </a:lnTo>
                  <a:lnTo>
                    <a:pt x="362565" y="177752"/>
                  </a:lnTo>
                  <a:lnTo>
                    <a:pt x="362565" y="181792"/>
                  </a:lnTo>
                  <a:lnTo>
                    <a:pt x="365606" y="181792"/>
                  </a:lnTo>
                  <a:lnTo>
                    <a:pt x="365606" y="185831"/>
                  </a:lnTo>
                  <a:lnTo>
                    <a:pt x="374600" y="185831"/>
                  </a:lnTo>
                  <a:lnTo>
                    <a:pt x="374600" y="189871"/>
                  </a:lnTo>
                  <a:lnTo>
                    <a:pt x="395503" y="189871"/>
                  </a:lnTo>
                  <a:lnTo>
                    <a:pt x="395503" y="193911"/>
                  </a:lnTo>
                  <a:lnTo>
                    <a:pt x="404497" y="193911"/>
                  </a:lnTo>
                  <a:lnTo>
                    <a:pt x="404497" y="197951"/>
                  </a:lnTo>
                  <a:lnTo>
                    <a:pt x="443389" y="197951"/>
                  </a:lnTo>
                  <a:lnTo>
                    <a:pt x="443389" y="209944"/>
                  </a:lnTo>
                  <a:lnTo>
                    <a:pt x="446429" y="209944"/>
                  </a:lnTo>
                  <a:lnTo>
                    <a:pt x="446429" y="213984"/>
                  </a:lnTo>
                  <a:lnTo>
                    <a:pt x="455424" y="213984"/>
                  </a:lnTo>
                  <a:lnTo>
                    <a:pt x="455424" y="218024"/>
                  </a:lnTo>
                  <a:lnTo>
                    <a:pt x="458464" y="218024"/>
                  </a:lnTo>
                  <a:lnTo>
                    <a:pt x="458464" y="225977"/>
                  </a:lnTo>
                  <a:lnTo>
                    <a:pt x="467458" y="225977"/>
                  </a:lnTo>
                  <a:lnTo>
                    <a:pt x="467458" y="230017"/>
                  </a:lnTo>
                  <a:lnTo>
                    <a:pt x="470499" y="230017"/>
                  </a:lnTo>
                  <a:lnTo>
                    <a:pt x="470499" y="234057"/>
                  </a:lnTo>
                  <a:lnTo>
                    <a:pt x="491401" y="234057"/>
                  </a:lnTo>
                  <a:lnTo>
                    <a:pt x="491401" y="238096"/>
                  </a:lnTo>
                  <a:lnTo>
                    <a:pt x="494442" y="238096"/>
                  </a:lnTo>
                  <a:lnTo>
                    <a:pt x="494442" y="242136"/>
                  </a:lnTo>
                  <a:lnTo>
                    <a:pt x="503436" y="242136"/>
                  </a:lnTo>
                  <a:lnTo>
                    <a:pt x="503436" y="246176"/>
                  </a:lnTo>
                  <a:lnTo>
                    <a:pt x="512431" y="246176"/>
                  </a:lnTo>
                  <a:lnTo>
                    <a:pt x="512431" y="250216"/>
                  </a:lnTo>
                  <a:lnTo>
                    <a:pt x="515471" y="250216"/>
                  </a:lnTo>
                  <a:lnTo>
                    <a:pt x="515471" y="254256"/>
                  </a:lnTo>
                  <a:lnTo>
                    <a:pt x="527506" y="254256"/>
                  </a:lnTo>
                  <a:lnTo>
                    <a:pt x="527506" y="258296"/>
                  </a:lnTo>
                  <a:lnTo>
                    <a:pt x="530546" y="258296"/>
                  </a:lnTo>
                  <a:lnTo>
                    <a:pt x="530546" y="262335"/>
                  </a:lnTo>
                  <a:lnTo>
                    <a:pt x="548535" y="262335"/>
                  </a:lnTo>
                  <a:lnTo>
                    <a:pt x="548535" y="270415"/>
                  </a:lnTo>
                  <a:lnTo>
                    <a:pt x="563484" y="270415"/>
                  </a:lnTo>
                  <a:lnTo>
                    <a:pt x="563484" y="274455"/>
                  </a:lnTo>
                  <a:lnTo>
                    <a:pt x="602375" y="274455"/>
                  </a:lnTo>
                  <a:lnTo>
                    <a:pt x="602375" y="278495"/>
                  </a:lnTo>
                  <a:lnTo>
                    <a:pt x="629359" y="278495"/>
                  </a:lnTo>
                  <a:lnTo>
                    <a:pt x="629359" y="282534"/>
                  </a:lnTo>
                  <a:lnTo>
                    <a:pt x="632399" y="282534"/>
                  </a:lnTo>
                  <a:lnTo>
                    <a:pt x="632399" y="286574"/>
                  </a:lnTo>
                  <a:lnTo>
                    <a:pt x="656342" y="286574"/>
                  </a:lnTo>
                  <a:lnTo>
                    <a:pt x="656342" y="290614"/>
                  </a:lnTo>
                  <a:lnTo>
                    <a:pt x="674331" y="290614"/>
                  </a:lnTo>
                  <a:lnTo>
                    <a:pt x="674331" y="294654"/>
                  </a:lnTo>
                  <a:lnTo>
                    <a:pt x="680285" y="294654"/>
                  </a:lnTo>
                  <a:lnTo>
                    <a:pt x="680285" y="298694"/>
                  </a:lnTo>
                  <a:lnTo>
                    <a:pt x="686239" y="298694"/>
                  </a:lnTo>
                  <a:lnTo>
                    <a:pt x="686239" y="302733"/>
                  </a:lnTo>
                  <a:lnTo>
                    <a:pt x="704228" y="302733"/>
                  </a:lnTo>
                  <a:lnTo>
                    <a:pt x="704228" y="306773"/>
                  </a:lnTo>
                  <a:lnTo>
                    <a:pt x="719177" y="306773"/>
                  </a:lnTo>
                  <a:lnTo>
                    <a:pt x="719177" y="310813"/>
                  </a:lnTo>
                  <a:lnTo>
                    <a:pt x="728171" y="310813"/>
                  </a:lnTo>
                  <a:lnTo>
                    <a:pt x="728171" y="314853"/>
                  </a:lnTo>
                  <a:lnTo>
                    <a:pt x="743120" y="314853"/>
                  </a:lnTo>
                  <a:lnTo>
                    <a:pt x="743120" y="318893"/>
                  </a:lnTo>
                  <a:lnTo>
                    <a:pt x="770103" y="318893"/>
                  </a:lnTo>
                  <a:lnTo>
                    <a:pt x="770103" y="322933"/>
                  </a:lnTo>
                  <a:lnTo>
                    <a:pt x="779097" y="322933"/>
                  </a:lnTo>
                  <a:lnTo>
                    <a:pt x="779097" y="326972"/>
                  </a:lnTo>
                  <a:lnTo>
                    <a:pt x="815075" y="326972"/>
                  </a:lnTo>
                  <a:lnTo>
                    <a:pt x="815075" y="331012"/>
                  </a:lnTo>
                  <a:lnTo>
                    <a:pt x="821029" y="331012"/>
                  </a:lnTo>
                  <a:lnTo>
                    <a:pt x="821029" y="335052"/>
                  </a:lnTo>
                  <a:lnTo>
                    <a:pt x="826983" y="335052"/>
                  </a:lnTo>
                  <a:lnTo>
                    <a:pt x="826983" y="339092"/>
                  </a:lnTo>
                  <a:lnTo>
                    <a:pt x="859921" y="339092"/>
                  </a:lnTo>
                  <a:lnTo>
                    <a:pt x="859921" y="343132"/>
                  </a:lnTo>
                  <a:lnTo>
                    <a:pt x="907807" y="343132"/>
                  </a:lnTo>
                  <a:lnTo>
                    <a:pt x="907807" y="347171"/>
                  </a:lnTo>
                  <a:lnTo>
                    <a:pt x="964687" y="347171"/>
                  </a:lnTo>
                  <a:lnTo>
                    <a:pt x="964687" y="351211"/>
                  </a:lnTo>
                  <a:lnTo>
                    <a:pt x="970641" y="351211"/>
                  </a:lnTo>
                  <a:lnTo>
                    <a:pt x="970641" y="355251"/>
                  </a:lnTo>
                  <a:lnTo>
                    <a:pt x="985590" y="355251"/>
                  </a:lnTo>
                  <a:lnTo>
                    <a:pt x="985590" y="359291"/>
                  </a:lnTo>
                  <a:lnTo>
                    <a:pt x="1000538" y="359291"/>
                  </a:lnTo>
                  <a:lnTo>
                    <a:pt x="1000538" y="363331"/>
                  </a:lnTo>
                  <a:lnTo>
                    <a:pt x="1012573" y="363331"/>
                  </a:lnTo>
                  <a:lnTo>
                    <a:pt x="1012573" y="367371"/>
                  </a:lnTo>
                  <a:lnTo>
                    <a:pt x="1015614" y="367371"/>
                  </a:lnTo>
                  <a:lnTo>
                    <a:pt x="1015614" y="371410"/>
                  </a:lnTo>
                  <a:lnTo>
                    <a:pt x="1036516" y="371410"/>
                  </a:lnTo>
                  <a:lnTo>
                    <a:pt x="1036516" y="375450"/>
                  </a:lnTo>
                  <a:lnTo>
                    <a:pt x="1051465" y="375450"/>
                  </a:lnTo>
                  <a:lnTo>
                    <a:pt x="1051465" y="383530"/>
                  </a:lnTo>
                  <a:lnTo>
                    <a:pt x="1060459" y="383530"/>
                  </a:lnTo>
                  <a:lnTo>
                    <a:pt x="1060459" y="391609"/>
                  </a:lnTo>
                  <a:lnTo>
                    <a:pt x="1069454" y="391609"/>
                  </a:lnTo>
                  <a:lnTo>
                    <a:pt x="1069454" y="395649"/>
                  </a:lnTo>
                  <a:lnTo>
                    <a:pt x="1093397" y="395649"/>
                  </a:lnTo>
                  <a:lnTo>
                    <a:pt x="1093397" y="407769"/>
                  </a:lnTo>
                  <a:lnTo>
                    <a:pt x="1096437" y="407769"/>
                  </a:lnTo>
                  <a:lnTo>
                    <a:pt x="1096437" y="415848"/>
                  </a:lnTo>
                  <a:lnTo>
                    <a:pt x="1105432" y="415848"/>
                  </a:lnTo>
                  <a:lnTo>
                    <a:pt x="1105432" y="419888"/>
                  </a:lnTo>
                  <a:lnTo>
                    <a:pt x="1108472" y="419888"/>
                  </a:lnTo>
                  <a:lnTo>
                    <a:pt x="1108472" y="423928"/>
                  </a:lnTo>
                  <a:lnTo>
                    <a:pt x="1111512" y="423928"/>
                  </a:lnTo>
                  <a:lnTo>
                    <a:pt x="1111512" y="427968"/>
                  </a:lnTo>
                  <a:lnTo>
                    <a:pt x="1114553" y="427968"/>
                  </a:lnTo>
                  <a:lnTo>
                    <a:pt x="1114553" y="436047"/>
                  </a:lnTo>
                  <a:lnTo>
                    <a:pt x="1126588" y="436047"/>
                  </a:lnTo>
                  <a:lnTo>
                    <a:pt x="1126588" y="440087"/>
                  </a:lnTo>
                  <a:lnTo>
                    <a:pt x="1144576" y="440087"/>
                  </a:lnTo>
                  <a:lnTo>
                    <a:pt x="1144576" y="444127"/>
                  </a:lnTo>
                  <a:lnTo>
                    <a:pt x="1150531" y="444127"/>
                  </a:lnTo>
                  <a:lnTo>
                    <a:pt x="1150531" y="448167"/>
                  </a:lnTo>
                  <a:lnTo>
                    <a:pt x="1165479" y="448167"/>
                  </a:lnTo>
                  <a:lnTo>
                    <a:pt x="1165479" y="452207"/>
                  </a:lnTo>
                  <a:lnTo>
                    <a:pt x="1198417" y="452207"/>
                  </a:lnTo>
                  <a:lnTo>
                    <a:pt x="1198417" y="456246"/>
                  </a:lnTo>
                  <a:lnTo>
                    <a:pt x="1225400" y="456246"/>
                  </a:lnTo>
                  <a:lnTo>
                    <a:pt x="1225400" y="464326"/>
                  </a:lnTo>
                  <a:lnTo>
                    <a:pt x="1231354" y="464326"/>
                  </a:lnTo>
                  <a:lnTo>
                    <a:pt x="1231354" y="468366"/>
                  </a:lnTo>
                  <a:lnTo>
                    <a:pt x="1360063" y="468366"/>
                  </a:lnTo>
                  <a:lnTo>
                    <a:pt x="1360063" y="472406"/>
                  </a:lnTo>
                  <a:lnTo>
                    <a:pt x="1366017" y="472406"/>
                  </a:lnTo>
                  <a:lnTo>
                    <a:pt x="1366017" y="476445"/>
                  </a:lnTo>
                  <a:lnTo>
                    <a:pt x="1371972" y="476445"/>
                  </a:lnTo>
                  <a:lnTo>
                    <a:pt x="1371972" y="480485"/>
                  </a:lnTo>
                  <a:lnTo>
                    <a:pt x="1375012" y="480485"/>
                  </a:lnTo>
                  <a:lnTo>
                    <a:pt x="1375012" y="484525"/>
                  </a:lnTo>
                  <a:lnTo>
                    <a:pt x="1378052" y="484525"/>
                  </a:lnTo>
                  <a:lnTo>
                    <a:pt x="1378052" y="488565"/>
                  </a:lnTo>
                  <a:lnTo>
                    <a:pt x="1387047" y="488565"/>
                  </a:lnTo>
                  <a:lnTo>
                    <a:pt x="1387047" y="492605"/>
                  </a:lnTo>
                  <a:lnTo>
                    <a:pt x="1423025" y="492605"/>
                  </a:lnTo>
                  <a:lnTo>
                    <a:pt x="1423025" y="496771"/>
                  </a:lnTo>
                  <a:lnTo>
                    <a:pt x="1446968" y="496771"/>
                  </a:lnTo>
                  <a:lnTo>
                    <a:pt x="1446968" y="500937"/>
                  </a:lnTo>
                  <a:lnTo>
                    <a:pt x="1470911" y="500937"/>
                  </a:lnTo>
                  <a:lnTo>
                    <a:pt x="1470911" y="505103"/>
                  </a:lnTo>
                  <a:lnTo>
                    <a:pt x="1494853" y="505103"/>
                  </a:lnTo>
                  <a:lnTo>
                    <a:pt x="1494853" y="509269"/>
                  </a:lnTo>
                  <a:lnTo>
                    <a:pt x="1512842" y="509269"/>
                  </a:lnTo>
                  <a:lnTo>
                    <a:pt x="1512842" y="517475"/>
                  </a:lnTo>
                  <a:lnTo>
                    <a:pt x="1521837" y="517475"/>
                  </a:lnTo>
                  <a:lnTo>
                    <a:pt x="1521837" y="521641"/>
                  </a:lnTo>
                  <a:lnTo>
                    <a:pt x="1557815" y="521641"/>
                  </a:lnTo>
                  <a:lnTo>
                    <a:pt x="1557815" y="525807"/>
                  </a:lnTo>
                  <a:lnTo>
                    <a:pt x="1569850" y="525807"/>
                  </a:lnTo>
                  <a:lnTo>
                    <a:pt x="1569850" y="529973"/>
                  </a:lnTo>
                  <a:lnTo>
                    <a:pt x="1572890" y="529973"/>
                  </a:lnTo>
                  <a:lnTo>
                    <a:pt x="1572890" y="534139"/>
                  </a:lnTo>
                  <a:lnTo>
                    <a:pt x="1620776" y="534139"/>
                  </a:lnTo>
                  <a:lnTo>
                    <a:pt x="1620776" y="538305"/>
                  </a:lnTo>
                  <a:lnTo>
                    <a:pt x="1665622" y="538305"/>
                  </a:lnTo>
                  <a:lnTo>
                    <a:pt x="1665622" y="542471"/>
                  </a:lnTo>
                  <a:lnTo>
                    <a:pt x="1674616" y="542471"/>
                  </a:lnTo>
                  <a:lnTo>
                    <a:pt x="1674616" y="546637"/>
                  </a:lnTo>
                  <a:lnTo>
                    <a:pt x="1686651" y="546637"/>
                  </a:lnTo>
                  <a:lnTo>
                    <a:pt x="1686651" y="550803"/>
                  </a:lnTo>
                  <a:lnTo>
                    <a:pt x="1698686" y="550803"/>
                  </a:lnTo>
                  <a:lnTo>
                    <a:pt x="1698686" y="554969"/>
                  </a:lnTo>
                  <a:lnTo>
                    <a:pt x="1701726" y="554969"/>
                  </a:lnTo>
                  <a:lnTo>
                    <a:pt x="1701726" y="559135"/>
                  </a:lnTo>
                  <a:lnTo>
                    <a:pt x="1743658" y="559135"/>
                  </a:lnTo>
                  <a:lnTo>
                    <a:pt x="1743658" y="563301"/>
                  </a:lnTo>
                  <a:lnTo>
                    <a:pt x="1767601" y="563301"/>
                  </a:lnTo>
                  <a:lnTo>
                    <a:pt x="1767601" y="567467"/>
                  </a:lnTo>
                  <a:lnTo>
                    <a:pt x="1782550" y="567467"/>
                  </a:lnTo>
                  <a:lnTo>
                    <a:pt x="1782550" y="571634"/>
                  </a:lnTo>
                  <a:lnTo>
                    <a:pt x="1788504" y="571634"/>
                  </a:lnTo>
                  <a:lnTo>
                    <a:pt x="1788504" y="575800"/>
                  </a:lnTo>
                  <a:lnTo>
                    <a:pt x="1800538" y="575800"/>
                  </a:lnTo>
                  <a:lnTo>
                    <a:pt x="1800538" y="579966"/>
                  </a:lnTo>
                  <a:lnTo>
                    <a:pt x="1827522" y="579966"/>
                  </a:lnTo>
                  <a:lnTo>
                    <a:pt x="1827522" y="584132"/>
                  </a:lnTo>
                  <a:lnTo>
                    <a:pt x="1830562" y="584132"/>
                  </a:lnTo>
                  <a:lnTo>
                    <a:pt x="1830562" y="588298"/>
                  </a:lnTo>
                  <a:lnTo>
                    <a:pt x="1839557" y="588298"/>
                  </a:lnTo>
                  <a:lnTo>
                    <a:pt x="1839557" y="592464"/>
                  </a:lnTo>
                  <a:lnTo>
                    <a:pt x="1884529" y="592464"/>
                  </a:lnTo>
                  <a:lnTo>
                    <a:pt x="1884529" y="596630"/>
                  </a:lnTo>
                  <a:lnTo>
                    <a:pt x="1893523" y="596630"/>
                  </a:lnTo>
                  <a:lnTo>
                    <a:pt x="1893523" y="600796"/>
                  </a:lnTo>
                  <a:lnTo>
                    <a:pt x="1899477" y="600796"/>
                  </a:lnTo>
                  <a:lnTo>
                    <a:pt x="1899477" y="604962"/>
                  </a:lnTo>
                  <a:lnTo>
                    <a:pt x="1917466" y="604962"/>
                  </a:lnTo>
                  <a:lnTo>
                    <a:pt x="1917466" y="609128"/>
                  </a:lnTo>
                  <a:lnTo>
                    <a:pt x="1932415" y="609128"/>
                  </a:lnTo>
                  <a:lnTo>
                    <a:pt x="1932415" y="613294"/>
                  </a:lnTo>
                  <a:lnTo>
                    <a:pt x="1941409" y="613294"/>
                  </a:lnTo>
                  <a:lnTo>
                    <a:pt x="1941409" y="617460"/>
                  </a:lnTo>
                  <a:lnTo>
                    <a:pt x="1998290" y="617460"/>
                  </a:lnTo>
                  <a:lnTo>
                    <a:pt x="1998290" y="621626"/>
                  </a:lnTo>
                  <a:lnTo>
                    <a:pt x="2001330" y="621626"/>
                  </a:lnTo>
                  <a:lnTo>
                    <a:pt x="2001330" y="625792"/>
                  </a:lnTo>
                  <a:lnTo>
                    <a:pt x="2007284" y="625792"/>
                  </a:lnTo>
                  <a:lnTo>
                    <a:pt x="2007284" y="629958"/>
                  </a:lnTo>
                  <a:lnTo>
                    <a:pt x="2055170" y="629958"/>
                  </a:lnTo>
                  <a:lnTo>
                    <a:pt x="2055170" y="634124"/>
                  </a:lnTo>
                  <a:lnTo>
                    <a:pt x="2076073" y="634124"/>
                  </a:lnTo>
                  <a:lnTo>
                    <a:pt x="2076073" y="638290"/>
                  </a:lnTo>
                  <a:lnTo>
                    <a:pt x="2079113" y="638290"/>
                  </a:lnTo>
                  <a:lnTo>
                    <a:pt x="2079113" y="642457"/>
                  </a:lnTo>
                  <a:lnTo>
                    <a:pt x="2085067" y="642457"/>
                  </a:lnTo>
                  <a:lnTo>
                    <a:pt x="2085067" y="646623"/>
                  </a:lnTo>
                  <a:lnTo>
                    <a:pt x="2094062" y="646623"/>
                  </a:lnTo>
                  <a:lnTo>
                    <a:pt x="2094062" y="650789"/>
                  </a:lnTo>
                  <a:lnTo>
                    <a:pt x="2141948" y="650789"/>
                  </a:lnTo>
                  <a:lnTo>
                    <a:pt x="2141948" y="654955"/>
                  </a:lnTo>
                  <a:lnTo>
                    <a:pt x="2189834" y="654955"/>
                  </a:lnTo>
                  <a:lnTo>
                    <a:pt x="2189834" y="659121"/>
                  </a:lnTo>
                  <a:lnTo>
                    <a:pt x="2213777" y="659121"/>
                  </a:lnTo>
                  <a:lnTo>
                    <a:pt x="2213777" y="663287"/>
                  </a:lnTo>
                  <a:lnTo>
                    <a:pt x="2231766" y="663287"/>
                  </a:lnTo>
                  <a:lnTo>
                    <a:pt x="2231766" y="667453"/>
                  </a:lnTo>
                  <a:lnTo>
                    <a:pt x="2261663" y="667453"/>
                  </a:lnTo>
                  <a:lnTo>
                    <a:pt x="2261663" y="671619"/>
                  </a:lnTo>
                  <a:lnTo>
                    <a:pt x="2294600" y="671619"/>
                  </a:lnTo>
                  <a:lnTo>
                    <a:pt x="2294600" y="675785"/>
                  </a:lnTo>
                  <a:lnTo>
                    <a:pt x="2321584" y="675785"/>
                  </a:lnTo>
                  <a:lnTo>
                    <a:pt x="2321584" y="679951"/>
                  </a:lnTo>
                  <a:lnTo>
                    <a:pt x="2339573" y="679951"/>
                  </a:lnTo>
                  <a:lnTo>
                    <a:pt x="2339573" y="684117"/>
                  </a:lnTo>
                  <a:lnTo>
                    <a:pt x="2399493" y="684117"/>
                  </a:lnTo>
                  <a:lnTo>
                    <a:pt x="2399493" y="688283"/>
                  </a:lnTo>
                  <a:lnTo>
                    <a:pt x="2516295" y="688283"/>
                  </a:lnTo>
                  <a:lnTo>
                    <a:pt x="2516295" y="692449"/>
                  </a:lnTo>
                  <a:lnTo>
                    <a:pt x="2525289" y="692449"/>
                  </a:lnTo>
                  <a:lnTo>
                    <a:pt x="2525289" y="696615"/>
                  </a:lnTo>
                  <a:lnTo>
                    <a:pt x="2582169" y="696615"/>
                  </a:lnTo>
                  <a:lnTo>
                    <a:pt x="2582169" y="700781"/>
                  </a:lnTo>
                  <a:lnTo>
                    <a:pt x="2585210" y="700781"/>
                  </a:lnTo>
                  <a:lnTo>
                    <a:pt x="2585210" y="704947"/>
                  </a:lnTo>
                  <a:lnTo>
                    <a:pt x="2636136" y="704947"/>
                  </a:lnTo>
                  <a:lnTo>
                    <a:pt x="2636136" y="709113"/>
                  </a:lnTo>
                  <a:lnTo>
                    <a:pt x="2707965" y="709113"/>
                  </a:lnTo>
                  <a:lnTo>
                    <a:pt x="2707965" y="713406"/>
                  </a:lnTo>
                  <a:lnTo>
                    <a:pt x="2743943" y="713406"/>
                  </a:lnTo>
                  <a:lnTo>
                    <a:pt x="2743943" y="717698"/>
                  </a:lnTo>
                  <a:lnTo>
                    <a:pt x="2752938" y="717698"/>
                  </a:lnTo>
                  <a:lnTo>
                    <a:pt x="2752938" y="721990"/>
                  </a:lnTo>
                  <a:lnTo>
                    <a:pt x="2758892" y="721990"/>
                  </a:lnTo>
                  <a:lnTo>
                    <a:pt x="2758892" y="730449"/>
                  </a:lnTo>
                  <a:lnTo>
                    <a:pt x="2779794" y="730449"/>
                  </a:lnTo>
                  <a:lnTo>
                    <a:pt x="2779794" y="739033"/>
                  </a:lnTo>
                  <a:lnTo>
                    <a:pt x="2785748" y="739033"/>
                  </a:lnTo>
                  <a:lnTo>
                    <a:pt x="2785748" y="743326"/>
                  </a:lnTo>
                  <a:lnTo>
                    <a:pt x="2872526" y="743326"/>
                  </a:lnTo>
                  <a:lnTo>
                    <a:pt x="2872526" y="747618"/>
                  </a:lnTo>
                  <a:lnTo>
                    <a:pt x="2911417" y="747618"/>
                  </a:lnTo>
                  <a:lnTo>
                    <a:pt x="2911417" y="756203"/>
                  </a:lnTo>
                  <a:lnTo>
                    <a:pt x="2977292" y="756203"/>
                  </a:lnTo>
                  <a:lnTo>
                    <a:pt x="2977292" y="760495"/>
                  </a:lnTo>
                  <a:lnTo>
                    <a:pt x="2989327" y="760495"/>
                  </a:lnTo>
                  <a:lnTo>
                    <a:pt x="2989327" y="764787"/>
                  </a:lnTo>
                  <a:lnTo>
                    <a:pt x="3004276" y="764787"/>
                  </a:lnTo>
                  <a:lnTo>
                    <a:pt x="3004276" y="769079"/>
                  </a:lnTo>
                  <a:lnTo>
                    <a:pt x="3085099" y="769079"/>
                  </a:lnTo>
                  <a:lnTo>
                    <a:pt x="3085099" y="773372"/>
                  </a:lnTo>
                  <a:lnTo>
                    <a:pt x="3091053" y="773372"/>
                  </a:lnTo>
                  <a:lnTo>
                    <a:pt x="3091053" y="777664"/>
                  </a:lnTo>
                  <a:lnTo>
                    <a:pt x="3114996" y="777664"/>
                  </a:lnTo>
                  <a:lnTo>
                    <a:pt x="3114996" y="781956"/>
                  </a:lnTo>
                  <a:lnTo>
                    <a:pt x="3219763" y="781956"/>
                  </a:lnTo>
                  <a:lnTo>
                    <a:pt x="3219763" y="786249"/>
                  </a:lnTo>
                  <a:lnTo>
                    <a:pt x="3225717" y="786249"/>
                  </a:lnTo>
                  <a:lnTo>
                    <a:pt x="3225717" y="790541"/>
                  </a:lnTo>
                  <a:lnTo>
                    <a:pt x="3258654" y="790541"/>
                  </a:lnTo>
                  <a:lnTo>
                    <a:pt x="3258654" y="794833"/>
                  </a:lnTo>
                  <a:lnTo>
                    <a:pt x="3402312" y="794833"/>
                  </a:lnTo>
                  <a:lnTo>
                    <a:pt x="3402312" y="799126"/>
                  </a:lnTo>
                  <a:lnTo>
                    <a:pt x="3426255" y="799126"/>
                  </a:lnTo>
                  <a:lnTo>
                    <a:pt x="3426255" y="803418"/>
                  </a:lnTo>
                  <a:lnTo>
                    <a:pt x="3465147" y="803418"/>
                  </a:lnTo>
                  <a:lnTo>
                    <a:pt x="3465147" y="807710"/>
                  </a:lnTo>
                  <a:lnTo>
                    <a:pt x="3584861" y="807710"/>
                  </a:lnTo>
                  <a:lnTo>
                    <a:pt x="3584861" y="812002"/>
                  </a:lnTo>
                  <a:lnTo>
                    <a:pt x="3656691" y="812002"/>
                  </a:lnTo>
                  <a:lnTo>
                    <a:pt x="3656691" y="816295"/>
                  </a:lnTo>
                  <a:lnTo>
                    <a:pt x="3671639" y="816295"/>
                  </a:lnTo>
                  <a:lnTo>
                    <a:pt x="3671639" y="820713"/>
                  </a:lnTo>
                  <a:lnTo>
                    <a:pt x="3722565" y="820713"/>
                  </a:lnTo>
                  <a:lnTo>
                    <a:pt x="3722565" y="825132"/>
                  </a:lnTo>
                  <a:lnTo>
                    <a:pt x="3734600" y="825132"/>
                  </a:lnTo>
                  <a:lnTo>
                    <a:pt x="3734600" y="829550"/>
                  </a:lnTo>
                  <a:lnTo>
                    <a:pt x="3740554" y="829550"/>
                  </a:lnTo>
                  <a:lnTo>
                    <a:pt x="3740554" y="833969"/>
                  </a:lnTo>
                  <a:lnTo>
                    <a:pt x="3743595" y="833969"/>
                  </a:lnTo>
                  <a:lnTo>
                    <a:pt x="3743595" y="838387"/>
                  </a:lnTo>
                  <a:lnTo>
                    <a:pt x="3764497" y="838387"/>
                  </a:lnTo>
                  <a:lnTo>
                    <a:pt x="3764497" y="842806"/>
                  </a:lnTo>
                  <a:lnTo>
                    <a:pt x="3776532" y="842806"/>
                  </a:lnTo>
                  <a:lnTo>
                    <a:pt x="3776532" y="847225"/>
                  </a:lnTo>
                  <a:lnTo>
                    <a:pt x="3833412" y="847225"/>
                  </a:lnTo>
                  <a:lnTo>
                    <a:pt x="3833412" y="851643"/>
                  </a:lnTo>
                  <a:lnTo>
                    <a:pt x="3857356" y="851643"/>
                  </a:lnTo>
                  <a:lnTo>
                    <a:pt x="3857356" y="856062"/>
                  </a:lnTo>
                  <a:lnTo>
                    <a:pt x="3884339" y="856062"/>
                  </a:lnTo>
                  <a:lnTo>
                    <a:pt x="3884339" y="860480"/>
                  </a:lnTo>
                  <a:lnTo>
                    <a:pt x="3995059" y="860480"/>
                  </a:lnTo>
                  <a:lnTo>
                    <a:pt x="3995059" y="864899"/>
                  </a:lnTo>
                  <a:lnTo>
                    <a:pt x="4022043" y="864899"/>
                  </a:lnTo>
                  <a:lnTo>
                    <a:pt x="4022043" y="869317"/>
                  </a:lnTo>
                  <a:lnTo>
                    <a:pt x="4078923" y="869317"/>
                  </a:lnTo>
                  <a:lnTo>
                    <a:pt x="4078923" y="873736"/>
                  </a:lnTo>
                  <a:lnTo>
                    <a:pt x="4120855" y="873736"/>
                  </a:lnTo>
                  <a:lnTo>
                    <a:pt x="4120855" y="878154"/>
                  </a:lnTo>
                  <a:lnTo>
                    <a:pt x="4192684" y="878154"/>
                  </a:lnTo>
                  <a:lnTo>
                    <a:pt x="4192684" y="887118"/>
                  </a:lnTo>
                  <a:lnTo>
                    <a:pt x="4381314" y="887118"/>
                  </a:lnTo>
                  <a:lnTo>
                    <a:pt x="4381314" y="891536"/>
                  </a:lnTo>
                  <a:lnTo>
                    <a:pt x="4477087" y="891536"/>
                  </a:lnTo>
                  <a:lnTo>
                    <a:pt x="4477087" y="896081"/>
                  </a:lnTo>
                  <a:lnTo>
                    <a:pt x="4480127" y="896081"/>
                  </a:lnTo>
                  <a:lnTo>
                    <a:pt x="4480127" y="900626"/>
                  </a:lnTo>
                  <a:lnTo>
                    <a:pt x="4489121" y="900626"/>
                  </a:lnTo>
                  <a:lnTo>
                    <a:pt x="4489121" y="905171"/>
                  </a:lnTo>
                  <a:lnTo>
                    <a:pt x="4498116" y="905171"/>
                  </a:lnTo>
                  <a:lnTo>
                    <a:pt x="4498116" y="909715"/>
                  </a:lnTo>
                  <a:lnTo>
                    <a:pt x="4623912" y="909715"/>
                  </a:lnTo>
                  <a:lnTo>
                    <a:pt x="4623912" y="914260"/>
                  </a:lnTo>
                  <a:lnTo>
                    <a:pt x="4767570" y="914260"/>
                  </a:lnTo>
                  <a:lnTo>
                    <a:pt x="4767570" y="918805"/>
                  </a:lnTo>
                  <a:lnTo>
                    <a:pt x="4830404" y="918805"/>
                  </a:lnTo>
                  <a:lnTo>
                    <a:pt x="4830404" y="923350"/>
                  </a:lnTo>
                  <a:lnTo>
                    <a:pt x="4890325" y="923350"/>
                  </a:lnTo>
                  <a:lnTo>
                    <a:pt x="4890325" y="927895"/>
                  </a:lnTo>
                  <a:lnTo>
                    <a:pt x="4914268" y="927895"/>
                  </a:lnTo>
                  <a:lnTo>
                    <a:pt x="4914268" y="932566"/>
                  </a:lnTo>
                  <a:lnTo>
                    <a:pt x="4917308" y="932566"/>
                  </a:lnTo>
                  <a:lnTo>
                    <a:pt x="4917308" y="937237"/>
                  </a:lnTo>
                  <a:lnTo>
                    <a:pt x="4977229" y="937237"/>
                  </a:lnTo>
                  <a:lnTo>
                    <a:pt x="4977229" y="941908"/>
                  </a:lnTo>
                  <a:lnTo>
                    <a:pt x="5070087" y="941908"/>
                  </a:lnTo>
                  <a:lnTo>
                    <a:pt x="5070087" y="946579"/>
                  </a:lnTo>
                  <a:lnTo>
                    <a:pt x="5201837" y="946579"/>
                  </a:lnTo>
                  <a:lnTo>
                    <a:pt x="5201837" y="951376"/>
                  </a:lnTo>
                  <a:lnTo>
                    <a:pt x="5225780" y="951376"/>
                  </a:lnTo>
                  <a:lnTo>
                    <a:pt x="5225780" y="956173"/>
                  </a:lnTo>
                  <a:lnTo>
                    <a:pt x="5474331" y="956173"/>
                  </a:lnTo>
                  <a:lnTo>
                    <a:pt x="5474331" y="961223"/>
                  </a:lnTo>
                  <a:lnTo>
                    <a:pt x="5626984" y="961223"/>
                  </a:lnTo>
                  <a:lnTo>
                    <a:pt x="5626984" y="966651"/>
                  </a:lnTo>
                  <a:lnTo>
                    <a:pt x="5632938" y="966651"/>
                  </a:lnTo>
                  <a:lnTo>
                    <a:pt x="5632938" y="972080"/>
                  </a:lnTo>
                  <a:lnTo>
                    <a:pt x="5692859" y="972080"/>
                  </a:lnTo>
                  <a:lnTo>
                    <a:pt x="5692859" y="977508"/>
                  </a:lnTo>
                  <a:lnTo>
                    <a:pt x="5779636" y="977508"/>
                  </a:lnTo>
                  <a:lnTo>
                    <a:pt x="5779636" y="983063"/>
                  </a:lnTo>
                  <a:lnTo>
                    <a:pt x="5962312" y="983063"/>
                  </a:lnTo>
                  <a:lnTo>
                    <a:pt x="5962312" y="988870"/>
                  </a:lnTo>
                  <a:lnTo>
                    <a:pt x="5983215" y="988870"/>
                  </a:lnTo>
                  <a:lnTo>
                    <a:pt x="5983215" y="994678"/>
                  </a:lnTo>
                  <a:lnTo>
                    <a:pt x="6189834" y="994678"/>
                  </a:lnTo>
                  <a:lnTo>
                    <a:pt x="6189834" y="1001621"/>
                  </a:lnTo>
                  <a:lnTo>
                    <a:pt x="6210737" y="1001621"/>
                  </a:lnTo>
                  <a:lnTo>
                    <a:pt x="6210737" y="1008565"/>
                  </a:lnTo>
                  <a:lnTo>
                    <a:pt x="6222771" y="1008565"/>
                  </a:lnTo>
                  <a:lnTo>
                    <a:pt x="6222771" y="1015508"/>
                  </a:lnTo>
                  <a:lnTo>
                    <a:pt x="6456247" y="1015508"/>
                  </a:lnTo>
                  <a:lnTo>
                    <a:pt x="6456247" y="1022956"/>
                  </a:lnTo>
                  <a:lnTo>
                    <a:pt x="6480190" y="1022956"/>
                  </a:lnTo>
                  <a:lnTo>
                    <a:pt x="6480190" y="1030405"/>
                  </a:lnTo>
                  <a:lnTo>
                    <a:pt x="6498179" y="1030405"/>
                  </a:lnTo>
                  <a:lnTo>
                    <a:pt x="6498179" y="1037853"/>
                  </a:lnTo>
                  <a:lnTo>
                    <a:pt x="6546065" y="1037853"/>
                  </a:lnTo>
                  <a:lnTo>
                    <a:pt x="6546065" y="1045428"/>
                  </a:lnTo>
                  <a:lnTo>
                    <a:pt x="6854410" y="1045428"/>
                  </a:lnTo>
                  <a:lnTo>
                    <a:pt x="6854410" y="1053255"/>
                  </a:lnTo>
                  <a:lnTo>
                    <a:pt x="7090927" y="1053255"/>
                  </a:lnTo>
                  <a:lnTo>
                    <a:pt x="7090927" y="1062218"/>
                  </a:lnTo>
                  <a:lnTo>
                    <a:pt x="7285511" y="1062218"/>
                  </a:lnTo>
                  <a:lnTo>
                    <a:pt x="7285511" y="1073707"/>
                  </a:lnTo>
                  <a:lnTo>
                    <a:pt x="7471101" y="1073707"/>
                  </a:lnTo>
                  <a:lnTo>
                    <a:pt x="7471101" y="1086457"/>
                  </a:lnTo>
                  <a:lnTo>
                    <a:pt x="7509992" y="1086457"/>
                  </a:lnTo>
                  <a:lnTo>
                    <a:pt x="7509992" y="1099334"/>
                  </a:lnTo>
                  <a:lnTo>
                    <a:pt x="7542930" y="1099334"/>
                  </a:lnTo>
                  <a:lnTo>
                    <a:pt x="7542930" y="1112211"/>
                  </a:lnTo>
                  <a:lnTo>
                    <a:pt x="7716612" y="1112211"/>
                  </a:lnTo>
                  <a:lnTo>
                    <a:pt x="7716612" y="1125593"/>
                  </a:lnTo>
                  <a:lnTo>
                    <a:pt x="7907395" y="1125593"/>
                  </a:lnTo>
                </a:path>
              </a:pathLst>
            </a:custGeom>
            <a:noFill/>
            <a:ln w="25312" cap="flat">
              <a:solidFill>
                <a:srgbClr val="3A53A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Freeform 9">
              <a:extLst>
                <a:ext uri="{FF2B5EF4-FFF2-40B4-BE49-F238E27FC236}">
                  <a16:creationId xmlns:a16="http://schemas.microsoft.com/office/drawing/2014/main" id="{25AA36D5-D6C6-7359-F64A-ABB094EE979F}"/>
                </a:ext>
              </a:extLst>
            </p:cNvPr>
            <p:cNvSpPr/>
            <p:nvPr/>
          </p:nvSpPr>
          <p:spPr>
            <a:xfrm>
              <a:off x="2435042" y="1487234"/>
              <a:ext cx="8137577" cy="3593918"/>
            </a:xfrm>
            <a:custGeom>
              <a:avLst/>
              <a:gdLst>
                <a:gd name="connsiteX0" fmla="*/ 0 w 8137577"/>
                <a:gd name="connsiteY0" fmla="*/ 0 h 3593918"/>
                <a:gd name="connsiteX1" fmla="*/ 0 w 8137577"/>
                <a:gd name="connsiteY1" fmla="*/ 3593919 h 3593918"/>
                <a:gd name="connsiteX2" fmla="*/ 8137577 w 8137577"/>
                <a:gd name="connsiteY2" fmla="*/ 3593919 h 3593918"/>
              </a:gdLst>
              <a:ahLst/>
              <a:cxnLst>
                <a:cxn ang="0">
                  <a:pos x="connsiteX0" y="connsiteY0"/>
                </a:cxn>
                <a:cxn ang="0">
                  <a:pos x="connsiteX1" y="connsiteY1"/>
                </a:cxn>
                <a:cxn ang="0">
                  <a:pos x="connsiteX2" y="connsiteY2"/>
                </a:cxn>
              </a:cxnLst>
              <a:rect l="l" t="t" r="r" b="b"/>
              <a:pathLst>
                <a:path w="8137577" h="3593918">
                  <a:moveTo>
                    <a:pt x="0" y="0"/>
                  </a:moveTo>
                  <a:lnTo>
                    <a:pt x="0" y="3593919"/>
                  </a:lnTo>
                  <a:lnTo>
                    <a:pt x="8137577" y="3593919"/>
                  </a:lnTo>
                </a:path>
              </a:pathLst>
            </a:custGeom>
            <a:noFill/>
            <a:ln w="12656"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Freeform 10">
              <a:extLst>
                <a:ext uri="{FF2B5EF4-FFF2-40B4-BE49-F238E27FC236}">
                  <a16:creationId xmlns:a16="http://schemas.microsoft.com/office/drawing/2014/main" id="{A7D1264D-4EBE-511E-8049-B89BC3B4CDDC}"/>
                </a:ext>
              </a:extLst>
            </p:cNvPr>
            <p:cNvSpPr/>
            <p:nvPr/>
          </p:nvSpPr>
          <p:spPr>
            <a:xfrm>
              <a:off x="2676372" y="5081152"/>
              <a:ext cx="12668" cy="56178"/>
            </a:xfrm>
            <a:custGeom>
              <a:avLst/>
              <a:gdLst>
                <a:gd name="connsiteX0" fmla="*/ 0 w 12668"/>
                <a:gd name="connsiteY0" fmla="*/ 0 h 56178"/>
                <a:gd name="connsiteX1" fmla="*/ 0 w 12668"/>
                <a:gd name="connsiteY1" fmla="*/ 56179 h 56178"/>
              </a:gdLst>
              <a:ahLst/>
              <a:cxnLst>
                <a:cxn ang="0">
                  <a:pos x="connsiteX0" y="connsiteY0"/>
                </a:cxn>
                <a:cxn ang="0">
                  <a:pos x="connsiteX1" y="connsiteY1"/>
                </a:cxn>
              </a:cxnLst>
              <a:rect l="l" t="t" r="r" b="b"/>
              <a:pathLst>
                <a:path w="12668" h="56178">
                  <a:moveTo>
                    <a:pt x="0" y="0"/>
                  </a:moveTo>
                  <a:lnTo>
                    <a:pt x="0" y="56179"/>
                  </a:lnTo>
                </a:path>
              </a:pathLst>
            </a:custGeom>
            <a:noFill/>
            <a:ln w="12656"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 name="Freeform 11">
              <a:extLst>
                <a:ext uri="{FF2B5EF4-FFF2-40B4-BE49-F238E27FC236}">
                  <a16:creationId xmlns:a16="http://schemas.microsoft.com/office/drawing/2014/main" id="{7A29B5E1-8848-100C-846E-DD1E4115E00C}"/>
                </a:ext>
              </a:extLst>
            </p:cNvPr>
            <p:cNvSpPr/>
            <p:nvPr/>
          </p:nvSpPr>
          <p:spPr>
            <a:xfrm>
              <a:off x="3223134" y="5081152"/>
              <a:ext cx="12668" cy="56178"/>
            </a:xfrm>
            <a:custGeom>
              <a:avLst/>
              <a:gdLst>
                <a:gd name="connsiteX0" fmla="*/ 0 w 12668"/>
                <a:gd name="connsiteY0" fmla="*/ 0 h 56178"/>
                <a:gd name="connsiteX1" fmla="*/ 0 w 12668"/>
                <a:gd name="connsiteY1" fmla="*/ 56179 h 56178"/>
              </a:gdLst>
              <a:ahLst/>
              <a:cxnLst>
                <a:cxn ang="0">
                  <a:pos x="connsiteX0" y="connsiteY0"/>
                </a:cxn>
                <a:cxn ang="0">
                  <a:pos x="connsiteX1" y="connsiteY1"/>
                </a:cxn>
              </a:cxnLst>
              <a:rect l="l" t="t" r="r" b="b"/>
              <a:pathLst>
                <a:path w="12668" h="56178">
                  <a:moveTo>
                    <a:pt x="0" y="0"/>
                  </a:moveTo>
                  <a:lnTo>
                    <a:pt x="0" y="56179"/>
                  </a:lnTo>
                </a:path>
              </a:pathLst>
            </a:custGeom>
            <a:noFill/>
            <a:ln w="12656"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Freeform 12">
              <a:extLst>
                <a:ext uri="{FF2B5EF4-FFF2-40B4-BE49-F238E27FC236}">
                  <a16:creationId xmlns:a16="http://schemas.microsoft.com/office/drawing/2014/main" id="{3ADEF111-D6BA-28EB-2E64-CA45D4C38D5A}"/>
                </a:ext>
              </a:extLst>
            </p:cNvPr>
            <p:cNvSpPr/>
            <p:nvPr/>
          </p:nvSpPr>
          <p:spPr>
            <a:xfrm>
              <a:off x="3769895" y="5081152"/>
              <a:ext cx="12668" cy="56178"/>
            </a:xfrm>
            <a:custGeom>
              <a:avLst/>
              <a:gdLst>
                <a:gd name="connsiteX0" fmla="*/ 0 w 12668"/>
                <a:gd name="connsiteY0" fmla="*/ 0 h 56178"/>
                <a:gd name="connsiteX1" fmla="*/ 0 w 12668"/>
                <a:gd name="connsiteY1" fmla="*/ 56179 h 56178"/>
              </a:gdLst>
              <a:ahLst/>
              <a:cxnLst>
                <a:cxn ang="0">
                  <a:pos x="connsiteX0" y="connsiteY0"/>
                </a:cxn>
                <a:cxn ang="0">
                  <a:pos x="connsiteX1" y="connsiteY1"/>
                </a:cxn>
              </a:cxnLst>
              <a:rect l="l" t="t" r="r" b="b"/>
              <a:pathLst>
                <a:path w="12668" h="56178">
                  <a:moveTo>
                    <a:pt x="0" y="0"/>
                  </a:moveTo>
                  <a:lnTo>
                    <a:pt x="0" y="56179"/>
                  </a:lnTo>
                </a:path>
              </a:pathLst>
            </a:custGeom>
            <a:noFill/>
            <a:ln w="12656"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2" name="Freeform 13">
              <a:extLst>
                <a:ext uri="{FF2B5EF4-FFF2-40B4-BE49-F238E27FC236}">
                  <a16:creationId xmlns:a16="http://schemas.microsoft.com/office/drawing/2014/main" id="{3D2B9A07-4EA3-711A-3FBF-C5D880636E9E}"/>
                </a:ext>
              </a:extLst>
            </p:cNvPr>
            <p:cNvSpPr/>
            <p:nvPr/>
          </p:nvSpPr>
          <p:spPr>
            <a:xfrm>
              <a:off x="4316784" y="5081152"/>
              <a:ext cx="12668" cy="56178"/>
            </a:xfrm>
            <a:custGeom>
              <a:avLst/>
              <a:gdLst>
                <a:gd name="connsiteX0" fmla="*/ 0 w 12668"/>
                <a:gd name="connsiteY0" fmla="*/ 0 h 56178"/>
                <a:gd name="connsiteX1" fmla="*/ 0 w 12668"/>
                <a:gd name="connsiteY1" fmla="*/ 56179 h 56178"/>
              </a:gdLst>
              <a:ahLst/>
              <a:cxnLst>
                <a:cxn ang="0">
                  <a:pos x="connsiteX0" y="connsiteY0"/>
                </a:cxn>
                <a:cxn ang="0">
                  <a:pos x="connsiteX1" y="connsiteY1"/>
                </a:cxn>
              </a:cxnLst>
              <a:rect l="l" t="t" r="r" b="b"/>
              <a:pathLst>
                <a:path w="12668" h="56178">
                  <a:moveTo>
                    <a:pt x="0" y="0"/>
                  </a:moveTo>
                  <a:lnTo>
                    <a:pt x="0" y="56179"/>
                  </a:lnTo>
                </a:path>
              </a:pathLst>
            </a:custGeom>
            <a:noFill/>
            <a:ln w="12656"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 name="Freeform 14">
              <a:extLst>
                <a:ext uri="{FF2B5EF4-FFF2-40B4-BE49-F238E27FC236}">
                  <a16:creationId xmlns:a16="http://schemas.microsoft.com/office/drawing/2014/main" id="{567C1E38-29CB-7AB3-1908-926643653E15}"/>
                </a:ext>
              </a:extLst>
            </p:cNvPr>
            <p:cNvSpPr/>
            <p:nvPr/>
          </p:nvSpPr>
          <p:spPr>
            <a:xfrm>
              <a:off x="4863545" y="5081152"/>
              <a:ext cx="12668" cy="56178"/>
            </a:xfrm>
            <a:custGeom>
              <a:avLst/>
              <a:gdLst>
                <a:gd name="connsiteX0" fmla="*/ 0 w 12668"/>
                <a:gd name="connsiteY0" fmla="*/ 0 h 56178"/>
                <a:gd name="connsiteX1" fmla="*/ 0 w 12668"/>
                <a:gd name="connsiteY1" fmla="*/ 56179 h 56178"/>
              </a:gdLst>
              <a:ahLst/>
              <a:cxnLst>
                <a:cxn ang="0">
                  <a:pos x="connsiteX0" y="connsiteY0"/>
                </a:cxn>
                <a:cxn ang="0">
                  <a:pos x="connsiteX1" y="connsiteY1"/>
                </a:cxn>
              </a:cxnLst>
              <a:rect l="l" t="t" r="r" b="b"/>
              <a:pathLst>
                <a:path w="12668" h="56178">
                  <a:moveTo>
                    <a:pt x="0" y="0"/>
                  </a:moveTo>
                  <a:lnTo>
                    <a:pt x="0" y="56179"/>
                  </a:lnTo>
                </a:path>
              </a:pathLst>
            </a:custGeom>
            <a:noFill/>
            <a:ln w="12656"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 name="Freeform 15">
              <a:extLst>
                <a:ext uri="{FF2B5EF4-FFF2-40B4-BE49-F238E27FC236}">
                  <a16:creationId xmlns:a16="http://schemas.microsoft.com/office/drawing/2014/main" id="{65182C81-44AF-96C2-63CB-45E64BB325C8}"/>
                </a:ext>
              </a:extLst>
            </p:cNvPr>
            <p:cNvSpPr/>
            <p:nvPr/>
          </p:nvSpPr>
          <p:spPr>
            <a:xfrm>
              <a:off x="5410307" y="5081152"/>
              <a:ext cx="12668" cy="56178"/>
            </a:xfrm>
            <a:custGeom>
              <a:avLst/>
              <a:gdLst>
                <a:gd name="connsiteX0" fmla="*/ 0 w 12668"/>
                <a:gd name="connsiteY0" fmla="*/ 0 h 56178"/>
                <a:gd name="connsiteX1" fmla="*/ 0 w 12668"/>
                <a:gd name="connsiteY1" fmla="*/ 56179 h 56178"/>
              </a:gdLst>
              <a:ahLst/>
              <a:cxnLst>
                <a:cxn ang="0">
                  <a:pos x="connsiteX0" y="connsiteY0"/>
                </a:cxn>
                <a:cxn ang="0">
                  <a:pos x="connsiteX1" y="connsiteY1"/>
                </a:cxn>
              </a:cxnLst>
              <a:rect l="l" t="t" r="r" b="b"/>
              <a:pathLst>
                <a:path w="12668" h="56178">
                  <a:moveTo>
                    <a:pt x="0" y="0"/>
                  </a:moveTo>
                  <a:lnTo>
                    <a:pt x="0" y="56179"/>
                  </a:lnTo>
                </a:path>
              </a:pathLst>
            </a:custGeom>
            <a:noFill/>
            <a:ln w="12656"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 name="Freeform 16">
              <a:extLst>
                <a:ext uri="{FF2B5EF4-FFF2-40B4-BE49-F238E27FC236}">
                  <a16:creationId xmlns:a16="http://schemas.microsoft.com/office/drawing/2014/main" id="{7E83C034-E9F1-C96A-6F49-5B5D51EE66FC}"/>
                </a:ext>
              </a:extLst>
            </p:cNvPr>
            <p:cNvSpPr/>
            <p:nvPr/>
          </p:nvSpPr>
          <p:spPr>
            <a:xfrm>
              <a:off x="5957069" y="5081152"/>
              <a:ext cx="12668" cy="56178"/>
            </a:xfrm>
            <a:custGeom>
              <a:avLst/>
              <a:gdLst>
                <a:gd name="connsiteX0" fmla="*/ 0 w 12668"/>
                <a:gd name="connsiteY0" fmla="*/ 0 h 56178"/>
                <a:gd name="connsiteX1" fmla="*/ 0 w 12668"/>
                <a:gd name="connsiteY1" fmla="*/ 56179 h 56178"/>
              </a:gdLst>
              <a:ahLst/>
              <a:cxnLst>
                <a:cxn ang="0">
                  <a:pos x="connsiteX0" y="connsiteY0"/>
                </a:cxn>
                <a:cxn ang="0">
                  <a:pos x="connsiteX1" y="connsiteY1"/>
                </a:cxn>
              </a:cxnLst>
              <a:rect l="l" t="t" r="r" b="b"/>
              <a:pathLst>
                <a:path w="12668" h="56178">
                  <a:moveTo>
                    <a:pt x="0" y="0"/>
                  </a:moveTo>
                  <a:lnTo>
                    <a:pt x="0" y="56179"/>
                  </a:lnTo>
                </a:path>
              </a:pathLst>
            </a:custGeom>
            <a:noFill/>
            <a:ln w="12656"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 name="Freeform 17">
              <a:extLst>
                <a:ext uri="{FF2B5EF4-FFF2-40B4-BE49-F238E27FC236}">
                  <a16:creationId xmlns:a16="http://schemas.microsoft.com/office/drawing/2014/main" id="{D91C2279-1679-782E-2630-43CCF831CCB7}"/>
                </a:ext>
              </a:extLst>
            </p:cNvPr>
            <p:cNvSpPr/>
            <p:nvPr/>
          </p:nvSpPr>
          <p:spPr>
            <a:xfrm>
              <a:off x="6503831" y="5081152"/>
              <a:ext cx="12668" cy="56178"/>
            </a:xfrm>
            <a:custGeom>
              <a:avLst/>
              <a:gdLst>
                <a:gd name="connsiteX0" fmla="*/ 0 w 12668"/>
                <a:gd name="connsiteY0" fmla="*/ 0 h 56178"/>
                <a:gd name="connsiteX1" fmla="*/ 0 w 12668"/>
                <a:gd name="connsiteY1" fmla="*/ 56179 h 56178"/>
              </a:gdLst>
              <a:ahLst/>
              <a:cxnLst>
                <a:cxn ang="0">
                  <a:pos x="connsiteX0" y="connsiteY0"/>
                </a:cxn>
                <a:cxn ang="0">
                  <a:pos x="connsiteX1" y="connsiteY1"/>
                </a:cxn>
              </a:cxnLst>
              <a:rect l="l" t="t" r="r" b="b"/>
              <a:pathLst>
                <a:path w="12668" h="56178">
                  <a:moveTo>
                    <a:pt x="0" y="0"/>
                  </a:moveTo>
                  <a:lnTo>
                    <a:pt x="0" y="56179"/>
                  </a:lnTo>
                </a:path>
              </a:pathLst>
            </a:custGeom>
            <a:noFill/>
            <a:ln w="12656"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 name="Freeform 18">
              <a:extLst>
                <a:ext uri="{FF2B5EF4-FFF2-40B4-BE49-F238E27FC236}">
                  <a16:creationId xmlns:a16="http://schemas.microsoft.com/office/drawing/2014/main" id="{69B044C7-7885-E16F-469D-B06DD18D1588}"/>
                </a:ext>
              </a:extLst>
            </p:cNvPr>
            <p:cNvSpPr/>
            <p:nvPr/>
          </p:nvSpPr>
          <p:spPr>
            <a:xfrm>
              <a:off x="7050592" y="5081152"/>
              <a:ext cx="12668" cy="56178"/>
            </a:xfrm>
            <a:custGeom>
              <a:avLst/>
              <a:gdLst>
                <a:gd name="connsiteX0" fmla="*/ 0 w 12668"/>
                <a:gd name="connsiteY0" fmla="*/ 0 h 56178"/>
                <a:gd name="connsiteX1" fmla="*/ 0 w 12668"/>
                <a:gd name="connsiteY1" fmla="*/ 56179 h 56178"/>
              </a:gdLst>
              <a:ahLst/>
              <a:cxnLst>
                <a:cxn ang="0">
                  <a:pos x="connsiteX0" y="connsiteY0"/>
                </a:cxn>
                <a:cxn ang="0">
                  <a:pos x="connsiteX1" y="connsiteY1"/>
                </a:cxn>
              </a:cxnLst>
              <a:rect l="l" t="t" r="r" b="b"/>
              <a:pathLst>
                <a:path w="12668" h="56178">
                  <a:moveTo>
                    <a:pt x="0" y="0"/>
                  </a:moveTo>
                  <a:lnTo>
                    <a:pt x="0" y="56179"/>
                  </a:lnTo>
                </a:path>
              </a:pathLst>
            </a:custGeom>
            <a:noFill/>
            <a:ln w="12656"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8" name="Freeform 19">
              <a:extLst>
                <a:ext uri="{FF2B5EF4-FFF2-40B4-BE49-F238E27FC236}">
                  <a16:creationId xmlns:a16="http://schemas.microsoft.com/office/drawing/2014/main" id="{14CBF376-8AF7-0D80-FB20-0942B9A5692F}"/>
                </a:ext>
              </a:extLst>
            </p:cNvPr>
            <p:cNvSpPr/>
            <p:nvPr/>
          </p:nvSpPr>
          <p:spPr>
            <a:xfrm>
              <a:off x="7597354" y="5081152"/>
              <a:ext cx="12668" cy="56178"/>
            </a:xfrm>
            <a:custGeom>
              <a:avLst/>
              <a:gdLst>
                <a:gd name="connsiteX0" fmla="*/ 0 w 12668"/>
                <a:gd name="connsiteY0" fmla="*/ 0 h 56178"/>
                <a:gd name="connsiteX1" fmla="*/ 0 w 12668"/>
                <a:gd name="connsiteY1" fmla="*/ 56179 h 56178"/>
              </a:gdLst>
              <a:ahLst/>
              <a:cxnLst>
                <a:cxn ang="0">
                  <a:pos x="connsiteX0" y="connsiteY0"/>
                </a:cxn>
                <a:cxn ang="0">
                  <a:pos x="connsiteX1" y="connsiteY1"/>
                </a:cxn>
              </a:cxnLst>
              <a:rect l="l" t="t" r="r" b="b"/>
              <a:pathLst>
                <a:path w="12668" h="56178">
                  <a:moveTo>
                    <a:pt x="0" y="0"/>
                  </a:moveTo>
                  <a:lnTo>
                    <a:pt x="0" y="56179"/>
                  </a:lnTo>
                </a:path>
              </a:pathLst>
            </a:custGeom>
            <a:noFill/>
            <a:ln w="12656"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Freeform 20">
              <a:extLst>
                <a:ext uri="{FF2B5EF4-FFF2-40B4-BE49-F238E27FC236}">
                  <a16:creationId xmlns:a16="http://schemas.microsoft.com/office/drawing/2014/main" id="{F5B195E3-102D-9389-A39C-80141C9DF6A3}"/>
                </a:ext>
              </a:extLst>
            </p:cNvPr>
            <p:cNvSpPr/>
            <p:nvPr/>
          </p:nvSpPr>
          <p:spPr>
            <a:xfrm>
              <a:off x="8144115" y="5081152"/>
              <a:ext cx="12668" cy="56178"/>
            </a:xfrm>
            <a:custGeom>
              <a:avLst/>
              <a:gdLst>
                <a:gd name="connsiteX0" fmla="*/ 0 w 12668"/>
                <a:gd name="connsiteY0" fmla="*/ 0 h 56178"/>
                <a:gd name="connsiteX1" fmla="*/ 0 w 12668"/>
                <a:gd name="connsiteY1" fmla="*/ 56179 h 56178"/>
              </a:gdLst>
              <a:ahLst/>
              <a:cxnLst>
                <a:cxn ang="0">
                  <a:pos x="connsiteX0" y="connsiteY0"/>
                </a:cxn>
                <a:cxn ang="0">
                  <a:pos x="connsiteX1" y="connsiteY1"/>
                </a:cxn>
              </a:cxnLst>
              <a:rect l="l" t="t" r="r" b="b"/>
              <a:pathLst>
                <a:path w="12668" h="56178">
                  <a:moveTo>
                    <a:pt x="0" y="0"/>
                  </a:moveTo>
                  <a:lnTo>
                    <a:pt x="0" y="56179"/>
                  </a:lnTo>
                </a:path>
              </a:pathLst>
            </a:custGeom>
            <a:noFill/>
            <a:ln w="12656"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 name="Freeform 21">
              <a:extLst>
                <a:ext uri="{FF2B5EF4-FFF2-40B4-BE49-F238E27FC236}">
                  <a16:creationId xmlns:a16="http://schemas.microsoft.com/office/drawing/2014/main" id="{6B8BA25B-17BD-A6F2-51AD-46E40D73FE8F}"/>
                </a:ext>
              </a:extLst>
            </p:cNvPr>
            <p:cNvSpPr/>
            <p:nvPr/>
          </p:nvSpPr>
          <p:spPr>
            <a:xfrm>
              <a:off x="8690877" y="5081152"/>
              <a:ext cx="12668" cy="56178"/>
            </a:xfrm>
            <a:custGeom>
              <a:avLst/>
              <a:gdLst>
                <a:gd name="connsiteX0" fmla="*/ 0 w 12668"/>
                <a:gd name="connsiteY0" fmla="*/ 0 h 56178"/>
                <a:gd name="connsiteX1" fmla="*/ 0 w 12668"/>
                <a:gd name="connsiteY1" fmla="*/ 56179 h 56178"/>
              </a:gdLst>
              <a:ahLst/>
              <a:cxnLst>
                <a:cxn ang="0">
                  <a:pos x="connsiteX0" y="connsiteY0"/>
                </a:cxn>
                <a:cxn ang="0">
                  <a:pos x="connsiteX1" y="connsiteY1"/>
                </a:cxn>
              </a:cxnLst>
              <a:rect l="l" t="t" r="r" b="b"/>
              <a:pathLst>
                <a:path w="12668" h="56178">
                  <a:moveTo>
                    <a:pt x="0" y="0"/>
                  </a:moveTo>
                  <a:lnTo>
                    <a:pt x="0" y="56179"/>
                  </a:lnTo>
                </a:path>
              </a:pathLst>
            </a:custGeom>
            <a:noFill/>
            <a:ln w="12656"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 name="Freeform 22">
              <a:extLst>
                <a:ext uri="{FF2B5EF4-FFF2-40B4-BE49-F238E27FC236}">
                  <a16:creationId xmlns:a16="http://schemas.microsoft.com/office/drawing/2014/main" id="{59628EE7-0F47-3777-D9CE-68137F0E553A}"/>
                </a:ext>
              </a:extLst>
            </p:cNvPr>
            <p:cNvSpPr/>
            <p:nvPr/>
          </p:nvSpPr>
          <p:spPr>
            <a:xfrm>
              <a:off x="9237639" y="5081152"/>
              <a:ext cx="12668" cy="56178"/>
            </a:xfrm>
            <a:custGeom>
              <a:avLst/>
              <a:gdLst>
                <a:gd name="connsiteX0" fmla="*/ 0 w 12668"/>
                <a:gd name="connsiteY0" fmla="*/ 0 h 56178"/>
                <a:gd name="connsiteX1" fmla="*/ 0 w 12668"/>
                <a:gd name="connsiteY1" fmla="*/ 56179 h 56178"/>
              </a:gdLst>
              <a:ahLst/>
              <a:cxnLst>
                <a:cxn ang="0">
                  <a:pos x="connsiteX0" y="connsiteY0"/>
                </a:cxn>
                <a:cxn ang="0">
                  <a:pos x="connsiteX1" y="connsiteY1"/>
                </a:cxn>
              </a:cxnLst>
              <a:rect l="l" t="t" r="r" b="b"/>
              <a:pathLst>
                <a:path w="12668" h="56178">
                  <a:moveTo>
                    <a:pt x="0" y="0"/>
                  </a:moveTo>
                  <a:lnTo>
                    <a:pt x="0" y="56179"/>
                  </a:lnTo>
                </a:path>
              </a:pathLst>
            </a:custGeom>
            <a:noFill/>
            <a:ln w="12656"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2" name="Freeform 23">
              <a:extLst>
                <a:ext uri="{FF2B5EF4-FFF2-40B4-BE49-F238E27FC236}">
                  <a16:creationId xmlns:a16="http://schemas.microsoft.com/office/drawing/2014/main" id="{3548966D-907A-7B2C-004A-A36F790459DE}"/>
                </a:ext>
              </a:extLst>
            </p:cNvPr>
            <p:cNvSpPr/>
            <p:nvPr/>
          </p:nvSpPr>
          <p:spPr>
            <a:xfrm>
              <a:off x="9784400" y="5081152"/>
              <a:ext cx="12668" cy="56178"/>
            </a:xfrm>
            <a:custGeom>
              <a:avLst/>
              <a:gdLst>
                <a:gd name="connsiteX0" fmla="*/ 0 w 12668"/>
                <a:gd name="connsiteY0" fmla="*/ 0 h 56178"/>
                <a:gd name="connsiteX1" fmla="*/ 0 w 12668"/>
                <a:gd name="connsiteY1" fmla="*/ 56179 h 56178"/>
              </a:gdLst>
              <a:ahLst/>
              <a:cxnLst>
                <a:cxn ang="0">
                  <a:pos x="connsiteX0" y="connsiteY0"/>
                </a:cxn>
                <a:cxn ang="0">
                  <a:pos x="connsiteX1" y="connsiteY1"/>
                </a:cxn>
              </a:cxnLst>
              <a:rect l="l" t="t" r="r" b="b"/>
              <a:pathLst>
                <a:path w="12668" h="56178">
                  <a:moveTo>
                    <a:pt x="0" y="0"/>
                  </a:moveTo>
                  <a:lnTo>
                    <a:pt x="0" y="56179"/>
                  </a:lnTo>
                </a:path>
              </a:pathLst>
            </a:custGeom>
            <a:noFill/>
            <a:ln w="12656"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 name="Freeform 24">
              <a:extLst>
                <a:ext uri="{FF2B5EF4-FFF2-40B4-BE49-F238E27FC236}">
                  <a16:creationId xmlns:a16="http://schemas.microsoft.com/office/drawing/2014/main" id="{E751B065-4E0C-33E9-1069-267BAFA86FC7}"/>
                </a:ext>
              </a:extLst>
            </p:cNvPr>
            <p:cNvSpPr/>
            <p:nvPr/>
          </p:nvSpPr>
          <p:spPr>
            <a:xfrm>
              <a:off x="10331162" y="5081152"/>
              <a:ext cx="12668" cy="56178"/>
            </a:xfrm>
            <a:custGeom>
              <a:avLst/>
              <a:gdLst>
                <a:gd name="connsiteX0" fmla="*/ 0 w 12668"/>
                <a:gd name="connsiteY0" fmla="*/ 0 h 56178"/>
                <a:gd name="connsiteX1" fmla="*/ 0 w 12668"/>
                <a:gd name="connsiteY1" fmla="*/ 56179 h 56178"/>
              </a:gdLst>
              <a:ahLst/>
              <a:cxnLst>
                <a:cxn ang="0">
                  <a:pos x="connsiteX0" y="connsiteY0"/>
                </a:cxn>
                <a:cxn ang="0">
                  <a:pos x="connsiteX1" y="connsiteY1"/>
                </a:cxn>
              </a:cxnLst>
              <a:rect l="l" t="t" r="r" b="b"/>
              <a:pathLst>
                <a:path w="12668" h="56178">
                  <a:moveTo>
                    <a:pt x="0" y="0"/>
                  </a:moveTo>
                  <a:lnTo>
                    <a:pt x="0" y="56179"/>
                  </a:lnTo>
                </a:path>
              </a:pathLst>
            </a:custGeom>
            <a:noFill/>
            <a:ln w="12656"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4" name="Freeform 25">
              <a:extLst>
                <a:ext uri="{FF2B5EF4-FFF2-40B4-BE49-F238E27FC236}">
                  <a16:creationId xmlns:a16="http://schemas.microsoft.com/office/drawing/2014/main" id="{DC4FD8B5-58C5-2CAE-3F5C-DD6FE80BFF90}"/>
                </a:ext>
              </a:extLst>
            </p:cNvPr>
            <p:cNvSpPr/>
            <p:nvPr/>
          </p:nvSpPr>
          <p:spPr>
            <a:xfrm>
              <a:off x="2378542" y="5051106"/>
              <a:ext cx="56500" cy="12624"/>
            </a:xfrm>
            <a:custGeom>
              <a:avLst/>
              <a:gdLst>
                <a:gd name="connsiteX0" fmla="*/ 56500 w 56500"/>
                <a:gd name="connsiteY0" fmla="*/ 0 h 12624"/>
                <a:gd name="connsiteX1" fmla="*/ 0 w 56500"/>
                <a:gd name="connsiteY1" fmla="*/ 0 h 12624"/>
              </a:gdLst>
              <a:ahLst/>
              <a:cxnLst>
                <a:cxn ang="0">
                  <a:pos x="connsiteX0" y="connsiteY0"/>
                </a:cxn>
                <a:cxn ang="0">
                  <a:pos x="connsiteX1" y="connsiteY1"/>
                </a:cxn>
              </a:cxnLst>
              <a:rect l="l" t="t" r="r" b="b"/>
              <a:pathLst>
                <a:path w="56500" h="12624">
                  <a:moveTo>
                    <a:pt x="56500" y="0"/>
                  </a:moveTo>
                  <a:lnTo>
                    <a:pt x="0" y="0"/>
                  </a:lnTo>
                </a:path>
              </a:pathLst>
            </a:custGeom>
            <a:noFill/>
            <a:ln w="12656"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5" name="Freeform 26">
              <a:extLst>
                <a:ext uri="{FF2B5EF4-FFF2-40B4-BE49-F238E27FC236}">
                  <a16:creationId xmlns:a16="http://schemas.microsoft.com/office/drawing/2014/main" id="{9C709B02-81AD-44D1-D51B-92751EE41F62}"/>
                </a:ext>
              </a:extLst>
            </p:cNvPr>
            <p:cNvSpPr/>
            <p:nvPr/>
          </p:nvSpPr>
          <p:spPr>
            <a:xfrm>
              <a:off x="2378542" y="4348305"/>
              <a:ext cx="56500" cy="12624"/>
            </a:xfrm>
            <a:custGeom>
              <a:avLst/>
              <a:gdLst>
                <a:gd name="connsiteX0" fmla="*/ 56500 w 56500"/>
                <a:gd name="connsiteY0" fmla="*/ 0 h 12624"/>
                <a:gd name="connsiteX1" fmla="*/ 0 w 56500"/>
                <a:gd name="connsiteY1" fmla="*/ 0 h 12624"/>
              </a:gdLst>
              <a:ahLst/>
              <a:cxnLst>
                <a:cxn ang="0">
                  <a:pos x="connsiteX0" y="connsiteY0"/>
                </a:cxn>
                <a:cxn ang="0">
                  <a:pos x="connsiteX1" y="connsiteY1"/>
                </a:cxn>
              </a:cxnLst>
              <a:rect l="l" t="t" r="r" b="b"/>
              <a:pathLst>
                <a:path w="56500" h="12624">
                  <a:moveTo>
                    <a:pt x="56500" y="0"/>
                  </a:moveTo>
                  <a:lnTo>
                    <a:pt x="0" y="0"/>
                  </a:lnTo>
                </a:path>
              </a:pathLst>
            </a:custGeom>
            <a:noFill/>
            <a:ln w="12656"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6" name="Freeform 27">
              <a:extLst>
                <a:ext uri="{FF2B5EF4-FFF2-40B4-BE49-F238E27FC236}">
                  <a16:creationId xmlns:a16="http://schemas.microsoft.com/office/drawing/2014/main" id="{FFBE5E3A-9264-0752-2296-A39A0BD1551B}"/>
                </a:ext>
              </a:extLst>
            </p:cNvPr>
            <p:cNvSpPr/>
            <p:nvPr/>
          </p:nvSpPr>
          <p:spPr>
            <a:xfrm>
              <a:off x="2378542" y="3645630"/>
              <a:ext cx="56500" cy="12624"/>
            </a:xfrm>
            <a:custGeom>
              <a:avLst/>
              <a:gdLst>
                <a:gd name="connsiteX0" fmla="*/ 56500 w 56500"/>
                <a:gd name="connsiteY0" fmla="*/ 0 h 12624"/>
                <a:gd name="connsiteX1" fmla="*/ 0 w 56500"/>
                <a:gd name="connsiteY1" fmla="*/ 0 h 12624"/>
              </a:gdLst>
              <a:ahLst/>
              <a:cxnLst>
                <a:cxn ang="0">
                  <a:pos x="connsiteX0" y="connsiteY0"/>
                </a:cxn>
                <a:cxn ang="0">
                  <a:pos x="connsiteX1" y="connsiteY1"/>
                </a:cxn>
              </a:cxnLst>
              <a:rect l="l" t="t" r="r" b="b"/>
              <a:pathLst>
                <a:path w="56500" h="12624">
                  <a:moveTo>
                    <a:pt x="56500" y="0"/>
                  </a:moveTo>
                  <a:lnTo>
                    <a:pt x="0" y="0"/>
                  </a:lnTo>
                </a:path>
              </a:pathLst>
            </a:custGeom>
            <a:noFill/>
            <a:ln w="12656"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7" name="Freeform 28">
              <a:extLst>
                <a:ext uri="{FF2B5EF4-FFF2-40B4-BE49-F238E27FC236}">
                  <a16:creationId xmlns:a16="http://schemas.microsoft.com/office/drawing/2014/main" id="{CA970877-037E-03CB-C7C5-40C006D51A09}"/>
                </a:ext>
              </a:extLst>
            </p:cNvPr>
            <p:cNvSpPr/>
            <p:nvPr/>
          </p:nvSpPr>
          <p:spPr>
            <a:xfrm>
              <a:off x="2378542" y="2942829"/>
              <a:ext cx="56500" cy="12624"/>
            </a:xfrm>
            <a:custGeom>
              <a:avLst/>
              <a:gdLst>
                <a:gd name="connsiteX0" fmla="*/ 56500 w 56500"/>
                <a:gd name="connsiteY0" fmla="*/ 0 h 12624"/>
                <a:gd name="connsiteX1" fmla="*/ 0 w 56500"/>
                <a:gd name="connsiteY1" fmla="*/ 0 h 12624"/>
              </a:gdLst>
              <a:ahLst/>
              <a:cxnLst>
                <a:cxn ang="0">
                  <a:pos x="connsiteX0" y="connsiteY0"/>
                </a:cxn>
                <a:cxn ang="0">
                  <a:pos x="connsiteX1" y="connsiteY1"/>
                </a:cxn>
              </a:cxnLst>
              <a:rect l="l" t="t" r="r" b="b"/>
              <a:pathLst>
                <a:path w="56500" h="12624">
                  <a:moveTo>
                    <a:pt x="56500" y="0"/>
                  </a:moveTo>
                  <a:lnTo>
                    <a:pt x="0" y="0"/>
                  </a:lnTo>
                </a:path>
              </a:pathLst>
            </a:custGeom>
            <a:noFill/>
            <a:ln w="12656"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8" name="Freeform 29">
              <a:extLst>
                <a:ext uri="{FF2B5EF4-FFF2-40B4-BE49-F238E27FC236}">
                  <a16:creationId xmlns:a16="http://schemas.microsoft.com/office/drawing/2014/main" id="{E57379C8-8952-2912-9F0C-B17DA0E1D5C4}"/>
                </a:ext>
              </a:extLst>
            </p:cNvPr>
            <p:cNvSpPr/>
            <p:nvPr/>
          </p:nvSpPr>
          <p:spPr>
            <a:xfrm>
              <a:off x="2378542" y="2240027"/>
              <a:ext cx="56500" cy="12624"/>
            </a:xfrm>
            <a:custGeom>
              <a:avLst/>
              <a:gdLst>
                <a:gd name="connsiteX0" fmla="*/ 56500 w 56500"/>
                <a:gd name="connsiteY0" fmla="*/ 0 h 12624"/>
                <a:gd name="connsiteX1" fmla="*/ 0 w 56500"/>
                <a:gd name="connsiteY1" fmla="*/ 0 h 12624"/>
              </a:gdLst>
              <a:ahLst/>
              <a:cxnLst>
                <a:cxn ang="0">
                  <a:pos x="connsiteX0" y="connsiteY0"/>
                </a:cxn>
                <a:cxn ang="0">
                  <a:pos x="connsiteX1" y="connsiteY1"/>
                </a:cxn>
              </a:cxnLst>
              <a:rect l="l" t="t" r="r" b="b"/>
              <a:pathLst>
                <a:path w="56500" h="12624">
                  <a:moveTo>
                    <a:pt x="56500" y="0"/>
                  </a:moveTo>
                  <a:lnTo>
                    <a:pt x="0" y="0"/>
                  </a:lnTo>
                </a:path>
              </a:pathLst>
            </a:custGeom>
            <a:noFill/>
            <a:ln w="12656"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9" name="Freeform 30">
              <a:extLst>
                <a:ext uri="{FF2B5EF4-FFF2-40B4-BE49-F238E27FC236}">
                  <a16:creationId xmlns:a16="http://schemas.microsoft.com/office/drawing/2014/main" id="{9B9FBFD1-2902-2308-7AF1-6F9B0B1C91E4}"/>
                </a:ext>
              </a:extLst>
            </p:cNvPr>
            <p:cNvSpPr/>
            <p:nvPr/>
          </p:nvSpPr>
          <p:spPr>
            <a:xfrm>
              <a:off x="2378542" y="1537226"/>
              <a:ext cx="56500" cy="12624"/>
            </a:xfrm>
            <a:custGeom>
              <a:avLst/>
              <a:gdLst>
                <a:gd name="connsiteX0" fmla="*/ 56500 w 56500"/>
                <a:gd name="connsiteY0" fmla="*/ 0 h 12624"/>
                <a:gd name="connsiteX1" fmla="*/ 0 w 56500"/>
                <a:gd name="connsiteY1" fmla="*/ 0 h 12624"/>
              </a:gdLst>
              <a:ahLst/>
              <a:cxnLst>
                <a:cxn ang="0">
                  <a:pos x="connsiteX0" y="connsiteY0"/>
                </a:cxn>
                <a:cxn ang="0">
                  <a:pos x="connsiteX1" y="connsiteY1"/>
                </a:cxn>
              </a:cxnLst>
              <a:rect l="l" t="t" r="r" b="b"/>
              <a:pathLst>
                <a:path w="56500" h="12624">
                  <a:moveTo>
                    <a:pt x="56500" y="0"/>
                  </a:moveTo>
                  <a:lnTo>
                    <a:pt x="0" y="0"/>
                  </a:lnTo>
                </a:path>
              </a:pathLst>
            </a:custGeom>
            <a:noFill/>
            <a:ln w="12656"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0" name="Freeform 31">
              <a:extLst>
                <a:ext uri="{FF2B5EF4-FFF2-40B4-BE49-F238E27FC236}">
                  <a16:creationId xmlns:a16="http://schemas.microsoft.com/office/drawing/2014/main" id="{2BEAD838-7EE0-0A59-01E5-D7B3C9B4C7E0}"/>
                </a:ext>
              </a:extLst>
            </p:cNvPr>
            <p:cNvSpPr/>
            <p:nvPr/>
          </p:nvSpPr>
          <p:spPr>
            <a:xfrm>
              <a:off x="2919983" y="3994443"/>
              <a:ext cx="473285" cy="12624"/>
            </a:xfrm>
            <a:custGeom>
              <a:avLst/>
              <a:gdLst>
                <a:gd name="connsiteX0" fmla="*/ 0 w 473285"/>
                <a:gd name="connsiteY0" fmla="*/ 0 h 12624"/>
                <a:gd name="connsiteX1" fmla="*/ 473286 w 473285"/>
                <a:gd name="connsiteY1" fmla="*/ 0 h 12624"/>
              </a:gdLst>
              <a:ahLst/>
              <a:cxnLst>
                <a:cxn ang="0">
                  <a:pos x="connsiteX0" y="connsiteY0"/>
                </a:cxn>
                <a:cxn ang="0">
                  <a:pos x="connsiteX1" y="connsiteY1"/>
                </a:cxn>
              </a:cxnLst>
              <a:rect l="l" t="t" r="r" b="b"/>
              <a:pathLst>
                <a:path w="473285" h="12624">
                  <a:moveTo>
                    <a:pt x="0" y="0"/>
                  </a:moveTo>
                  <a:lnTo>
                    <a:pt x="473286" y="0"/>
                  </a:lnTo>
                </a:path>
              </a:pathLst>
            </a:custGeom>
            <a:noFill/>
            <a:ln w="25312" cap="flat">
              <a:solidFill>
                <a:srgbClr val="3A53A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1" name="Freeform 32">
              <a:extLst>
                <a:ext uri="{FF2B5EF4-FFF2-40B4-BE49-F238E27FC236}">
                  <a16:creationId xmlns:a16="http://schemas.microsoft.com/office/drawing/2014/main" id="{8096AC86-C277-C829-9156-C5BF594265BD}"/>
                </a:ext>
              </a:extLst>
            </p:cNvPr>
            <p:cNvSpPr/>
            <p:nvPr/>
          </p:nvSpPr>
          <p:spPr>
            <a:xfrm>
              <a:off x="2919983" y="3793194"/>
              <a:ext cx="473285" cy="12624"/>
            </a:xfrm>
            <a:custGeom>
              <a:avLst/>
              <a:gdLst>
                <a:gd name="connsiteX0" fmla="*/ 0 w 473285"/>
                <a:gd name="connsiteY0" fmla="*/ 0 h 12624"/>
                <a:gd name="connsiteX1" fmla="*/ 473286 w 473285"/>
                <a:gd name="connsiteY1" fmla="*/ 0 h 12624"/>
              </a:gdLst>
              <a:ahLst/>
              <a:cxnLst>
                <a:cxn ang="0">
                  <a:pos x="connsiteX0" y="connsiteY0"/>
                </a:cxn>
                <a:cxn ang="0">
                  <a:pos x="connsiteX1" y="connsiteY1"/>
                </a:cxn>
              </a:cxnLst>
              <a:rect l="l" t="t" r="r" b="b"/>
              <a:pathLst>
                <a:path w="473285" h="12624">
                  <a:moveTo>
                    <a:pt x="0" y="0"/>
                  </a:moveTo>
                  <a:lnTo>
                    <a:pt x="473286" y="0"/>
                  </a:lnTo>
                </a:path>
              </a:pathLst>
            </a:custGeom>
            <a:noFill/>
            <a:ln w="25312" cap="flat">
              <a:solidFill>
                <a:srgbClr val="FAA51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2" name="Freeform 33">
              <a:extLst>
                <a:ext uri="{FF2B5EF4-FFF2-40B4-BE49-F238E27FC236}">
                  <a16:creationId xmlns:a16="http://schemas.microsoft.com/office/drawing/2014/main" id="{8D973B47-FEE7-B91D-B54E-5FF8D1953D5E}"/>
                </a:ext>
              </a:extLst>
            </p:cNvPr>
            <p:cNvSpPr/>
            <p:nvPr/>
          </p:nvSpPr>
          <p:spPr>
            <a:xfrm>
              <a:off x="2676372" y="4461460"/>
              <a:ext cx="5045127" cy="330311"/>
            </a:xfrm>
            <a:custGeom>
              <a:avLst/>
              <a:gdLst>
                <a:gd name="connsiteX0" fmla="*/ 0 w 3707236"/>
                <a:gd name="connsiteY0" fmla="*/ 0 h 219159"/>
                <a:gd name="connsiteX1" fmla="*/ 3707237 w 3707236"/>
                <a:gd name="connsiteY1" fmla="*/ 0 h 219159"/>
                <a:gd name="connsiteX2" fmla="*/ 3707237 w 3707236"/>
                <a:gd name="connsiteY2" fmla="*/ 219160 h 219159"/>
                <a:gd name="connsiteX3" fmla="*/ 0 w 3707236"/>
                <a:gd name="connsiteY3" fmla="*/ 219160 h 219159"/>
              </a:gdLst>
              <a:ahLst/>
              <a:cxnLst>
                <a:cxn ang="0">
                  <a:pos x="connsiteX0" y="connsiteY0"/>
                </a:cxn>
                <a:cxn ang="0">
                  <a:pos x="connsiteX1" y="connsiteY1"/>
                </a:cxn>
                <a:cxn ang="0">
                  <a:pos x="connsiteX2" y="connsiteY2"/>
                </a:cxn>
                <a:cxn ang="0">
                  <a:pos x="connsiteX3" y="connsiteY3"/>
                </a:cxn>
              </a:cxnLst>
              <a:rect l="l" t="t" r="r" b="b"/>
              <a:pathLst>
                <a:path w="3707236" h="219159">
                  <a:moveTo>
                    <a:pt x="0" y="0"/>
                  </a:moveTo>
                  <a:lnTo>
                    <a:pt x="3707237" y="0"/>
                  </a:lnTo>
                  <a:lnTo>
                    <a:pt x="3707237" y="219160"/>
                  </a:lnTo>
                  <a:lnTo>
                    <a:pt x="0" y="219160"/>
                  </a:lnTo>
                  <a:close/>
                </a:path>
              </a:pathLst>
            </a:custGeom>
            <a:solidFill>
              <a:srgbClr val="F35524"/>
            </a:solidFill>
            <a:ln w="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77" name="Group 76">
            <a:extLst>
              <a:ext uri="{FF2B5EF4-FFF2-40B4-BE49-F238E27FC236}">
                <a16:creationId xmlns:a16="http://schemas.microsoft.com/office/drawing/2014/main" id="{FBBB35F9-4365-B9C1-718B-133ABB32CDB6}"/>
              </a:ext>
            </a:extLst>
          </p:cNvPr>
          <p:cNvGrpSpPr/>
          <p:nvPr/>
        </p:nvGrpSpPr>
        <p:grpSpPr>
          <a:xfrm>
            <a:off x="1074832" y="1442690"/>
            <a:ext cx="8964387" cy="4393069"/>
            <a:chOff x="1608232" y="1414115"/>
            <a:chExt cx="8964387" cy="4393069"/>
          </a:xfrm>
        </p:grpSpPr>
        <p:sp>
          <p:nvSpPr>
            <p:cNvPr id="33" name="TextBox 32">
              <a:extLst>
                <a:ext uri="{FF2B5EF4-FFF2-40B4-BE49-F238E27FC236}">
                  <a16:creationId xmlns:a16="http://schemas.microsoft.com/office/drawing/2014/main" id="{6F10555E-2C34-0F87-0037-0D5FE0E402CD}"/>
                </a:ext>
              </a:extLst>
            </p:cNvPr>
            <p:cNvSpPr txBox="1"/>
            <p:nvPr/>
          </p:nvSpPr>
          <p:spPr>
            <a:xfrm>
              <a:off x="1972937" y="1414115"/>
              <a:ext cx="341440"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100</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34" name="TextBox 33">
              <a:extLst>
                <a:ext uri="{FF2B5EF4-FFF2-40B4-BE49-F238E27FC236}">
                  <a16:creationId xmlns:a16="http://schemas.microsoft.com/office/drawing/2014/main" id="{0A1AEEC5-6BC8-E87D-96F5-72C9EE12D454}"/>
                </a:ext>
              </a:extLst>
            </p:cNvPr>
            <p:cNvSpPr txBox="1"/>
            <p:nvPr/>
          </p:nvSpPr>
          <p:spPr>
            <a:xfrm>
              <a:off x="2086750" y="2116916"/>
              <a:ext cx="227627"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80</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35" name="TextBox 34">
              <a:extLst>
                <a:ext uri="{FF2B5EF4-FFF2-40B4-BE49-F238E27FC236}">
                  <a16:creationId xmlns:a16="http://schemas.microsoft.com/office/drawing/2014/main" id="{658FB532-8456-E4CB-C363-0B580EE3F6FD}"/>
                </a:ext>
              </a:extLst>
            </p:cNvPr>
            <p:cNvSpPr txBox="1"/>
            <p:nvPr/>
          </p:nvSpPr>
          <p:spPr>
            <a:xfrm>
              <a:off x="2086750" y="2819718"/>
              <a:ext cx="227627"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60</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36" name="TextBox 35">
              <a:extLst>
                <a:ext uri="{FF2B5EF4-FFF2-40B4-BE49-F238E27FC236}">
                  <a16:creationId xmlns:a16="http://schemas.microsoft.com/office/drawing/2014/main" id="{BEEC9D91-E8FE-D7F3-8CE1-43F928A3AB5A}"/>
                </a:ext>
              </a:extLst>
            </p:cNvPr>
            <p:cNvSpPr txBox="1"/>
            <p:nvPr/>
          </p:nvSpPr>
          <p:spPr>
            <a:xfrm>
              <a:off x="2086750" y="3525527"/>
              <a:ext cx="227627"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40</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37" name="TextBox 36">
              <a:extLst>
                <a:ext uri="{FF2B5EF4-FFF2-40B4-BE49-F238E27FC236}">
                  <a16:creationId xmlns:a16="http://schemas.microsoft.com/office/drawing/2014/main" id="{207EB05F-F683-AE02-2B73-02BBE3F727C2}"/>
                </a:ext>
              </a:extLst>
            </p:cNvPr>
            <p:cNvSpPr txBox="1"/>
            <p:nvPr/>
          </p:nvSpPr>
          <p:spPr>
            <a:xfrm>
              <a:off x="2086750" y="4225194"/>
              <a:ext cx="227627"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20</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38" name="TextBox 37">
              <a:extLst>
                <a:ext uri="{FF2B5EF4-FFF2-40B4-BE49-F238E27FC236}">
                  <a16:creationId xmlns:a16="http://schemas.microsoft.com/office/drawing/2014/main" id="{8199626A-8769-6676-A68C-F88A783D0F18}"/>
                </a:ext>
              </a:extLst>
            </p:cNvPr>
            <p:cNvSpPr txBox="1"/>
            <p:nvPr/>
          </p:nvSpPr>
          <p:spPr>
            <a:xfrm>
              <a:off x="2200563" y="4927995"/>
              <a:ext cx="113814"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0</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39" name="TextBox 38">
              <a:extLst>
                <a:ext uri="{FF2B5EF4-FFF2-40B4-BE49-F238E27FC236}">
                  <a16:creationId xmlns:a16="http://schemas.microsoft.com/office/drawing/2014/main" id="{CE3B1C44-90F3-C1A7-7C83-0B71B38DABC1}"/>
                </a:ext>
              </a:extLst>
            </p:cNvPr>
            <p:cNvSpPr txBox="1"/>
            <p:nvPr/>
          </p:nvSpPr>
          <p:spPr>
            <a:xfrm>
              <a:off x="2619465" y="5162894"/>
              <a:ext cx="113814"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0</a:t>
              </a: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40" name="TextBox 39">
              <a:extLst>
                <a:ext uri="{FF2B5EF4-FFF2-40B4-BE49-F238E27FC236}">
                  <a16:creationId xmlns:a16="http://schemas.microsoft.com/office/drawing/2014/main" id="{59F0A6E1-B987-9979-E5BE-149CBC12E9BF}"/>
                </a:ext>
              </a:extLst>
            </p:cNvPr>
            <p:cNvSpPr txBox="1"/>
            <p:nvPr/>
          </p:nvSpPr>
          <p:spPr>
            <a:xfrm>
              <a:off x="3166689" y="5162894"/>
              <a:ext cx="113814"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6</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41" name="TextBox 40">
              <a:extLst>
                <a:ext uri="{FF2B5EF4-FFF2-40B4-BE49-F238E27FC236}">
                  <a16:creationId xmlns:a16="http://schemas.microsoft.com/office/drawing/2014/main" id="{17A8B79E-283A-4CC7-2A16-C6B24E52B6A6}"/>
                </a:ext>
              </a:extLst>
            </p:cNvPr>
            <p:cNvSpPr txBox="1"/>
            <p:nvPr/>
          </p:nvSpPr>
          <p:spPr>
            <a:xfrm>
              <a:off x="3475024" y="5162894"/>
              <a:ext cx="591592"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12</a:t>
              </a: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42" name="TextBox 41">
              <a:extLst>
                <a:ext uri="{FF2B5EF4-FFF2-40B4-BE49-F238E27FC236}">
                  <a16:creationId xmlns:a16="http://schemas.microsoft.com/office/drawing/2014/main" id="{FE45FFD2-A9CC-4820-521A-B948C0CB1D58}"/>
                </a:ext>
              </a:extLst>
            </p:cNvPr>
            <p:cNvSpPr txBox="1"/>
            <p:nvPr/>
          </p:nvSpPr>
          <p:spPr>
            <a:xfrm>
              <a:off x="4082937" y="5162894"/>
              <a:ext cx="470214"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18</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43" name="TextBox 42">
              <a:extLst>
                <a:ext uri="{FF2B5EF4-FFF2-40B4-BE49-F238E27FC236}">
                  <a16:creationId xmlns:a16="http://schemas.microsoft.com/office/drawing/2014/main" id="{F7C72663-5D6C-26A6-B9E5-58D2762D476E}"/>
                </a:ext>
              </a:extLst>
            </p:cNvPr>
            <p:cNvSpPr txBox="1"/>
            <p:nvPr/>
          </p:nvSpPr>
          <p:spPr>
            <a:xfrm>
              <a:off x="4630161" y="5162894"/>
              <a:ext cx="470214"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24</a:t>
              </a: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44" name="TextBox 43">
              <a:extLst>
                <a:ext uri="{FF2B5EF4-FFF2-40B4-BE49-F238E27FC236}">
                  <a16:creationId xmlns:a16="http://schemas.microsoft.com/office/drawing/2014/main" id="{F6347B33-4593-1B93-752A-413F87E2B90A}"/>
                </a:ext>
              </a:extLst>
            </p:cNvPr>
            <p:cNvSpPr txBox="1"/>
            <p:nvPr/>
          </p:nvSpPr>
          <p:spPr>
            <a:xfrm>
              <a:off x="5177385" y="5162894"/>
              <a:ext cx="470214"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30</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45" name="TextBox 44">
              <a:extLst>
                <a:ext uri="{FF2B5EF4-FFF2-40B4-BE49-F238E27FC236}">
                  <a16:creationId xmlns:a16="http://schemas.microsoft.com/office/drawing/2014/main" id="{5A69B713-FFF6-D2BF-D780-B80BB173AE24}"/>
                </a:ext>
              </a:extLst>
            </p:cNvPr>
            <p:cNvSpPr txBox="1"/>
            <p:nvPr/>
          </p:nvSpPr>
          <p:spPr>
            <a:xfrm>
              <a:off x="5724609" y="5162894"/>
              <a:ext cx="470214"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36</a:t>
              </a: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46" name="TextBox 45">
              <a:extLst>
                <a:ext uri="{FF2B5EF4-FFF2-40B4-BE49-F238E27FC236}">
                  <a16:creationId xmlns:a16="http://schemas.microsoft.com/office/drawing/2014/main" id="{846F58DF-FC2B-3060-25AE-30CF69EA1223}"/>
                </a:ext>
              </a:extLst>
            </p:cNvPr>
            <p:cNvSpPr txBox="1"/>
            <p:nvPr/>
          </p:nvSpPr>
          <p:spPr>
            <a:xfrm>
              <a:off x="6271833" y="5162894"/>
              <a:ext cx="470214"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42</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47" name="TextBox 46">
              <a:extLst>
                <a:ext uri="{FF2B5EF4-FFF2-40B4-BE49-F238E27FC236}">
                  <a16:creationId xmlns:a16="http://schemas.microsoft.com/office/drawing/2014/main" id="{121AA05D-B1C6-9BB8-E883-790618FC4CA2}"/>
                </a:ext>
              </a:extLst>
            </p:cNvPr>
            <p:cNvSpPr txBox="1"/>
            <p:nvPr/>
          </p:nvSpPr>
          <p:spPr>
            <a:xfrm>
              <a:off x="6819057" y="5162894"/>
              <a:ext cx="470214"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48</a:t>
              </a: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48" name="TextBox 47">
              <a:extLst>
                <a:ext uri="{FF2B5EF4-FFF2-40B4-BE49-F238E27FC236}">
                  <a16:creationId xmlns:a16="http://schemas.microsoft.com/office/drawing/2014/main" id="{2589A366-FC8C-EBF7-4B08-3008CB8482B2}"/>
                </a:ext>
              </a:extLst>
            </p:cNvPr>
            <p:cNvSpPr txBox="1"/>
            <p:nvPr/>
          </p:nvSpPr>
          <p:spPr>
            <a:xfrm>
              <a:off x="7366281" y="5162894"/>
              <a:ext cx="470214"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54</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49" name="TextBox 48">
              <a:extLst>
                <a:ext uri="{FF2B5EF4-FFF2-40B4-BE49-F238E27FC236}">
                  <a16:creationId xmlns:a16="http://schemas.microsoft.com/office/drawing/2014/main" id="{E3232D56-324D-2936-3B0A-866F82FF3FA0}"/>
                </a:ext>
              </a:extLst>
            </p:cNvPr>
            <p:cNvSpPr txBox="1"/>
            <p:nvPr/>
          </p:nvSpPr>
          <p:spPr>
            <a:xfrm>
              <a:off x="7913505" y="5162894"/>
              <a:ext cx="470214"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60</a:t>
              </a: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50" name="TextBox 49">
              <a:extLst>
                <a:ext uri="{FF2B5EF4-FFF2-40B4-BE49-F238E27FC236}">
                  <a16:creationId xmlns:a16="http://schemas.microsoft.com/office/drawing/2014/main" id="{093A2735-D71C-6D8B-5E64-DA115725C96D}"/>
                </a:ext>
              </a:extLst>
            </p:cNvPr>
            <p:cNvSpPr txBox="1"/>
            <p:nvPr/>
          </p:nvSpPr>
          <p:spPr>
            <a:xfrm>
              <a:off x="8460729" y="5162894"/>
              <a:ext cx="470214"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66</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51" name="TextBox 50">
              <a:extLst>
                <a:ext uri="{FF2B5EF4-FFF2-40B4-BE49-F238E27FC236}">
                  <a16:creationId xmlns:a16="http://schemas.microsoft.com/office/drawing/2014/main" id="{C1D6D5AB-9BAE-77B1-E9E9-B4B5003C85E1}"/>
                </a:ext>
              </a:extLst>
            </p:cNvPr>
            <p:cNvSpPr txBox="1"/>
            <p:nvPr/>
          </p:nvSpPr>
          <p:spPr>
            <a:xfrm>
              <a:off x="9007953" y="5162894"/>
              <a:ext cx="470214"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72</a:t>
              </a: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52" name="TextBox 51">
              <a:extLst>
                <a:ext uri="{FF2B5EF4-FFF2-40B4-BE49-F238E27FC236}">
                  <a16:creationId xmlns:a16="http://schemas.microsoft.com/office/drawing/2014/main" id="{4D1B5E90-07C2-BADB-51ED-BB3FDB340562}"/>
                </a:ext>
              </a:extLst>
            </p:cNvPr>
            <p:cNvSpPr txBox="1"/>
            <p:nvPr/>
          </p:nvSpPr>
          <p:spPr>
            <a:xfrm>
              <a:off x="9555177" y="5162894"/>
              <a:ext cx="470214"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78</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53" name="TextBox 52">
              <a:extLst>
                <a:ext uri="{FF2B5EF4-FFF2-40B4-BE49-F238E27FC236}">
                  <a16:creationId xmlns:a16="http://schemas.microsoft.com/office/drawing/2014/main" id="{BBA099FF-56EB-6664-BB44-9813EB48AB4E}"/>
                </a:ext>
              </a:extLst>
            </p:cNvPr>
            <p:cNvSpPr txBox="1"/>
            <p:nvPr/>
          </p:nvSpPr>
          <p:spPr>
            <a:xfrm>
              <a:off x="10102405" y="5162894"/>
              <a:ext cx="470214"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84</a:t>
              </a: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54" name="TextBox 53">
              <a:extLst>
                <a:ext uri="{FF2B5EF4-FFF2-40B4-BE49-F238E27FC236}">
                  <a16:creationId xmlns:a16="http://schemas.microsoft.com/office/drawing/2014/main" id="{72D201D7-F848-19D5-D915-7F00B8D177FB}"/>
                </a:ext>
              </a:extLst>
            </p:cNvPr>
            <p:cNvSpPr txBox="1"/>
            <p:nvPr/>
          </p:nvSpPr>
          <p:spPr>
            <a:xfrm>
              <a:off x="3467245" y="3661261"/>
              <a:ext cx="1973297"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olaparib (178 events)</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55" name="TextBox 54">
              <a:extLst>
                <a:ext uri="{FF2B5EF4-FFF2-40B4-BE49-F238E27FC236}">
                  <a16:creationId xmlns:a16="http://schemas.microsoft.com/office/drawing/2014/main" id="{B1890952-342D-CA72-73E8-FB8A85F3567B}"/>
                </a:ext>
              </a:extLst>
            </p:cNvPr>
            <p:cNvSpPr txBox="1"/>
            <p:nvPr/>
          </p:nvSpPr>
          <p:spPr>
            <a:xfrm>
              <a:off x="3467245" y="3873350"/>
              <a:ext cx="1938031"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placebo (258 events)</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56" name="TextBox 55">
              <a:extLst>
                <a:ext uri="{FF2B5EF4-FFF2-40B4-BE49-F238E27FC236}">
                  <a16:creationId xmlns:a16="http://schemas.microsoft.com/office/drawing/2014/main" id="{9A8F12A5-89C7-B92E-7675-1FBCB6057302}"/>
                </a:ext>
              </a:extLst>
            </p:cNvPr>
            <p:cNvSpPr txBox="1"/>
            <p:nvPr/>
          </p:nvSpPr>
          <p:spPr>
            <a:xfrm>
              <a:off x="2699739" y="4488115"/>
              <a:ext cx="5027017" cy="276999"/>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Stratified hazard ratio 0.65 (95% CI: 0.53, 0.78)</a:t>
              </a:r>
              <a:endParaRPr kumimoji="0" lang="en-US" sz="18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endParaRPr>
            </a:p>
          </p:txBody>
        </p:sp>
        <p:sp>
          <p:nvSpPr>
            <p:cNvPr id="57" name="TextBox 56">
              <a:extLst>
                <a:ext uri="{FF2B5EF4-FFF2-40B4-BE49-F238E27FC236}">
                  <a16:creationId xmlns:a16="http://schemas.microsoft.com/office/drawing/2014/main" id="{BBE3ABE7-8EC2-DE30-A36B-116591E61EB0}"/>
                </a:ext>
              </a:extLst>
            </p:cNvPr>
            <p:cNvSpPr txBox="1"/>
            <p:nvPr/>
          </p:nvSpPr>
          <p:spPr>
            <a:xfrm>
              <a:off x="6196209" y="3050371"/>
              <a:ext cx="1829027" cy="738664"/>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4 Year IDFS 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Difference (95% CI)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8.4% (4.5%, 12.3%)</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58" name="TextBox 57">
              <a:extLst>
                <a:ext uri="{FF2B5EF4-FFF2-40B4-BE49-F238E27FC236}">
                  <a16:creationId xmlns:a16="http://schemas.microsoft.com/office/drawing/2014/main" id="{2F2C35A4-6C45-A3D7-EAD3-86BB6465DDA8}"/>
                </a:ext>
              </a:extLst>
            </p:cNvPr>
            <p:cNvSpPr txBox="1"/>
            <p:nvPr/>
          </p:nvSpPr>
          <p:spPr>
            <a:xfrm>
              <a:off x="8353273" y="3050371"/>
              <a:ext cx="1872307" cy="738664"/>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6 Year IDFS 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Difference (95% CI)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9.4% (5.1%, 12.7%)</a:t>
              </a: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59" name="TextBox 58">
              <a:extLst>
                <a:ext uri="{FF2B5EF4-FFF2-40B4-BE49-F238E27FC236}">
                  <a16:creationId xmlns:a16="http://schemas.microsoft.com/office/drawing/2014/main" id="{26D77F72-7137-3F58-9836-5DD862517CDE}"/>
                </a:ext>
              </a:extLst>
            </p:cNvPr>
            <p:cNvSpPr txBox="1"/>
            <p:nvPr/>
          </p:nvSpPr>
          <p:spPr>
            <a:xfrm>
              <a:off x="3600622" y="1483179"/>
              <a:ext cx="399148"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93.4</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60" name="TextBox 59">
              <a:extLst>
                <a:ext uri="{FF2B5EF4-FFF2-40B4-BE49-F238E27FC236}">
                  <a16:creationId xmlns:a16="http://schemas.microsoft.com/office/drawing/2014/main" id="{4D00E709-3937-5DDB-08BA-3FFD9FCBD934}"/>
                </a:ext>
              </a:extLst>
            </p:cNvPr>
            <p:cNvSpPr txBox="1"/>
            <p:nvPr/>
          </p:nvSpPr>
          <p:spPr>
            <a:xfrm>
              <a:off x="3600622" y="2628686"/>
              <a:ext cx="399148"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88.4</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61" name="TextBox 60">
              <a:extLst>
                <a:ext uri="{FF2B5EF4-FFF2-40B4-BE49-F238E27FC236}">
                  <a16:creationId xmlns:a16="http://schemas.microsoft.com/office/drawing/2014/main" id="{98AD2C95-D91A-DE72-9587-9C60F18CEC9C}"/>
                </a:ext>
              </a:extLst>
            </p:cNvPr>
            <p:cNvSpPr txBox="1"/>
            <p:nvPr/>
          </p:nvSpPr>
          <p:spPr>
            <a:xfrm>
              <a:off x="4694272" y="1483179"/>
              <a:ext cx="399148"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89.7</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62" name="TextBox 61">
              <a:extLst>
                <a:ext uri="{FF2B5EF4-FFF2-40B4-BE49-F238E27FC236}">
                  <a16:creationId xmlns:a16="http://schemas.microsoft.com/office/drawing/2014/main" id="{E4448C52-CDBE-F8A9-2314-2E1B8D295EC4}"/>
                </a:ext>
              </a:extLst>
            </p:cNvPr>
            <p:cNvSpPr txBox="1"/>
            <p:nvPr/>
          </p:nvSpPr>
          <p:spPr>
            <a:xfrm>
              <a:off x="4694272" y="2628686"/>
              <a:ext cx="399148"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81.4</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63" name="TextBox 62">
              <a:extLst>
                <a:ext uri="{FF2B5EF4-FFF2-40B4-BE49-F238E27FC236}">
                  <a16:creationId xmlns:a16="http://schemas.microsoft.com/office/drawing/2014/main" id="{6B870DC4-FD6B-47C8-74D9-675F66885745}"/>
                </a:ext>
              </a:extLst>
            </p:cNvPr>
            <p:cNvSpPr txBox="1"/>
            <p:nvPr/>
          </p:nvSpPr>
          <p:spPr>
            <a:xfrm>
              <a:off x="5827976" y="1483179"/>
              <a:ext cx="399148"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86.2</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64" name="TextBox 63">
              <a:extLst>
                <a:ext uri="{FF2B5EF4-FFF2-40B4-BE49-F238E27FC236}">
                  <a16:creationId xmlns:a16="http://schemas.microsoft.com/office/drawing/2014/main" id="{0758EA93-0CC0-A0F0-DC15-62FF827C4647}"/>
                </a:ext>
              </a:extLst>
            </p:cNvPr>
            <p:cNvSpPr txBox="1"/>
            <p:nvPr/>
          </p:nvSpPr>
          <p:spPr>
            <a:xfrm>
              <a:off x="5827976" y="2628686"/>
              <a:ext cx="399148"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77.4</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65" name="TextBox 64">
              <a:extLst>
                <a:ext uri="{FF2B5EF4-FFF2-40B4-BE49-F238E27FC236}">
                  <a16:creationId xmlns:a16="http://schemas.microsoft.com/office/drawing/2014/main" id="{15D183BD-812C-3B82-39FE-51AFBBA4F196}"/>
                </a:ext>
              </a:extLst>
            </p:cNvPr>
            <p:cNvSpPr txBox="1"/>
            <p:nvPr/>
          </p:nvSpPr>
          <p:spPr>
            <a:xfrm>
              <a:off x="6925389" y="1483179"/>
              <a:ext cx="399148"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83.1</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66" name="TextBox 65">
              <a:extLst>
                <a:ext uri="{FF2B5EF4-FFF2-40B4-BE49-F238E27FC236}">
                  <a16:creationId xmlns:a16="http://schemas.microsoft.com/office/drawing/2014/main" id="{ED48B9B0-295D-A399-9D6B-822EDE4AA9D2}"/>
                </a:ext>
              </a:extLst>
            </p:cNvPr>
            <p:cNvSpPr txBox="1"/>
            <p:nvPr/>
          </p:nvSpPr>
          <p:spPr>
            <a:xfrm>
              <a:off x="6925389" y="2628686"/>
              <a:ext cx="399148"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74.8</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67" name="TextBox 66">
              <a:extLst>
                <a:ext uri="{FF2B5EF4-FFF2-40B4-BE49-F238E27FC236}">
                  <a16:creationId xmlns:a16="http://schemas.microsoft.com/office/drawing/2014/main" id="{023E9E91-0E5F-2318-747C-549F4519C242}"/>
                </a:ext>
              </a:extLst>
            </p:cNvPr>
            <p:cNvSpPr txBox="1"/>
            <p:nvPr/>
          </p:nvSpPr>
          <p:spPr>
            <a:xfrm>
              <a:off x="7990059" y="1483179"/>
              <a:ext cx="399148"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81.5</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68" name="TextBox 67">
              <a:extLst>
                <a:ext uri="{FF2B5EF4-FFF2-40B4-BE49-F238E27FC236}">
                  <a16:creationId xmlns:a16="http://schemas.microsoft.com/office/drawing/2014/main" id="{436171C1-2651-04F7-BF78-37E01C26F45C}"/>
                </a:ext>
              </a:extLst>
            </p:cNvPr>
            <p:cNvSpPr txBox="1"/>
            <p:nvPr/>
          </p:nvSpPr>
          <p:spPr>
            <a:xfrm>
              <a:off x="7990059" y="2628686"/>
              <a:ext cx="399148"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72.8</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69" name="TextBox 68">
              <a:extLst>
                <a:ext uri="{FF2B5EF4-FFF2-40B4-BE49-F238E27FC236}">
                  <a16:creationId xmlns:a16="http://schemas.microsoft.com/office/drawing/2014/main" id="{2D89A298-D6F7-DF19-6596-C00865A28085}"/>
                </a:ext>
              </a:extLst>
            </p:cNvPr>
            <p:cNvSpPr txBox="1"/>
            <p:nvPr/>
          </p:nvSpPr>
          <p:spPr>
            <a:xfrm>
              <a:off x="9085775" y="1483179"/>
              <a:ext cx="399148"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79.6</a:t>
              </a: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70" name="TextBox 69">
              <a:extLst>
                <a:ext uri="{FF2B5EF4-FFF2-40B4-BE49-F238E27FC236}">
                  <a16:creationId xmlns:a16="http://schemas.microsoft.com/office/drawing/2014/main" id="{7362AB34-A71F-DDC6-D37E-838A6B156886}"/>
                </a:ext>
              </a:extLst>
            </p:cNvPr>
            <p:cNvSpPr txBox="1"/>
            <p:nvPr/>
          </p:nvSpPr>
          <p:spPr>
            <a:xfrm>
              <a:off x="9085775" y="2628686"/>
              <a:ext cx="399148"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70.3</a:t>
              </a: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71" name="TextBox 70">
              <a:extLst>
                <a:ext uri="{FF2B5EF4-FFF2-40B4-BE49-F238E27FC236}">
                  <a16:creationId xmlns:a16="http://schemas.microsoft.com/office/drawing/2014/main" id="{1790EF98-D05E-E234-6FD8-9B5ED76C93EF}"/>
                </a:ext>
              </a:extLst>
            </p:cNvPr>
            <p:cNvSpPr txBox="1"/>
            <p:nvPr/>
          </p:nvSpPr>
          <p:spPr>
            <a:xfrm rot="16200000">
              <a:off x="240982" y="3161083"/>
              <a:ext cx="3125856"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Invasive disease-free survival (%) </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72" name="TextBox 71">
              <a:extLst>
                <a:ext uri="{FF2B5EF4-FFF2-40B4-BE49-F238E27FC236}">
                  <a16:creationId xmlns:a16="http://schemas.microsoft.com/office/drawing/2014/main" id="{D32B6A33-C7D0-F277-ED25-3D50499F4D9E}"/>
                </a:ext>
              </a:extLst>
            </p:cNvPr>
            <p:cNvSpPr txBox="1"/>
            <p:nvPr/>
          </p:nvSpPr>
          <p:spPr>
            <a:xfrm>
              <a:off x="4908561" y="5475122"/>
              <a:ext cx="3196773"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Time since randomisation (months)</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74" name="TextBox 73">
              <a:extLst>
                <a:ext uri="{FF2B5EF4-FFF2-40B4-BE49-F238E27FC236}">
                  <a16:creationId xmlns:a16="http://schemas.microsoft.com/office/drawing/2014/main" id="{A9043FA6-9DBB-5B1A-CBF9-F766A45D352B}"/>
                </a:ext>
              </a:extLst>
            </p:cNvPr>
            <p:cNvSpPr txBox="1"/>
            <p:nvPr/>
          </p:nvSpPr>
          <p:spPr>
            <a:xfrm>
              <a:off x="1608232" y="5560963"/>
              <a:ext cx="1437894" cy="246221"/>
            </a:xfrm>
            <a:prstGeom prst="rect">
              <a:avLst/>
            </a:prstGeom>
            <a:noFill/>
            <a:ln w="25400" cap="flat" cmpd="sng" algn="ctr">
              <a:noFill/>
              <a:prstDash val="solid"/>
            </a:ln>
            <a:effectLst/>
          </p:spPr>
          <p:style>
            <a:lnRef idx="2">
              <a:schemeClr val="accent5"/>
            </a:lnRef>
            <a:fillRef idx="1">
              <a:schemeClr val="lt1"/>
            </a:fillRef>
            <a:effectRef idx="0">
              <a:schemeClr val="accent5"/>
            </a:effectRef>
            <a:fontRef idx="minor">
              <a:schemeClr val="dk1"/>
            </a:fontRef>
          </p:style>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Number at risk</a:t>
              </a: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grpSp>
      <p:sp>
        <p:nvSpPr>
          <p:cNvPr id="5" name="Rectangle 4">
            <a:extLst>
              <a:ext uri="{FF2B5EF4-FFF2-40B4-BE49-F238E27FC236}">
                <a16:creationId xmlns:a16="http://schemas.microsoft.com/office/drawing/2014/main" id="{39587774-78C6-F35C-3514-868DD8E704CA}"/>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9" name="Rectangle 78">
            <a:extLst>
              <a:ext uri="{FF2B5EF4-FFF2-40B4-BE49-F238E27FC236}">
                <a16:creationId xmlns:a16="http://schemas.microsoft.com/office/drawing/2014/main" id="{838696C1-2262-7317-1FFD-A0CBE75D1C54}"/>
              </a:ext>
            </a:extLst>
          </p:cNvPr>
          <p:cNvSpPr/>
          <p:nvPr/>
        </p:nvSpPr>
        <p:spPr>
          <a:xfrm>
            <a:off x="0" y="6643688"/>
            <a:ext cx="12191998" cy="1968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5" name="TextBox 74">
            <a:extLst>
              <a:ext uri="{FF2B5EF4-FFF2-40B4-BE49-F238E27FC236}">
                <a16:creationId xmlns:a16="http://schemas.microsoft.com/office/drawing/2014/main" id="{8A4E7C2E-86AC-F482-1486-17FDBCF4AB1E}"/>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Garber J. SABCS 2024</a:t>
            </a:r>
          </a:p>
        </p:txBody>
      </p:sp>
    </p:spTree>
    <p:extLst>
      <p:ext uri="{BB962C8B-B14F-4D97-AF65-F5344CB8AC3E}">
        <p14:creationId xmlns:p14="http://schemas.microsoft.com/office/powerpoint/2010/main" val="3185950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Freeform 33">
            <a:extLst>
              <a:ext uri="{FF2B5EF4-FFF2-40B4-BE49-F238E27FC236}">
                <a16:creationId xmlns:a16="http://schemas.microsoft.com/office/drawing/2014/main" id="{8D973B47-FEE7-B91D-B54E-5FF8D1953D5E}"/>
              </a:ext>
            </a:extLst>
          </p:cNvPr>
          <p:cNvSpPr/>
          <p:nvPr/>
        </p:nvSpPr>
        <p:spPr>
          <a:xfrm>
            <a:off x="6985216" y="4358889"/>
            <a:ext cx="4940073" cy="290988"/>
          </a:xfrm>
          <a:custGeom>
            <a:avLst/>
            <a:gdLst>
              <a:gd name="connsiteX0" fmla="*/ 0 w 3707236"/>
              <a:gd name="connsiteY0" fmla="*/ 0 h 219159"/>
              <a:gd name="connsiteX1" fmla="*/ 3707237 w 3707236"/>
              <a:gd name="connsiteY1" fmla="*/ 0 h 219159"/>
              <a:gd name="connsiteX2" fmla="*/ 3707237 w 3707236"/>
              <a:gd name="connsiteY2" fmla="*/ 219160 h 219159"/>
              <a:gd name="connsiteX3" fmla="*/ 0 w 3707236"/>
              <a:gd name="connsiteY3" fmla="*/ 219160 h 219159"/>
            </a:gdLst>
            <a:ahLst/>
            <a:cxnLst>
              <a:cxn ang="0">
                <a:pos x="connsiteX0" y="connsiteY0"/>
              </a:cxn>
              <a:cxn ang="0">
                <a:pos x="connsiteX1" y="connsiteY1"/>
              </a:cxn>
              <a:cxn ang="0">
                <a:pos x="connsiteX2" y="connsiteY2"/>
              </a:cxn>
              <a:cxn ang="0">
                <a:pos x="connsiteX3" y="connsiteY3"/>
              </a:cxn>
            </a:cxnLst>
            <a:rect l="l" t="t" r="r" b="b"/>
            <a:pathLst>
              <a:path w="3707236" h="219159">
                <a:moveTo>
                  <a:pt x="0" y="0"/>
                </a:moveTo>
                <a:lnTo>
                  <a:pt x="3707237" y="0"/>
                </a:lnTo>
                <a:lnTo>
                  <a:pt x="3707237" y="219160"/>
                </a:lnTo>
                <a:lnTo>
                  <a:pt x="0" y="219160"/>
                </a:lnTo>
                <a:close/>
              </a:path>
            </a:pathLst>
          </a:custGeom>
          <a:solidFill>
            <a:srgbClr val="F1521B"/>
          </a:solidFill>
          <a:ln w="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9" name="Freeform 33">
            <a:extLst>
              <a:ext uri="{FF2B5EF4-FFF2-40B4-BE49-F238E27FC236}">
                <a16:creationId xmlns:a16="http://schemas.microsoft.com/office/drawing/2014/main" id="{8D973B47-FEE7-B91D-B54E-5FF8D1953D5E}"/>
              </a:ext>
            </a:extLst>
          </p:cNvPr>
          <p:cNvSpPr/>
          <p:nvPr/>
        </p:nvSpPr>
        <p:spPr>
          <a:xfrm>
            <a:off x="1308314" y="4364465"/>
            <a:ext cx="4890459" cy="282699"/>
          </a:xfrm>
          <a:custGeom>
            <a:avLst/>
            <a:gdLst>
              <a:gd name="connsiteX0" fmla="*/ 0 w 3707236"/>
              <a:gd name="connsiteY0" fmla="*/ 0 h 219159"/>
              <a:gd name="connsiteX1" fmla="*/ 3707237 w 3707236"/>
              <a:gd name="connsiteY1" fmla="*/ 0 h 219159"/>
              <a:gd name="connsiteX2" fmla="*/ 3707237 w 3707236"/>
              <a:gd name="connsiteY2" fmla="*/ 219160 h 219159"/>
              <a:gd name="connsiteX3" fmla="*/ 0 w 3707236"/>
              <a:gd name="connsiteY3" fmla="*/ 219160 h 219159"/>
            </a:gdLst>
            <a:ahLst/>
            <a:cxnLst>
              <a:cxn ang="0">
                <a:pos x="connsiteX0" y="connsiteY0"/>
              </a:cxn>
              <a:cxn ang="0">
                <a:pos x="connsiteX1" y="connsiteY1"/>
              </a:cxn>
              <a:cxn ang="0">
                <a:pos x="connsiteX2" y="connsiteY2"/>
              </a:cxn>
              <a:cxn ang="0">
                <a:pos x="connsiteX3" y="connsiteY3"/>
              </a:cxn>
            </a:cxnLst>
            <a:rect l="l" t="t" r="r" b="b"/>
            <a:pathLst>
              <a:path w="3707236" h="219159">
                <a:moveTo>
                  <a:pt x="0" y="0"/>
                </a:moveTo>
                <a:lnTo>
                  <a:pt x="3707237" y="0"/>
                </a:lnTo>
                <a:lnTo>
                  <a:pt x="3707237" y="219160"/>
                </a:lnTo>
                <a:lnTo>
                  <a:pt x="0" y="219160"/>
                </a:lnTo>
                <a:close/>
              </a:path>
            </a:pathLst>
          </a:custGeom>
          <a:solidFill>
            <a:srgbClr val="F1511B"/>
          </a:solidFill>
          <a:ln w="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CE07F9C-6946-1D71-C6FF-56977879A638}"/>
              </a:ext>
            </a:extLst>
          </p:cNvPr>
          <p:cNvSpPr>
            <a:spLocks noGrp="1"/>
          </p:cNvSpPr>
          <p:nvPr>
            <p:ph type="title"/>
          </p:nvPr>
        </p:nvSpPr>
        <p:spPr/>
        <p:txBody>
          <a:bodyPr/>
          <a:lstStyle/>
          <a:p>
            <a:r>
              <a:rPr lang="fr-FR" dirty="0"/>
              <a:t>Analysis of IDFS by HR status </a:t>
            </a:r>
          </a:p>
        </p:txBody>
      </p:sp>
      <p:sp>
        <p:nvSpPr>
          <p:cNvPr id="4" name="Slide Number Placeholder 3">
            <a:extLst>
              <a:ext uri="{FF2B5EF4-FFF2-40B4-BE49-F238E27FC236}">
                <a16:creationId xmlns:a16="http://schemas.microsoft.com/office/drawing/2014/main" id="{CF3C20C8-36EE-1111-5700-A9D5D32FB04F}"/>
              </a:ext>
            </a:extLst>
          </p:cNvPr>
          <p:cNvSpPr>
            <a:spLocks noGrp="1"/>
          </p:cNvSpPr>
          <p:nvPr>
            <p:ph type="sldNum" sz="quarter"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F2406B-328B-034B-9874-5B3C6731CE62}" type="slidenum">
              <a:rPr kumimoji="0" lang="fr-FR"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fr-FR"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439633B7-B951-79CE-7D42-49012F59A697}"/>
              </a:ext>
            </a:extLst>
          </p:cNvPr>
          <p:cNvSpPr txBox="1"/>
          <p:nvPr/>
        </p:nvSpPr>
        <p:spPr>
          <a:xfrm>
            <a:off x="739348" y="1658030"/>
            <a:ext cx="341440" cy="246221"/>
          </a:xfrm>
          <a:prstGeom prst="rect">
            <a:avLst/>
          </a:prstGeom>
          <a:noFill/>
          <a:ln w="25400" cap="flat" cmpd="sng" algn="ctr">
            <a:noFill/>
            <a:prstDash val="solid"/>
          </a:ln>
          <a:effectLst/>
        </p:spPr>
        <p:txBody>
          <a:bodyPr wrap="none" lIns="0" tIns="0" rIns="0" bIns="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100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9" name="TextBox 8">
            <a:extLst>
              <a:ext uri="{FF2B5EF4-FFF2-40B4-BE49-F238E27FC236}">
                <a16:creationId xmlns:a16="http://schemas.microsoft.com/office/drawing/2014/main" id="{006F35E8-752E-9CDF-B3AE-1B459ABCB6BD}"/>
              </a:ext>
            </a:extLst>
          </p:cNvPr>
          <p:cNvSpPr txBox="1"/>
          <p:nvPr/>
        </p:nvSpPr>
        <p:spPr>
          <a:xfrm>
            <a:off x="853161" y="2238251"/>
            <a:ext cx="227627" cy="246221"/>
          </a:xfrm>
          <a:prstGeom prst="rect">
            <a:avLst/>
          </a:prstGeom>
          <a:noFill/>
          <a:ln w="25400" cap="flat" cmpd="sng" algn="ctr">
            <a:noFill/>
            <a:prstDash val="solid"/>
          </a:ln>
          <a:effectLst/>
        </p:spPr>
        <p:txBody>
          <a:bodyPr wrap="none" lIns="0" tIns="0" rIns="0" bIns="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0" name="TextBox 9">
            <a:extLst>
              <a:ext uri="{FF2B5EF4-FFF2-40B4-BE49-F238E27FC236}">
                <a16:creationId xmlns:a16="http://schemas.microsoft.com/office/drawing/2014/main" id="{4D547F84-B44F-DE99-0D65-5A5CDB64BE41}"/>
              </a:ext>
            </a:extLst>
          </p:cNvPr>
          <p:cNvSpPr txBox="1"/>
          <p:nvPr/>
        </p:nvSpPr>
        <p:spPr>
          <a:xfrm>
            <a:off x="853161" y="2818472"/>
            <a:ext cx="227627" cy="246221"/>
          </a:xfrm>
          <a:prstGeom prst="rect">
            <a:avLst/>
          </a:prstGeom>
          <a:noFill/>
          <a:ln w="25400" cap="flat" cmpd="sng" algn="ctr">
            <a:noFill/>
            <a:prstDash val="solid"/>
          </a:ln>
          <a:effectLst/>
        </p:spPr>
        <p:txBody>
          <a:bodyPr wrap="none" lIns="0" tIns="0" rIns="0" bIns="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60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1" name="TextBox 10">
            <a:extLst>
              <a:ext uri="{FF2B5EF4-FFF2-40B4-BE49-F238E27FC236}">
                <a16:creationId xmlns:a16="http://schemas.microsoft.com/office/drawing/2014/main" id="{6739224C-92FC-E25D-8626-671B2C349A48}"/>
              </a:ext>
            </a:extLst>
          </p:cNvPr>
          <p:cNvSpPr txBox="1"/>
          <p:nvPr/>
        </p:nvSpPr>
        <p:spPr>
          <a:xfrm>
            <a:off x="853161" y="3398693"/>
            <a:ext cx="227627" cy="246221"/>
          </a:xfrm>
          <a:prstGeom prst="rect">
            <a:avLst/>
          </a:prstGeom>
          <a:noFill/>
          <a:ln w="25400" cap="flat" cmpd="sng" algn="ctr">
            <a:noFill/>
            <a:prstDash val="solid"/>
          </a:ln>
          <a:effectLst/>
        </p:spPr>
        <p:txBody>
          <a:bodyPr wrap="none" lIns="0" tIns="0" rIns="0" bIns="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40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2" name="TextBox 11">
            <a:extLst>
              <a:ext uri="{FF2B5EF4-FFF2-40B4-BE49-F238E27FC236}">
                <a16:creationId xmlns:a16="http://schemas.microsoft.com/office/drawing/2014/main" id="{CAD70D8A-FC40-BA89-47AA-1033764C950D}"/>
              </a:ext>
            </a:extLst>
          </p:cNvPr>
          <p:cNvSpPr txBox="1"/>
          <p:nvPr/>
        </p:nvSpPr>
        <p:spPr>
          <a:xfrm>
            <a:off x="853161" y="3978914"/>
            <a:ext cx="227627" cy="246221"/>
          </a:xfrm>
          <a:prstGeom prst="rect">
            <a:avLst/>
          </a:prstGeom>
          <a:noFill/>
          <a:ln w="25400" cap="flat" cmpd="sng" algn="ctr">
            <a:noFill/>
            <a:prstDash val="solid"/>
          </a:ln>
          <a:effectLst/>
        </p:spPr>
        <p:txBody>
          <a:bodyPr wrap="none" lIns="0" tIns="0" rIns="0" bIns="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20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3" name="TextBox 12">
            <a:extLst>
              <a:ext uri="{FF2B5EF4-FFF2-40B4-BE49-F238E27FC236}">
                <a16:creationId xmlns:a16="http://schemas.microsoft.com/office/drawing/2014/main" id="{5C194424-7EF9-E34B-3068-785A562D99E3}"/>
              </a:ext>
            </a:extLst>
          </p:cNvPr>
          <p:cNvSpPr txBox="1"/>
          <p:nvPr/>
        </p:nvSpPr>
        <p:spPr>
          <a:xfrm>
            <a:off x="966974" y="4559135"/>
            <a:ext cx="113814" cy="246221"/>
          </a:xfrm>
          <a:prstGeom prst="rect">
            <a:avLst/>
          </a:prstGeom>
          <a:noFill/>
          <a:ln w="25400" cap="flat" cmpd="sng" algn="ctr">
            <a:noFill/>
            <a:prstDash val="solid"/>
          </a:ln>
          <a:effectLst/>
        </p:spPr>
        <p:txBody>
          <a:bodyPr wrap="square" lIns="0" tIns="0" rIns="0" bIns="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4" name="TextBox 13">
            <a:extLst>
              <a:ext uri="{FF2B5EF4-FFF2-40B4-BE49-F238E27FC236}">
                <a16:creationId xmlns:a16="http://schemas.microsoft.com/office/drawing/2014/main" id="{5DA7C05E-6E56-DD0D-B193-F0A7A12C5085}"/>
              </a:ext>
            </a:extLst>
          </p:cNvPr>
          <p:cNvSpPr txBox="1"/>
          <p:nvPr/>
        </p:nvSpPr>
        <p:spPr>
          <a:xfrm rot="16200000">
            <a:off x="-970662" y="3191254"/>
            <a:ext cx="3061209"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Invasive disease-free survival (%) </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5" name="TextBox 14">
            <a:extLst>
              <a:ext uri="{FF2B5EF4-FFF2-40B4-BE49-F238E27FC236}">
                <a16:creationId xmlns:a16="http://schemas.microsoft.com/office/drawing/2014/main" id="{48623798-8CE7-566C-697F-C2F0AC1C23B8}"/>
              </a:ext>
            </a:extLst>
          </p:cNvPr>
          <p:cNvSpPr txBox="1"/>
          <p:nvPr/>
        </p:nvSpPr>
        <p:spPr>
          <a:xfrm>
            <a:off x="1270681" y="4754721"/>
            <a:ext cx="1138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6" name="TextBox 15">
            <a:extLst>
              <a:ext uri="{FF2B5EF4-FFF2-40B4-BE49-F238E27FC236}">
                <a16:creationId xmlns:a16="http://schemas.microsoft.com/office/drawing/2014/main" id="{22839B09-2256-882F-35AD-5A2D915D0C59}"/>
              </a:ext>
            </a:extLst>
          </p:cNvPr>
          <p:cNvSpPr txBox="1"/>
          <p:nvPr/>
        </p:nvSpPr>
        <p:spPr>
          <a:xfrm>
            <a:off x="1612233" y="4754721"/>
            <a:ext cx="1138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6</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7" name="TextBox 16">
            <a:extLst>
              <a:ext uri="{FF2B5EF4-FFF2-40B4-BE49-F238E27FC236}">
                <a16:creationId xmlns:a16="http://schemas.microsoft.com/office/drawing/2014/main" id="{ED5D1075-F54F-6DDC-3363-1409C3BC2635}"/>
              </a:ext>
            </a:extLst>
          </p:cNvPr>
          <p:cNvSpPr txBox="1"/>
          <p:nvPr/>
        </p:nvSpPr>
        <p:spPr>
          <a:xfrm>
            <a:off x="1700790" y="4754721"/>
            <a:ext cx="591592"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12</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8" name="TextBox 17">
            <a:extLst>
              <a:ext uri="{FF2B5EF4-FFF2-40B4-BE49-F238E27FC236}">
                <a16:creationId xmlns:a16="http://schemas.microsoft.com/office/drawing/2014/main" id="{88D8A5F2-2B65-2750-4A7D-6208CA2DA135}"/>
              </a:ext>
            </a:extLst>
          </p:cNvPr>
          <p:cNvSpPr txBox="1"/>
          <p:nvPr/>
        </p:nvSpPr>
        <p:spPr>
          <a:xfrm>
            <a:off x="2100577" y="475472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18</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9" name="TextBox 18">
            <a:extLst>
              <a:ext uri="{FF2B5EF4-FFF2-40B4-BE49-F238E27FC236}">
                <a16:creationId xmlns:a16="http://schemas.microsoft.com/office/drawing/2014/main" id="{B10247DE-E4B2-E5E9-BD4F-78E2EC058C54}"/>
              </a:ext>
            </a:extLst>
          </p:cNvPr>
          <p:cNvSpPr txBox="1"/>
          <p:nvPr/>
        </p:nvSpPr>
        <p:spPr>
          <a:xfrm>
            <a:off x="2451073" y="475472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24</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20" name="TextBox 19">
            <a:extLst>
              <a:ext uri="{FF2B5EF4-FFF2-40B4-BE49-F238E27FC236}">
                <a16:creationId xmlns:a16="http://schemas.microsoft.com/office/drawing/2014/main" id="{591DE08F-EF4D-9573-4BB5-2189701F08A2}"/>
              </a:ext>
            </a:extLst>
          </p:cNvPr>
          <p:cNvSpPr txBox="1"/>
          <p:nvPr/>
        </p:nvSpPr>
        <p:spPr>
          <a:xfrm>
            <a:off x="2784544" y="475472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30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21" name="TextBox 20">
            <a:extLst>
              <a:ext uri="{FF2B5EF4-FFF2-40B4-BE49-F238E27FC236}">
                <a16:creationId xmlns:a16="http://schemas.microsoft.com/office/drawing/2014/main" id="{2C361F3A-1B4B-0816-1420-F369731CD127}"/>
              </a:ext>
            </a:extLst>
          </p:cNvPr>
          <p:cNvSpPr txBox="1"/>
          <p:nvPr/>
        </p:nvSpPr>
        <p:spPr>
          <a:xfrm>
            <a:off x="3118206" y="475472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36</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22" name="TextBox 21">
            <a:extLst>
              <a:ext uri="{FF2B5EF4-FFF2-40B4-BE49-F238E27FC236}">
                <a16:creationId xmlns:a16="http://schemas.microsoft.com/office/drawing/2014/main" id="{F4A0D2B5-245A-E910-4DAA-FB3E118F1E1E}"/>
              </a:ext>
            </a:extLst>
          </p:cNvPr>
          <p:cNvSpPr txBox="1"/>
          <p:nvPr/>
        </p:nvSpPr>
        <p:spPr>
          <a:xfrm>
            <a:off x="3451677" y="475472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42</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23" name="TextBox 22">
            <a:extLst>
              <a:ext uri="{FF2B5EF4-FFF2-40B4-BE49-F238E27FC236}">
                <a16:creationId xmlns:a16="http://schemas.microsoft.com/office/drawing/2014/main" id="{52542655-FF86-FDDA-BEF8-EDD744CAAFE9}"/>
              </a:ext>
            </a:extLst>
          </p:cNvPr>
          <p:cNvSpPr txBox="1"/>
          <p:nvPr/>
        </p:nvSpPr>
        <p:spPr>
          <a:xfrm>
            <a:off x="3785339" y="475472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48</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24" name="TextBox 23">
            <a:extLst>
              <a:ext uri="{FF2B5EF4-FFF2-40B4-BE49-F238E27FC236}">
                <a16:creationId xmlns:a16="http://schemas.microsoft.com/office/drawing/2014/main" id="{941CA8A6-504E-15F3-0D5E-3F0B3137E44C}"/>
              </a:ext>
            </a:extLst>
          </p:cNvPr>
          <p:cNvSpPr txBox="1"/>
          <p:nvPr/>
        </p:nvSpPr>
        <p:spPr>
          <a:xfrm>
            <a:off x="4131336" y="475472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54</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25" name="TextBox 24">
            <a:extLst>
              <a:ext uri="{FF2B5EF4-FFF2-40B4-BE49-F238E27FC236}">
                <a16:creationId xmlns:a16="http://schemas.microsoft.com/office/drawing/2014/main" id="{3BAB2178-01AC-77D1-50E2-7E34085CBD60}"/>
              </a:ext>
            </a:extLst>
          </p:cNvPr>
          <p:cNvSpPr txBox="1"/>
          <p:nvPr/>
        </p:nvSpPr>
        <p:spPr>
          <a:xfrm>
            <a:off x="4464998" y="475472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60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26" name="TextBox 25">
            <a:extLst>
              <a:ext uri="{FF2B5EF4-FFF2-40B4-BE49-F238E27FC236}">
                <a16:creationId xmlns:a16="http://schemas.microsoft.com/office/drawing/2014/main" id="{5EC1BD2D-2190-4F96-FBD2-1CDB61CCE244}"/>
              </a:ext>
            </a:extLst>
          </p:cNvPr>
          <p:cNvSpPr txBox="1"/>
          <p:nvPr/>
        </p:nvSpPr>
        <p:spPr>
          <a:xfrm>
            <a:off x="4810995" y="475472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66</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27" name="TextBox 26">
            <a:extLst>
              <a:ext uri="{FF2B5EF4-FFF2-40B4-BE49-F238E27FC236}">
                <a16:creationId xmlns:a16="http://schemas.microsoft.com/office/drawing/2014/main" id="{466112F3-B4C2-2212-C93B-F7269FD9A840}"/>
              </a:ext>
            </a:extLst>
          </p:cNvPr>
          <p:cNvSpPr txBox="1"/>
          <p:nvPr/>
        </p:nvSpPr>
        <p:spPr>
          <a:xfrm>
            <a:off x="5138681" y="475472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72</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28" name="TextBox 27">
            <a:extLst>
              <a:ext uri="{FF2B5EF4-FFF2-40B4-BE49-F238E27FC236}">
                <a16:creationId xmlns:a16="http://schemas.microsoft.com/office/drawing/2014/main" id="{0414C7BF-0FF4-6551-675F-67B7A94A1E63}"/>
              </a:ext>
            </a:extLst>
          </p:cNvPr>
          <p:cNvSpPr txBox="1"/>
          <p:nvPr/>
        </p:nvSpPr>
        <p:spPr>
          <a:xfrm>
            <a:off x="5476760" y="475472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78</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29" name="TextBox 28">
            <a:extLst>
              <a:ext uri="{FF2B5EF4-FFF2-40B4-BE49-F238E27FC236}">
                <a16:creationId xmlns:a16="http://schemas.microsoft.com/office/drawing/2014/main" id="{25DE2C6A-A089-A6BB-BF8A-8B47CAD0DFE8}"/>
              </a:ext>
            </a:extLst>
          </p:cNvPr>
          <p:cNvSpPr txBox="1"/>
          <p:nvPr/>
        </p:nvSpPr>
        <p:spPr>
          <a:xfrm>
            <a:off x="5812364" y="475472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84</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30" name="TextBox 29">
            <a:extLst>
              <a:ext uri="{FF2B5EF4-FFF2-40B4-BE49-F238E27FC236}">
                <a16:creationId xmlns:a16="http://schemas.microsoft.com/office/drawing/2014/main" id="{F65C20BD-EBE4-6AE9-E7FF-515B39C47418}"/>
              </a:ext>
            </a:extLst>
          </p:cNvPr>
          <p:cNvSpPr txBox="1"/>
          <p:nvPr/>
        </p:nvSpPr>
        <p:spPr>
          <a:xfrm>
            <a:off x="2208285" y="5021905"/>
            <a:ext cx="3204403" cy="246221"/>
          </a:xfrm>
          <a:prstGeom prst="rect">
            <a:avLst/>
          </a:prstGeom>
          <a:noFill/>
          <a:ln w="25400" cap="flat" cmpd="sng" algn="ctr">
            <a:noFill/>
            <a:prstDash val="solid"/>
          </a:ln>
          <a:effectLst/>
        </p:spPr>
        <p:txBody>
          <a:bodyPr wrap="non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Time since randomisation (months)</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graphicFrame>
        <p:nvGraphicFramePr>
          <p:cNvPr id="31" name="Table 30">
            <a:extLst>
              <a:ext uri="{FF2B5EF4-FFF2-40B4-BE49-F238E27FC236}">
                <a16:creationId xmlns:a16="http://schemas.microsoft.com/office/drawing/2014/main" id="{0C933642-FB61-1D70-A521-B4C55163284B}"/>
              </a:ext>
            </a:extLst>
          </p:cNvPr>
          <p:cNvGraphicFramePr>
            <a:graphicFrameLocks noGrp="1"/>
          </p:cNvGraphicFramePr>
          <p:nvPr/>
        </p:nvGraphicFramePr>
        <p:xfrm>
          <a:off x="264237" y="5483599"/>
          <a:ext cx="6117871" cy="487680"/>
        </p:xfrm>
        <a:graphic>
          <a:graphicData uri="http://schemas.openxmlformats.org/drawingml/2006/table">
            <a:tbl>
              <a:tblPr firstRow="1" bandRow="1"/>
              <a:tblGrid>
                <a:gridCol w="786863">
                  <a:extLst>
                    <a:ext uri="{9D8B030D-6E8A-4147-A177-3AD203B41FA5}">
                      <a16:colId xmlns:a16="http://schemas.microsoft.com/office/drawing/2014/main" val="661901602"/>
                    </a:ext>
                  </a:extLst>
                </a:gridCol>
                <a:gridCol w="553342">
                  <a:extLst>
                    <a:ext uri="{9D8B030D-6E8A-4147-A177-3AD203B41FA5}">
                      <a16:colId xmlns:a16="http://schemas.microsoft.com/office/drawing/2014/main" val="3549649988"/>
                    </a:ext>
                  </a:extLst>
                </a:gridCol>
                <a:gridCol w="761251">
                  <a:extLst>
                    <a:ext uri="{9D8B030D-6E8A-4147-A177-3AD203B41FA5}">
                      <a16:colId xmlns:a16="http://schemas.microsoft.com/office/drawing/2014/main" val="2016931107"/>
                    </a:ext>
                  </a:extLst>
                </a:gridCol>
                <a:gridCol w="609600">
                  <a:extLst>
                    <a:ext uri="{9D8B030D-6E8A-4147-A177-3AD203B41FA5}">
                      <a16:colId xmlns:a16="http://schemas.microsoft.com/office/drawing/2014/main" val="2230290040"/>
                    </a:ext>
                  </a:extLst>
                </a:gridCol>
                <a:gridCol w="721489">
                  <a:extLst>
                    <a:ext uri="{9D8B030D-6E8A-4147-A177-3AD203B41FA5}">
                      <a16:colId xmlns:a16="http://schemas.microsoft.com/office/drawing/2014/main" val="1545590290"/>
                    </a:ext>
                  </a:extLst>
                </a:gridCol>
                <a:gridCol w="644324">
                  <a:extLst>
                    <a:ext uri="{9D8B030D-6E8A-4147-A177-3AD203B41FA5}">
                      <a16:colId xmlns:a16="http://schemas.microsoft.com/office/drawing/2014/main" val="2810028470"/>
                    </a:ext>
                  </a:extLst>
                </a:gridCol>
                <a:gridCol w="721488">
                  <a:extLst>
                    <a:ext uri="{9D8B030D-6E8A-4147-A177-3AD203B41FA5}">
                      <a16:colId xmlns:a16="http://schemas.microsoft.com/office/drawing/2014/main" val="1001322598"/>
                    </a:ext>
                  </a:extLst>
                </a:gridCol>
                <a:gridCol w="652041">
                  <a:extLst>
                    <a:ext uri="{9D8B030D-6E8A-4147-A177-3AD203B41FA5}">
                      <a16:colId xmlns:a16="http://schemas.microsoft.com/office/drawing/2014/main" val="104078940"/>
                    </a:ext>
                  </a:extLst>
                </a:gridCol>
                <a:gridCol w="667473">
                  <a:extLst>
                    <a:ext uri="{9D8B030D-6E8A-4147-A177-3AD203B41FA5}">
                      <a16:colId xmlns:a16="http://schemas.microsoft.com/office/drawing/2014/main" val="1712743356"/>
                    </a:ext>
                  </a:extLst>
                </a:gridCol>
              </a:tblGrid>
              <a:tr h="101544">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Olaparib </a:t>
                      </a:r>
                      <a:endParaRPr lang="en-US" sz="1600" b="0" i="0" dirty="0">
                        <a:latin typeface="+mj-lt"/>
                        <a:cs typeface="Calibri" panose="020F050202020403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751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636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579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544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514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463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306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178</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945449946"/>
                  </a:ext>
                </a:extLst>
              </a:tr>
              <a:tr h="101544">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r>
                        <a:rPr kumimoji="0" lang="en-GB"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Placebo</a:t>
                      </a:r>
                      <a:endParaRPr lang="en-US" sz="1600" b="0" i="0" dirty="0">
                        <a:latin typeface="+mj-lt"/>
                        <a:cs typeface="Calibri" panose="020F050202020403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758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632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565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519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489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430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282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162</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608645361"/>
                  </a:ext>
                </a:extLst>
              </a:tr>
            </a:tbl>
          </a:graphicData>
        </a:graphic>
      </p:graphicFrame>
      <p:sp>
        <p:nvSpPr>
          <p:cNvPr id="32" name="TextBox 31">
            <a:extLst>
              <a:ext uri="{FF2B5EF4-FFF2-40B4-BE49-F238E27FC236}">
                <a16:creationId xmlns:a16="http://schemas.microsoft.com/office/drawing/2014/main" id="{C4C28B63-94DE-0E91-395F-9C693365374D}"/>
              </a:ext>
            </a:extLst>
          </p:cNvPr>
          <p:cNvSpPr txBox="1"/>
          <p:nvPr/>
        </p:nvSpPr>
        <p:spPr>
          <a:xfrm>
            <a:off x="768202" y="1289563"/>
            <a:ext cx="1449115"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Triple negative</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grpSp>
        <p:nvGrpSpPr>
          <p:cNvPr id="148" name="Group 147">
            <a:extLst>
              <a:ext uri="{FF2B5EF4-FFF2-40B4-BE49-F238E27FC236}">
                <a16:creationId xmlns:a16="http://schemas.microsoft.com/office/drawing/2014/main" id="{31E10B2C-681E-F956-7023-8FB59853FDE7}"/>
              </a:ext>
            </a:extLst>
          </p:cNvPr>
          <p:cNvGrpSpPr/>
          <p:nvPr/>
        </p:nvGrpSpPr>
        <p:grpSpPr>
          <a:xfrm>
            <a:off x="1124090" y="1738578"/>
            <a:ext cx="5080808" cy="3016014"/>
            <a:chOff x="1124090" y="1738578"/>
            <a:chExt cx="5080808" cy="3016014"/>
          </a:xfrm>
        </p:grpSpPr>
        <p:sp>
          <p:nvSpPr>
            <p:cNvPr id="63" name="Freeform 200">
              <a:extLst>
                <a:ext uri="{FF2B5EF4-FFF2-40B4-BE49-F238E27FC236}">
                  <a16:creationId xmlns:a16="http://schemas.microsoft.com/office/drawing/2014/main" id="{C2ADB400-7993-6322-19FB-19EAC966FC39}"/>
                </a:ext>
              </a:extLst>
            </p:cNvPr>
            <p:cNvSpPr/>
            <p:nvPr/>
          </p:nvSpPr>
          <p:spPr>
            <a:xfrm>
              <a:off x="1331798" y="3771248"/>
              <a:ext cx="454712" cy="12763"/>
            </a:xfrm>
            <a:custGeom>
              <a:avLst/>
              <a:gdLst>
                <a:gd name="connsiteX0" fmla="*/ 0 w 454712"/>
                <a:gd name="connsiteY0" fmla="*/ 0 h 12763"/>
                <a:gd name="connsiteX1" fmla="*/ 454712 w 454712"/>
                <a:gd name="connsiteY1" fmla="*/ 0 h 12763"/>
              </a:gdLst>
              <a:ahLst/>
              <a:cxnLst>
                <a:cxn ang="0">
                  <a:pos x="connsiteX0" y="connsiteY0"/>
                </a:cxn>
                <a:cxn ang="0">
                  <a:pos x="connsiteX1" y="connsiteY1"/>
                </a:cxn>
              </a:cxnLst>
              <a:rect l="l" t="t" r="r" b="b"/>
              <a:pathLst>
                <a:path w="454712" h="12763">
                  <a:moveTo>
                    <a:pt x="0" y="0"/>
                  </a:moveTo>
                  <a:lnTo>
                    <a:pt x="454712" y="0"/>
                  </a:lnTo>
                </a:path>
              </a:pathLst>
            </a:custGeom>
            <a:noFill/>
            <a:ln w="25505" cap="flat">
              <a:solidFill>
                <a:srgbClr val="3A53A4"/>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4" name="Freeform 201">
              <a:extLst>
                <a:ext uri="{FF2B5EF4-FFF2-40B4-BE49-F238E27FC236}">
                  <a16:creationId xmlns:a16="http://schemas.microsoft.com/office/drawing/2014/main" id="{28FCBE08-55C8-6922-14FD-E40161895BB7}"/>
                </a:ext>
              </a:extLst>
            </p:cNvPr>
            <p:cNvSpPr/>
            <p:nvPr/>
          </p:nvSpPr>
          <p:spPr>
            <a:xfrm>
              <a:off x="1331798" y="3561321"/>
              <a:ext cx="454712" cy="12763"/>
            </a:xfrm>
            <a:custGeom>
              <a:avLst/>
              <a:gdLst>
                <a:gd name="connsiteX0" fmla="*/ 0 w 454712"/>
                <a:gd name="connsiteY0" fmla="*/ 0 h 12763"/>
                <a:gd name="connsiteX1" fmla="*/ 454712 w 454712"/>
                <a:gd name="connsiteY1" fmla="*/ 0 h 12763"/>
              </a:gdLst>
              <a:ahLst/>
              <a:cxnLst>
                <a:cxn ang="0">
                  <a:pos x="connsiteX0" y="connsiteY0"/>
                </a:cxn>
                <a:cxn ang="0">
                  <a:pos x="connsiteX1" y="connsiteY1"/>
                </a:cxn>
              </a:cxnLst>
              <a:rect l="l" t="t" r="r" b="b"/>
              <a:pathLst>
                <a:path w="454712" h="12763">
                  <a:moveTo>
                    <a:pt x="0" y="0"/>
                  </a:moveTo>
                  <a:lnTo>
                    <a:pt x="454712" y="0"/>
                  </a:lnTo>
                </a:path>
              </a:pathLst>
            </a:custGeom>
            <a:noFill/>
            <a:ln w="25505" cap="flat">
              <a:solidFill>
                <a:srgbClr val="FAA51A"/>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5" name="Freeform 202">
              <a:extLst>
                <a:ext uri="{FF2B5EF4-FFF2-40B4-BE49-F238E27FC236}">
                  <a16:creationId xmlns:a16="http://schemas.microsoft.com/office/drawing/2014/main" id="{607E9F11-DCE3-70DA-3CCC-B4CAAF8E75E5}"/>
                </a:ext>
              </a:extLst>
            </p:cNvPr>
            <p:cNvSpPr/>
            <p:nvPr/>
          </p:nvSpPr>
          <p:spPr>
            <a:xfrm>
              <a:off x="1323122" y="1783761"/>
              <a:ext cx="4881776" cy="665233"/>
            </a:xfrm>
            <a:custGeom>
              <a:avLst/>
              <a:gdLst>
                <a:gd name="connsiteX0" fmla="*/ 0 w 4881776"/>
                <a:gd name="connsiteY0" fmla="*/ 0 h 665233"/>
                <a:gd name="connsiteX1" fmla="*/ 7400 w 4881776"/>
                <a:gd name="connsiteY1" fmla="*/ 0 h 665233"/>
                <a:gd name="connsiteX2" fmla="*/ 7400 w 4881776"/>
                <a:gd name="connsiteY2" fmla="*/ 3829 h 665233"/>
                <a:gd name="connsiteX3" fmla="*/ 22200 w 4881776"/>
                <a:gd name="connsiteY3" fmla="*/ 3829 h 665233"/>
                <a:gd name="connsiteX4" fmla="*/ 22200 w 4881776"/>
                <a:gd name="connsiteY4" fmla="*/ 7658 h 665233"/>
                <a:gd name="connsiteX5" fmla="*/ 49886 w 4881776"/>
                <a:gd name="connsiteY5" fmla="*/ 7658 h 665233"/>
                <a:gd name="connsiteX6" fmla="*/ 49886 w 4881776"/>
                <a:gd name="connsiteY6" fmla="*/ 11615 h 665233"/>
                <a:gd name="connsiteX7" fmla="*/ 77572 w 4881776"/>
                <a:gd name="connsiteY7" fmla="*/ 11615 h 665233"/>
                <a:gd name="connsiteX8" fmla="*/ 77572 w 4881776"/>
                <a:gd name="connsiteY8" fmla="*/ 23485 h 665233"/>
                <a:gd name="connsiteX9" fmla="*/ 96071 w 4881776"/>
                <a:gd name="connsiteY9" fmla="*/ 23485 h 665233"/>
                <a:gd name="connsiteX10" fmla="*/ 96071 w 4881776"/>
                <a:gd name="connsiteY10" fmla="*/ 27442 h 665233"/>
                <a:gd name="connsiteX11" fmla="*/ 105257 w 4881776"/>
                <a:gd name="connsiteY11" fmla="*/ 27442 h 665233"/>
                <a:gd name="connsiteX12" fmla="*/ 105257 w 4881776"/>
                <a:gd name="connsiteY12" fmla="*/ 31398 h 665233"/>
                <a:gd name="connsiteX13" fmla="*/ 131157 w 4881776"/>
                <a:gd name="connsiteY13" fmla="*/ 31398 h 665233"/>
                <a:gd name="connsiteX14" fmla="*/ 131157 w 4881776"/>
                <a:gd name="connsiteY14" fmla="*/ 35483 h 665233"/>
                <a:gd name="connsiteX15" fmla="*/ 142257 w 4881776"/>
                <a:gd name="connsiteY15" fmla="*/ 35483 h 665233"/>
                <a:gd name="connsiteX16" fmla="*/ 142257 w 4881776"/>
                <a:gd name="connsiteY16" fmla="*/ 39567 h 665233"/>
                <a:gd name="connsiteX17" fmla="*/ 171857 w 4881776"/>
                <a:gd name="connsiteY17" fmla="*/ 39567 h 665233"/>
                <a:gd name="connsiteX18" fmla="*/ 171857 w 4881776"/>
                <a:gd name="connsiteY18" fmla="*/ 43651 h 665233"/>
                <a:gd name="connsiteX19" fmla="*/ 232842 w 4881776"/>
                <a:gd name="connsiteY19" fmla="*/ 43651 h 665233"/>
                <a:gd name="connsiteX20" fmla="*/ 232842 w 4881776"/>
                <a:gd name="connsiteY20" fmla="*/ 47863 h 665233"/>
                <a:gd name="connsiteX21" fmla="*/ 256828 w 4881776"/>
                <a:gd name="connsiteY21" fmla="*/ 47863 h 665233"/>
                <a:gd name="connsiteX22" fmla="*/ 256828 w 4881776"/>
                <a:gd name="connsiteY22" fmla="*/ 52075 h 665233"/>
                <a:gd name="connsiteX23" fmla="*/ 260528 w 4881776"/>
                <a:gd name="connsiteY23" fmla="*/ 52075 h 665233"/>
                <a:gd name="connsiteX24" fmla="*/ 260528 w 4881776"/>
                <a:gd name="connsiteY24" fmla="*/ 56287 h 665233"/>
                <a:gd name="connsiteX25" fmla="*/ 273414 w 4881776"/>
                <a:gd name="connsiteY25" fmla="*/ 56287 h 665233"/>
                <a:gd name="connsiteX26" fmla="*/ 273414 w 4881776"/>
                <a:gd name="connsiteY26" fmla="*/ 60499 h 665233"/>
                <a:gd name="connsiteX27" fmla="*/ 284514 w 4881776"/>
                <a:gd name="connsiteY27" fmla="*/ 60499 h 665233"/>
                <a:gd name="connsiteX28" fmla="*/ 284514 w 4881776"/>
                <a:gd name="connsiteY28" fmla="*/ 64711 h 665233"/>
                <a:gd name="connsiteX29" fmla="*/ 304800 w 4881776"/>
                <a:gd name="connsiteY29" fmla="*/ 64711 h 665233"/>
                <a:gd name="connsiteX30" fmla="*/ 304800 w 4881776"/>
                <a:gd name="connsiteY30" fmla="*/ 68923 h 665233"/>
                <a:gd name="connsiteX31" fmla="*/ 312200 w 4881776"/>
                <a:gd name="connsiteY31" fmla="*/ 68923 h 665233"/>
                <a:gd name="connsiteX32" fmla="*/ 312200 w 4881776"/>
                <a:gd name="connsiteY32" fmla="*/ 73135 h 665233"/>
                <a:gd name="connsiteX33" fmla="*/ 350986 w 4881776"/>
                <a:gd name="connsiteY33" fmla="*/ 73135 h 665233"/>
                <a:gd name="connsiteX34" fmla="*/ 350986 w 4881776"/>
                <a:gd name="connsiteY34" fmla="*/ 77347 h 665233"/>
                <a:gd name="connsiteX35" fmla="*/ 380585 w 4881776"/>
                <a:gd name="connsiteY35" fmla="*/ 77347 h 665233"/>
                <a:gd name="connsiteX36" fmla="*/ 380585 w 4881776"/>
                <a:gd name="connsiteY36" fmla="*/ 81559 h 665233"/>
                <a:gd name="connsiteX37" fmla="*/ 406485 w 4881776"/>
                <a:gd name="connsiteY37" fmla="*/ 81559 h 665233"/>
                <a:gd name="connsiteX38" fmla="*/ 406485 w 4881776"/>
                <a:gd name="connsiteY38" fmla="*/ 85771 h 665233"/>
                <a:gd name="connsiteX39" fmla="*/ 417585 w 4881776"/>
                <a:gd name="connsiteY39" fmla="*/ 85771 h 665233"/>
                <a:gd name="connsiteX40" fmla="*/ 417585 w 4881776"/>
                <a:gd name="connsiteY40" fmla="*/ 89983 h 665233"/>
                <a:gd name="connsiteX41" fmla="*/ 430471 w 4881776"/>
                <a:gd name="connsiteY41" fmla="*/ 89983 h 665233"/>
                <a:gd name="connsiteX42" fmla="*/ 430471 w 4881776"/>
                <a:gd name="connsiteY42" fmla="*/ 94195 h 665233"/>
                <a:gd name="connsiteX43" fmla="*/ 437871 w 4881776"/>
                <a:gd name="connsiteY43" fmla="*/ 94195 h 665233"/>
                <a:gd name="connsiteX44" fmla="*/ 437871 w 4881776"/>
                <a:gd name="connsiteY44" fmla="*/ 98407 h 665233"/>
                <a:gd name="connsiteX45" fmla="*/ 445271 w 4881776"/>
                <a:gd name="connsiteY45" fmla="*/ 98407 h 665233"/>
                <a:gd name="connsiteX46" fmla="*/ 445271 w 4881776"/>
                <a:gd name="connsiteY46" fmla="*/ 102619 h 665233"/>
                <a:gd name="connsiteX47" fmla="*/ 447057 w 4881776"/>
                <a:gd name="connsiteY47" fmla="*/ 102619 h 665233"/>
                <a:gd name="connsiteX48" fmla="*/ 447057 w 4881776"/>
                <a:gd name="connsiteY48" fmla="*/ 106831 h 665233"/>
                <a:gd name="connsiteX49" fmla="*/ 471043 w 4881776"/>
                <a:gd name="connsiteY49" fmla="*/ 106831 h 665233"/>
                <a:gd name="connsiteX50" fmla="*/ 471043 w 4881776"/>
                <a:gd name="connsiteY50" fmla="*/ 115254 h 665233"/>
                <a:gd name="connsiteX51" fmla="*/ 476529 w 4881776"/>
                <a:gd name="connsiteY51" fmla="*/ 115254 h 665233"/>
                <a:gd name="connsiteX52" fmla="*/ 476529 w 4881776"/>
                <a:gd name="connsiteY52" fmla="*/ 119466 h 665233"/>
                <a:gd name="connsiteX53" fmla="*/ 493115 w 4881776"/>
                <a:gd name="connsiteY53" fmla="*/ 119466 h 665233"/>
                <a:gd name="connsiteX54" fmla="*/ 493115 w 4881776"/>
                <a:gd name="connsiteY54" fmla="*/ 123678 h 665233"/>
                <a:gd name="connsiteX55" fmla="*/ 509701 w 4881776"/>
                <a:gd name="connsiteY55" fmla="*/ 123678 h 665233"/>
                <a:gd name="connsiteX56" fmla="*/ 509701 w 4881776"/>
                <a:gd name="connsiteY56" fmla="*/ 127890 h 665233"/>
                <a:gd name="connsiteX57" fmla="*/ 517101 w 4881776"/>
                <a:gd name="connsiteY57" fmla="*/ 127890 h 665233"/>
                <a:gd name="connsiteX58" fmla="*/ 517101 w 4881776"/>
                <a:gd name="connsiteY58" fmla="*/ 132102 h 665233"/>
                <a:gd name="connsiteX59" fmla="*/ 518887 w 4881776"/>
                <a:gd name="connsiteY59" fmla="*/ 132102 h 665233"/>
                <a:gd name="connsiteX60" fmla="*/ 518887 w 4881776"/>
                <a:gd name="connsiteY60" fmla="*/ 136314 h 665233"/>
                <a:gd name="connsiteX61" fmla="*/ 531773 w 4881776"/>
                <a:gd name="connsiteY61" fmla="*/ 136314 h 665233"/>
                <a:gd name="connsiteX62" fmla="*/ 531773 w 4881776"/>
                <a:gd name="connsiteY62" fmla="*/ 140526 h 665233"/>
                <a:gd name="connsiteX63" fmla="*/ 544659 w 4881776"/>
                <a:gd name="connsiteY63" fmla="*/ 140526 h 665233"/>
                <a:gd name="connsiteX64" fmla="*/ 544659 w 4881776"/>
                <a:gd name="connsiteY64" fmla="*/ 144738 h 665233"/>
                <a:gd name="connsiteX65" fmla="*/ 561245 w 4881776"/>
                <a:gd name="connsiteY65" fmla="*/ 144738 h 665233"/>
                <a:gd name="connsiteX66" fmla="*/ 561245 w 4881776"/>
                <a:gd name="connsiteY66" fmla="*/ 153290 h 665233"/>
                <a:gd name="connsiteX67" fmla="*/ 566732 w 4881776"/>
                <a:gd name="connsiteY67" fmla="*/ 153290 h 665233"/>
                <a:gd name="connsiteX68" fmla="*/ 566732 w 4881776"/>
                <a:gd name="connsiteY68" fmla="*/ 157502 h 665233"/>
                <a:gd name="connsiteX69" fmla="*/ 583318 w 4881776"/>
                <a:gd name="connsiteY69" fmla="*/ 157502 h 665233"/>
                <a:gd name="connsiteX70" fmla="*/ 583318 w 4881776"/>
                <a:gd name="connsiteY70" fmla="*/ 161714 h 665233"/>
                <a:gd name="connsiteX71" fmla="*/ 585104 w 4881776"/>
                <a:gd name="connsiteY71" fmla="*/ 161714 h 665233"/>
                <a:gd name="connsiteX72" fmla="*/ 585104 w 4881776"/>
                <a:gd name="connsiteY72" fmla="*/ 165926 h 665233"/>
                <a:gd name="connsiteX73" fmla="*/ 596204 w 4881776"/>
                <a:gd name="connsiteY73" fmla="*/ 165926 h 665233"/>
                <a:gd name="connsiteX74" fmla="*/ 596204 w 4881776"/>
                <a:gd name="connsiteY74" fmla="*/ 170137 h 665233"/>
                <a:gd name="connsiteX75" fmla="*/ 607304 w 4881776"/>
                <a:gd name="connsiteY75" fmla="*/ 170137 h 665233"/>
                <a:gd name="connsiteX76" fmla="*/ 607304 w 4881776"/>
                <a:gd name="connsiteY76" fmla="*/ 174349 h 665233"/>
                <a:gd name="connsiteX77" fmla="*/ 629503 w 4881776"/>
                <a:gd name="connsiteY77" fmla="*/ 174349 h 665233"/>
                <a:gd name="connsiteX78" fmla="*/ 629503 w 4881776"/>
                <a:gd name="connsiteY78" fmla="*/ 178561 h 665233"/>
                <a:gd name="connsiteX79" fmla="*/ 668289 w 4881776"/>
                <a:gd name="connsiteY79" fmla="*/ 178561 h 665233"/>
                <a:gd name="connsiteX80" fmla="*/ 668289 w 4881776"/>
                <a:gd name="connsiteY80" fmla="*/ 182773 h 665233"/>
                <a:gd name="connsiteX81" fmla="*/ 673775 w 4881776"/>
                <a:gd name="connsiteY81" fmla="*/ 182773 h 665233"/>
                <a:gd name="connsiteX82" fmla="*/ 673775 w 4881776"/>
                <a:gd name="connsiteY82" fmla="*/ 186985 h 665233"/>
                <a:gd name="connsiteX83" fmla="*/ 699675 w 4881776"/>
                <a:gd name="connsiteY83" fmla="*/ 186985 h 665233"/>
                <a:gd name="connsiteX84" fmla="*/ 699675 w 4881776"/>
                <a:gd name="connsiteY84" fmla="*/ 191325 h 665233"/>
                <a:gd name="connsiteX85" fmla="*/ 721875 w 4881776"/>
                <a:gd name="connsiteY85" fmla="*/ 191325 h 665233"/>
                <a:gd name="connsiteX86" fmla="*/ 721875 w 4881776"/>
                <a:gd name="connsiteY86" fmla="*/ 195664 h 665233"/>
                <a:gd name="connsiteX87" fmla="*/ 756960 w 4881776"/>
                <a:gd name="connsiteY87" fmla="*/ 195664 h 665233"/>
                <a:gd name="connsiteX88" fmla="*/ 756960 w 4881776"/>
                <a:gd name="connsiteY88" fmla="*/ 200004 h 665233"/>
                <a:gd name="connsiteX89" fmla="*/ 777246 w 4881776"/>
                <a:gd name="connsiteY89" fmla="*/ 200004 h 665233"/>
                <a:gd name="connsiteX90" fmla="*/ 777246 w 4881776"/>
                <a:gd name="connsiteY90" fmla="*/ 204344 h 665233"/>
                <a:gd name="connsiteX91" fmla="*/ 801232 w 4881776"/>
                <a:gd name="connsiteY91" fmla="*/ 204344 h 665233"/>
                <a:gd name="connsiteX92" fmla="*/ 801232 w 4881776"/>
                <a:gd name="connsiteY92" fmla="*/ 208683 h 665233"/>
                <a:gd name="connsiteX93" fmla="*/ 840018 w 4881776"/>
                <a:gd name="connsiteY93" fmla="*/ 208683 h 665233"/>
                <a:gd name="connsiteX94" fmla="*/ 840018 w 4881776"/>
                <a:gd name="connsiteY94" fmla="*/ 213023 h 665233"/>
                <a:gd name="connsiteX95" fmla="*/ 899218 w 4881776"/>
                <a:gd name="connsiteY95" fmla="*/ 213023 h 665233"/>
                <a:gd name="connsiteX96" fmla="*/ 899218 w 4881776"/>
                <a:gd name="connsiteY96" fmla="*/ 217362 h 665233"/>
                <a:gd name="connsiteX97" fmla="*/ 908404 w 4881776"/>
                <a:gd name="connsiteY97" fmla="*/ 217362 h 665233"/>
                <a:gd name="connsiteX98" fmla="*/ 908404 w 4881776"/>
                <a:gd name="connsiteY98" fmla="*/ 221702 h 665233"/>
                <a:gd name="connsiteX99" fmla="*/ 947189 w 4881776"/>
                <a:gd name="connsiteY99" fmla="*/ 221702 h 665233"/>
                <a:gd name="connsiteX100" fmla="*/ 947189 w 4881776"/>
                <a:gd name="connsiteY100" fmla="*/ 226042 h 665233"/>
                <a:gd name="connsiteX101" fmla="*/ 948976 w 4881776"/>
                <a:gd name="connsiteY101" fmla="*/ 226042 h 665233"/>
                <a:gd name="connsiteX102" fmla="*/ 948976 w 4881776"/>
                <a:gd name="connsiteY102" fmla="*/ 230381 h 665233"/>
                <a:gd name="connsiteX103" fmla="*/ 960075 w 4881776"/>
                <a:gd name="connsiteY103" fmla="*/ 230381 h 665233"/>
                <a:gd name="connsiteX104" fmla="*/ 960075 w 4881776"/>
                <a:gd name="connsiteY104" fmla="*/ 239060 h 665233"/>
                <a:gd name="connsiteX105" fmla="*/ 998861 w 4881776"/>
                <a:gd name="connsiteY105" fmla="*/ 239060 h 665233"/>
                <a:gd name="connsiteX106" fmla="*/ 998861 w 4881776"/>
                <a:gd name="connsiteY106" fmla="*/ 243400 h 665233"/>
                <a:gd name="connsiteX107" fmla="*/ 1008047 w 4881776"/>
                <a:gd name="connsiteY107" fmla="*/ 243400 h 665233"/>
                <a:gd name="connsiteX108" fmla="*/ 1008047 w 4881776"/>
                <a:gd name="connsiteY108" fmla="*/ 247740 h 665233"/>
                <a:gd name="connsiteX109" fmla="*/ 1013533 w 4881776"/>
                <a:gd name="connsiteY109" fmla="*/ 247740 h 665233"/>
                <a:gd name="connsiteX110" fmla="*/ 1013533 w 4881776"/>
                <a:gd name="connsiteY110" fmla="*/ 252079 h 665233"/>
                <a:gd name="connsiteX111" fmla="*/ 1024633 w 4881776"/>
                <a:gd name="connsiteY111" fmla="*/ 252079 h 665233"/>
                <a:gd name="connsiteX112" fmla="*/ 1024633 w 4881776"/>
                <a:gd name="connsiteY112" fmla="*/ 256546 h 665233"/>
                <a:gd name="connsiteX113" fmla="*/ 1054233 w 4881776"/>
                <a:gd name="connsiteY113" fmla="*/ 256546 h 665233"/>
                <a:gd name="connsiteX114" fmla="*/ 1054233 w 4881776"/>
                <a:gd name="connsiteY114" fmla="*/ 261014 h 665233"/>
                <a:gd name="connsiteX115" fmla="*/ 1072733 w 4881776"/>
                <a:gd name="connsiteY115" fmla="*/ 261014 h 665233"/>
                <a:gd name="connsiteX116" fmla="*/ 1072733 w 4881776"/>
                <a:gd name="connsiteY116" fmla="*/ 265481 h 665233"/>
                <a:gd name="connsiteX117" fmla="*/ 1106032 w 4881776"/>
                <a:gd name="connsiteY117" fmla="*/ 265481 h 665233"/>
                <a:gd name="connsiteX118" fmla="*/ 1106032 w 4881776"/>
                <a:gd name="connsiteY118" fmla="*/ 269948 h 665233"/>
                <a:gd name="connsiteX119" fmla="*/ 1109732 w 4881776"/>
                <a:gd name="connsiteY119" fmla="*/ 269948 h 665233"/>
                <a:gd name="connsiteX120" fmla="*/ 1109732 w 4881776"/>
                <a:gd name="connsiteY120" fmla="*/ 274415 h 665233"/>
                <a:gd name="connsiteX121" fmla="*/ 1163318 w 4881776"/>
                <a:gd name="connsiteY121" fmla="*/ 274415 h 665233"/>
                <a:gd name="connsiteX122" fmla="*/ 1163318 w 4881776"/>
                <a:gd name="connsiteY122" fmla="*/ 278882 h 665233"/>
                <a:gd name="connsiteX123" fmla="*/ 1196618 w 4881776"/>
                <a:gd name="connsiteY123" fmla="*/ 278882 h 665233"/>
                <a:gd name="connsiteX124" fmla="*/ 1196618 w 4881776"/>
                <a:gd name="connsiteY124" fmla="*/ 283350 h 665233"/>
                <a:gd name="connsiteX125" fmla="*/ 1239103 w 4881776"/>
                <a:gd name="connsiteY125" fmla="*/ 283350 h 665233"/>
                <a:gd name="connsiteX126" fmla="*/ 1239103 w 4881776"/>
                <a:gd name="connsiteY126" fmla="*/ 287817 h 665233"/>
                <a:gd name="connsiteX127" fmla="*/ 1255689 w 4881776"/>
                <a:gd name="connsiteY127" fmla="*/ 287817 h 665233"/>
                <a:gd name="connsiteX128" fmla="*/ 1255689 w 4881776"/>
                <a:gd name="connsiteY128" fmla="*/ 292284 h 665233"/>
                <a:gd name="connsiteX129" fmla="*/ 1264875 w 4881776"/>
                <a:gd name="connsiteY129" fmla="*/ 292284 h 665233"/>
                <a:gd name="connsiteX130" fmla="*/ 1264875 w 4881776"/>
                <a:gd name="connsiteY130" fmla="*/ 296751 h 665233"/>
                <a:gd name="connsiteX131" fmla="*/ 1288861 w 4881776"/>
                <a:gd name="connsiteY131" fmla="*/ 296751 h 665233"/>
                <a:gd name="connsiteX132" fmla="*/ 1288861 w 4881776"/>
                <a:gd name="connsiteY132" fmla="*/ 301219 h 665233"/>
                <a:gd name="connsiteX133" fmla="*/ 1294348 w 4881776"/>
                <a:gd name="connsiteY133" fmla="*/ 301219 h 665233"/>
                <a:gd name="connsiteX134" fmla="*/ 1294348 w 4881776"/>
                <a:gd name="connsiteY134" fmla="*/ 305686 h 665233"/>
                <a:gd name="connsiteX135" fmla="*/ 1327647 w 4881776"/>
                <a:gd name="connsiteY135" fmla="*/ 305686 h 665233"/>
                <a:gd name="connsiteX136" fmla="*/ 1327647 w 4881776"/>
                <a:gd name="connsiteY136" fmla="*/ 310153 h 665233"/>
                <a:gd name="connsiteX137" fmla="*/ 1357247 w 4881776"/>
                <a:gd name="connsiteY137" fmla="*/ 310153 h 665233"/>
                <a:gd name="connsiteX138" fmla="*/ 1357247 w 4881776"/>
                <a:gd name="connsiteY138" fmla="*/ 314620 h 665233"/>
                <a:gd name="connsiteX139" fmla="*/ 1360947 w 4881776"/>
                <a:gd name="connsiteY139" fmla="*/ 314620 h 665233"/>
                <a:gd name="connsiteX140" fmla="*/ 1360947 w 4881776"/>
                <a:gd name="connsiteY140" fmla="*/ 319088 h 665233"/>
                <a:gd name="connsiteX141" fmla="*/ 1388633 w 4881776"/>
                <a:gd name="connsiteY141" fmla="*/ 319088 h 665233"/>
                <a:gd name="connsiteX142" fmla="*/ 1388633 w 4881776"/>
                <a:gd name="connsiteY142" fmla="*/ 323555 h 665233"/>
                <a:gd name="connsiteX143" fmla="*/ 1431118 w 4881776"/>
                <a:gd name="connsiteY143" fmla="*/ 323555 h 665233"/>
                <a:gd name="connsiteX144" fmla="*/ 1431118 w 4881776"/>
                <a:gd name="connsiteY144" fmla="*/ 328022 h 665233"/>
                <a:gd name="connsiteX145" fmla="*/ 1445918 w 4881776"/>
                <a:gd name="connsiteY145" fmla="*/ 328022 h 665233"/>
                <a:gd name="connsiteX146" fmla="*/ 1445918 w 4881776"/>
                <a:gd name="connsiteY146" fmla="*/ 332489 h 665233"/>
                <a:gd name="connsiteX147" fmla="*/ 1458804 w 4881776"/>
                <a:gd name="connsiteY147" fmla="*/ 332489 h 665233"/>
                <a:gd name="connsiteX148" fmla="*/ 1458804 w 4881776"/>
                <a:gd name="connsiteY148" fmla="*/ 336956 h 665233"/>
                <a:gd name="connsiteX149" fmla="*/ 1528976 w 4881776"/>
                <a:gd name="connsiteY149" fmla="*/ 336956 h 665233"/>
                <a:gd name="connsiteX150" fmla="*/ 1528976 w 4881776"/>
                <a:gd name="connsiteY150" fmla="*/ 341424 h 665233"/>
                <a:gd name="connsiteX151" fmla="*/ 1591748 w 4881776"/>
                <a:gd name="connsiteY151" fmla="*/ 341424 h 665233"/>
                <a:gd name="connsiteX152" fmla="*/ 1591748 w 4881776"/>
                <a:gd name="connsiteY152" fmla="*/ 346019 h 665233"/>
                <a:gd name="connsiteX153" fmla="*/ 1617647 w 4881776"/>
                <a:gd name="connsiteY153" fmla="*/ 346019 h 665233"/>
                <a:gd name="connsiteX154" fmla="*/ 1617647 w 4881776"/>
                <a:gd name="connsiteY154" fmla="*/ 350613 h 665233"/>
                <a:gd name="connsiteX155" fmla="*/ 1647247 w 4881776"/>
                <a:gd name="connsiteY155" fmla="*/ 350613 h 665233"/>
                <a:gd name="connsiteX156" fmla="*/ 1647247 w 4881776"/>
                <a:gd name="connsiteY156" fmla="*/ 355208 h 665233"/>
                <a:gd name="connsiteX157" fmla="*/ 1662047 w 4881776"/>
                <a:gd name="connsiteY157" fmla="*/ 355208 h 665233"/>
                <a:gd name="connsiteX158" fmla="*/ 1662047 w 4881776"/>
                <a:gd name="connsiteY158" fmla="*/ 359803 h 665233"/>
                <a:gd name="connsiteX159" fmla="*/ 1671233 w 4881776"/>
                <a:gd name="connsiteY159" fmla="*/ 359803 h 665233"/>
                <a:gd name="connsiteX160" fmla="*/ 1671233 w 4881776"/>
                <a:gd name="connsiteY160" fmla="*/ 364398 h 665233"/>
                <a:gd name="connsiteX161" fmla="*/ 1704533 w 4881776"/>
                <a:gd name="connsiteY161" fmla="*/ 364398 h 665233"/>
                <a:gd name="connsiteX162" fmla="*/ 1704533 w 4881776"/>
                <a:gd name="connsiteY162" fmla="*/ 368993 h 665233"/>
                <a:gd name="connsiteX163" fmla="*/ 1721119 w 4881776"/>
                <a:gd name="connsiteY163" fmla="*/ 368993 h 665233"/>
                <a:gd name="connsiteX164" fmla="*/ 1721119 w 4881776"/>
                <a:gd name="connsiteY164" fmla="*/ 373588 h 665233"/>
                <a:gd name="connsiteX165" fmla="*/ 1724818 w 4881776"/>
                <a:gd name="connsiteY165" fmla="*/ 373588 h 665233"/>
                <a:gd name="connsiteX166" fmla="*/ 1724818 w 4881776"/>
                <a:gd name="connsiteY166" fmla="*/ 378183 h 665233"/>
                <a:gd name="connsiteX167" fmla="*/ 1808004 w 4881776"/>
                <a:gd name="connsiteY167" fmla="*/ 378183 h 665233"/>
                <a:gd name="connsiteX168" fmla="*/ 1808004 w 4881776"/>
                <a:gd name="connsiteY168" fmla="*/ 382777 h 665233"/>
                <a:gd name="connsiteX169" fmla="*/ 1822804 w 4881776"/>
                <a:gd name="connsiteY169" fmla="*/ 382777 h 665233"/>
                <a:gd name="connsiteX170" fmla="*/ 1822804 w 4881776"/>
                <a:gd name="connsiteY170" fmla="*/ 387372 h 665233"/>
                <a:gd name="connsiteX171" fmla="*/ 1870903 w 4881776"/>
                <a:gd name="connsiteY171" fmla="*/ 387372 h 665233"/>
                <a:gd name="connsiteX172" fmla="*/ 1870903 w 4881776"/>
                <a:gd name="connsiteY172" fmla="*/ 391967 h 665233"/>
                <a:gd name="connsiteX173" fmla="*/ 1928189 w 4881776"/>
                <a:gd name="connsiteY173" fmla="*/ 391967 h 665233"/>
                <a:gd name="connsiteX174" fmla="*/ 1928189 w 4881776"/>
                <a:gd name="connsiteY174" fmla="*/ 396562 h 665233"/>
                <a:gd name="connsiteX175" fmla="*/ 1939289 w 4881776"/>
                <a:gd name="connsiteY175" fmla="*/ 396562 h 665233"/>
                <a:gd name="connsiteX176" fmla="*/ 1939289 w 4881776"/>
                <a:gd name="connsiteY176" fmla="*/ 401157 h 665233"/>
                <a:gd name="connsiteX177" fmla="*/ 1976288 w 4881776"/>
                <a:gd name="connsiteY177" fmla="*/ 401157 h 665233"/>
                <a:gd name="connsiteX178" fmla="*/ 1976288 w 4881776"/>
                <a:gd name="connsiteY178" fmla="*/ 405752 h 665233"/>
                <a:gd name="connsiteX179" fmla="*/ 2050160 w 4881776"/>
                <a:gd name="connsiteY179" fmla="*/ 405752 h 665233"/>
                <a:gd name="connsiteX180" fmla="*/ 2050160 w 4881776"/>
                <a:gd name="connsiteY180" fmla="*/ 410347 h 665233"/>
                <a:gd name="connsiteX181" fmla="*/ 2161031 w 4881776"/>
                <a:gd name="connsiteY181" fmla="*/ 410347 h 665233"/>
                <a:gd name="connsiteX182" fmla="*/ 2161031 w 4881776"/>
                <a:gd name="connsiteY182" fmla="*/ 414941 h 665233"/>
                <a:gd name="connsiteX183" fmla="*/ 2173917 w 4881776"/>
                <a:gd name="connsiteY183" fmla="*/ 414941 h 665233"/>
                <a:gd name="connsiteX184" fmla="*/ 2173917 w 4881776"/>
                <a:gd name="connsiteY184" fmla="*/ 419536 h 665233"/>
                <a:gd name="connsiteX185" fmla="*/ 2238602 w 4881776"/>
                <a:gd name="connsiteY185" fmla="*/ 419536 h 665233"/>
                <a:gd name="connsiteX186" fmla="*/ 2238602 w 4881776"/>
                <a:gd name="connsiteY186" fmla="*/ 424131 h 665233"/>
                <a:gd name="connsiteX187" fmla="*/ 2283002 w 4881776"/>
                <a:gd name="connsiteY187" fmla="*/ 424131 h 665233"/>
                <a:gd name="connsiteX188" fmla="*/ 2283002 w 4881776"/>
                <a:gd name="connsiteY188" fmla="*/ 428726 h 665233"/>
                <a:gd name="connsiteX189" fmla="*/ 2288488 w 4881776"/>
                <a:gd name="connsiteY189" fmla="*/ 428726 h 665233"/>
                <a:gd name="connsiteX190" fmla="*/ 2288488 w 4881776"/>
                <a:gd name="connsiteY190" fmla="*/ 433321 h 665233"/>
                <a:gd name="connsiteX191" fmla="*/ 2321788 w 4881776"/>
                <a:gd name="connsiteY191" fmla="*/ 433321 h 665233"/>
                <a:gd name="connsiteX192" fmla="*/ 2321788 w 4881776"/>
                <a:gd name="connsiteY192" fmla="*/ 437916 h 665233"/>
                <a:gd name="connsiteX193" fmla="*/ 2336588 w 4881776"/>
                <a:gd name="connsiteY193" fmla="*/ 437916 h 665233"/>
                <a:gd name="connsiteX194" fmla="*/ 2336588 w 4881776"/>
                <a:gd name="connsiteY194" fmla="*/ 442511 h 665233"/>
                <a:gd name="connsiteX195" fmla="*/ 2358787 w 4881776"/>
                <a:gd name="connsiteY195" fmla="*/ 442511 h 665233"/>
                <a:gd name="connsiteX196" fmla="*/ 2358787 w 4881776"/>
                <a:gd name="connsiteY196" fmla="*/ 447105 h 665233"/>
                <a:gd name="connsiteX197" fmla="*/ 2382773 w 4881776"/>
                <a:gd name="connsiteY197" fmla="*/ 447105 h 665233"/>
                <a:gd name="connsiteX198" fmla="*/ 2382773 w 4881776"/>
                <a:gd name="connsiteY198" fmla="*/ 451700 h 665233"/>
                <a:gd name="connsiteX199" fmla="*/ 2452945 w 4881776"/>
                <a:gd name="connsiteY199" fmla="*/ 451700 h 665233"/>
                <a:gd name="connsiteX200" fmla="*/ 2452945 w 4881776"/>
                <a:gd name="connsiteY200" fmla="*/ 456423 h 665233"/>
                <a:gd name="connsiteX201" fmla="*/ 2491731 w 4881776"/>
                <a:gd name="connsiteY201" fmla="*/ 456423 h 665233"/>
                <a:gd name="connsiteX202" fmla="*/ 2491731 w 4881776"/>
                <a:gd name="connsiteY202" fmla="*/ 465740 h 665233"/>
                <a:gd name="connsiteX203" fmla="*/ 2506530 w 4881776"/>
                <a:gd name="connsiteY203" fmla="*/ 465740 h 665233"/>
                <a:gd name="connsiteX204" fmla="*/ 2506530 w 4881776"/>
                <a:gd name="connsiteY204" fmla="*/ 470463 h 665233"/>
                <a:gd name="connsiteX205" fmla="*/ 2508317 w 4881776"/>
                <a:gd name="connsiteY205" fmla="*/ 470463 h 665233"/>
                <a:gd name="connsiteX206" fmla="*/ 2508317 w 4881776"/>
                <a:gd name="connsiteY206" fmla="*/ 475185 h 665233"/>
                <a:gd name="connsiteX207" fmla="*/ 2549016 w 4881776"/>
                <a:gd name="connsiteY207" fmla="*/ 475185 h 665233"/>
                <a:gd name="connsiteX208" fmla="*/ 2549016 w 4881776"/>
                <a:gd name="connsiteY208" fmla="*/ 479908 h 665233"/>
                <a:gd name="connsiteX209" fmla="*/ 2652487 w 4881776"/>
                <a:gd name="connsiteY209" fmla="*/ 479908 h 665233"/>
                <a:gd name="connsiteX210" fmla="*/ 2652487 w 4881776"/>
                <a:gd name="connsiteY210" fmla="*/ 484630 h 665233"/>
                <a:gd name="connsiteX211" fmla="*/ 2693187 w 4881776"/>
                <a:gd name="connsiteY211" fmla="*/ 484630 h 665233"/>
                <a:gd name="connsiteX212" fmla="*/ 2693187 w 4881776"/>
                <a:gd name="connsiteY212" fmla="*/ 489353 h 665233"/>
                <a:gd name="connsiteX213" fmla="*/ 2774458 w 4881776"/>
                <a:gd name="connsiteY213" fmla="*/ 489353 h 665233"/>
                <a:gd name="connsiteX214" fmla="*/ 2774458 w 4881776"/>
                <a:gd name="connsiteY214" fmla="*/ 494075 h 665233"/>
                <a:gd name="connsiteX215" fmla="*/ 2826258 w 4881776"/>
                <a:gd name="connsiteY215" fmla="*/ 494075 h 665233"/>
                <a:gd name="connsiteX216" fmla="*/ 2826258 w 4881776"/>
                <a:gd name="connsiteY216" fmla="*/ 498798 h 665233"/>
                <a:gd name="connsiteX217" fmla="*/ 2879844 w 4881776"/>
                <a:gd name="connsiteY217" fmla="*/ 498798 h 665233"/>
                <a:gd name="connsiteX218" fmla="*/ 2879844 w 4881776"/>
                <a:gd name="connsiteY218" fmla="*/ 503520 h 665233"/>
                <a:gd name="connsiteX219" fmla="*/ 2911229 w 4881776"/>
                <a:gd name="connsiteY219" fmla="*/ 503520 h 665233"/>
                <a:gd name="connsiteX220" fmla="*/ 2911229 w 4881776"/>
                <a:gd name="connsiteY220" fmla="*/ 508243 h 665233"/>
                <a:gd name="connsiteX221" fmla="*/ 2920416 w 4881776"/>
                <a:gd name="connsiteY221" fmla="*/ 508243 h 665233"/>
                <a:gd name="connsiteX222" fmla="*/ 2920416 w 4881776"/>
                <a:gd name="connsiteY222" fmla="*/ 512965 h 665233"/>
                <a:gd name="connsiteX223" fmla="*/ 2961115 w 4881776"/>
                <a:gd name="connsiteY223" fmla="*/ 512965 h 665233"/>
                <a:gd name="connsiteX224" fmla="*/ 2961115 w 4881776"/>
                <a:gd name="connsiteY224" fmla="*/ 517688 h 665233"/>
                <a:gd name="connsiteX225" fmla="*/ 3134885 w 4881776"/>
                <a:gd name="connsiteY225" fmla="*/ 517688 h 665233"/>
                <a:gd name="connsiteX226" fmla="*/ 3134885 w 4881776"/>
                <a:gd name="connsiteY226" fmla="*/ 522538 h 665233"/>
                <a:gd name="connsiteX227" fmla="*/ 3171885 w 4881776"/>
                <a:gd name="connsiteY227" fmla="*/ 522538 h 665233"/>
                <a:gd name="connsiteX228" fmla="*/ 3171885 w 4881776"/>
                <a:gd name="connsiteY228" fmla="*/ 527516 h 665233"/>
                <a:gd name="connsiteX229" fmla="*/ 3349355 w 4881776"/>
                <a:gd name="connsiteY229" fmla="*/ 527516 h 665233"/>
                <a:gd name="connsiteX230" fmla="*/ 3349355 w 4881776"/>
                <a:gd name="connsiteY230" fmla="*/ 532621 h 665233"/>
                <a:gd name="connsiteX231" fmla="*/ 3377042 w 4881776"/>
                <a:gd name="connsiteY231" fmla="*/ 532621 h 665233"/>
                <a:gd name="connsiteX232" fmla="*/ 3377042 w 4881776"/>
                <a:gd name="connsiteY232" fmla="*/ 537726 h 665233"/>
                <a:gd name="connsiteX233" fmla="*/ 3713355 w 4881776"/>
                <a:gd name="connsiteY233" fmla="*/ 537726 h 665233"/>
                <a:gd name="connsiteX234" fmla="*/ 3713355 w 4881776"/>
                <a:gd name="connsiteY234" fmla="*/ 543725 h 665233"/>
                <a:gd name="connsiteX235" fmla="*/ 3789140 w 4881776"/>
                <a:gd name="connsiteY235" fmla="*/ 543725 h 665233"/>
                <a:gd name="connsiteX236" fmla="*/ 3789140 w 4881776"/>
                <a:gd name="connsiteY236" fmla="*/ 550617 h 665233"/>
                <a:gd name="connsiteX237" fmla="*/ 3826140 w 4881776"/>
                <a:gd name="connsiteY237" fmla="*/ 550617 h 665233"/>
                <a:gd name="connsiteX238" fmla="*/ 3826140 w 4881776"/>
                <a:gd name="connsiteY238" fmla="*/ 557637 h 665233"/>
                <a:gd name="connsiteX239" fmla="*/ 3831626 w 4881776"/>
                <a:gd name="connsiteY239" fmla="*/ 557637 h 665233"/>
                <a:gd name="connsiteX240" fmla="*/ 3831626 w 4881776"/>
                <a:gd name="connsiteY240" fmla="*/ 564657 h 665233"/>
                <a:gd name="connsiteX241" fmla="*/ 3960997 w 4881776"/>
                <a:gd name="connsiteY241" fmla="*/ 564657 h 665233"/>
                <a:gd name="connsiteX242" fmla="*/ 3960997 w 4881776"/>
                <a:gd name="connsiteY242" fmla="*/ 572188 h 665233"/>
                <a:gd name="connsiteX243" fmla="*/ 4005396 w 4881776"/>
                <a:gd name="connsiteY243" fmla="*/ 572188 h 665233"/>
                <a:gd name="connsiteX244" fmla="*/ 4005396 w 4881776"/>
                <a:gd name="connsiteY244" fmla="*/ 579718 h 665233"/>
                <a:gd name="connsiteX245" fmla="*/ 4099681 w 4881776"/>
                <a:gd name="connsiteY245" fmla="*/ 579718 h 665233"/>
                <a:gd name="connsiteX246" fmla="*/ 4099681 w 4881776"/>
                <a:gd name="connsiteY246" fmla="*/ 587376 h 665233"/>
                <a:gd name="connsiteX247" fmla="*/ 4254952 w 4881776"/>
                <a:gd name="connsiteY247" fmla="*/ 587376 h 665233"/>
                <a:gd name="connsiteX248" fmla="*/ 4254952 w 4881776"/>
                <a:gd name="connsiteY248" fmla="*/ 595290 h 665233"/>
                <a:gd name="connsiteX249" fmla="*/ 4264139 w 4881776"/>
                <a:gd name="connsiteY249" fmla="*/ 595290 h 665233"/>
                <a:gd name="connsiteX250" fmla="*/ 4264139 w 4881776"/>
                <a:gd name="connsiteY250" fmla="*/ 603331 h 665233"/>
                <a:gd name="connsiteX251" fmla="*/ 4398996 w 4881776"/>
                <a:gd name="connsiteY251" fmla="*/ 603331 h 665233"/>
                <a:gd name="connsiteX252" fmla="*/ 4398996 w 4881776"/>
                <a:gd name="connsiteY252" fmla="*/ 612393 h 665233"/>
                <a:gd name="connsiteX253" fmla="*/ 4426681 w 4881776"/>
                <a:gd name="connsiteY253" fmla="*/ 612393 h 665233"/>
                <a:gd name="connsiteX254" fmla="*/ 4426681 w 4881776"/>
                <a:gd name="connsiteY254" fmla="*/ 622221 h 665233"/>
                <a:gd name="connsiteX255" fmla="*/ 4428468 w 4881776"/>
                <a:gd name="connsiteY255" fmla="*/ 622221 h 665233"/>
                <a:gd name="connsiteX256" fmla="*/ 4428468 w 4881776"/>
                <a:gd name="connsiteY256" fmla="*/ 632049 h 665233"/>
                <a:gd name="connsiteX257" fmla="*/ 4470953 w 4881776"/>
                <a:gd name="connsiteY257" fmla="*/ 632049 h 665233"/>
                <a:gd name="connsiteX258" fmla="*/ 4470953 w 4881776"/>
                <a:gd name="connsiteY258" fmla="*/ 642515 h 665233"/>
                <a:gd name="connsiteX259" fmla="*/ 4498639 w 4881776"/>
                <a:gd name="connsiteY259" fmla="*/ 642515 h 665233"/>
                <a:gd name="connsiteX260" fmla="*/ 4498639 w 4881776"/>
                <a:gd name="connsiteY260" fmla="*/ 653747 h 665233"/>
                <a:gd name="connsiteX261" fmla="*/ 4515225 w 4881776"/>
                <a:gd name="connsiteY261" fmla="*/ 653747 h 665233"/>
                <a:gd name="connsiteX262" fmla="*/ 4515225 w 4881776"/>
                <a:gd name="connsiteY262" fmla="*/ 665234 h 665233"/>
                <a:gd name="connsiteX263" fmla="*/ 4881776 w 4881776"/>
                <a:gd name="connsiteY263" fmla="*/ 665234 h 665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4881776" h="665233">
                  <a:moveTo>
                    <a:pt x="0" y="0"/>
                  </a:moveTo>
                  <a:lnTo>
                    <a:pt x="7400" y="0"/>
                  </a:lnTo>
                  <a:lnTo>
                    <a:pt x="7400" y="3829"/>
                  </a:lnTo>
                  <a:lnTo>
                    <a:pt x="22200" y="3829"/>
                  </a:lnTo>
                  <a:lnTo>
                    <a:pt x="22200" y="7658"/>
                  </a:lnTo>
                  <a:lnTo>
                    <a:pt x="49886" y="7658"/>
                  </a:lnTo>
                  <a:lnTo>
                    <a:pt x="49886" y="11615"/>
                  </a:lnTo>
                  <a:lnTo>
                    <a:pt x="77572" y="11615"/>
                  </a:lnTo>
                  <a:lnTo>
                    <a:pt x="77572" y="23485"/>
                  </a:lnTo>
                  <a:lnTo>
                    <a:pt x="96071" y="23485"/>
                  </a:lnTo>
                  <a:lnTo>
                    <a:pt x="96071" y="27442"/>
                  </a:lnTo>
                  <a:lnTo>
                    <a:pt x="105257" y="27442"/>
                  </a:lnTo>
                  <a:lnTo>
                    <a:pt x="105257" y="31398"/>
                  </a:lnTo>
                  <a:lnTo>
                    <a:pt x="131157" y="31398"/>
                  </a:lnTo>
                  <a:lnTo>
                    <a:pt x="131157" y="35483"/>
                  </a:lnTo>
                  <a:lnTo>
                    <a:pt x="142257" y="35483"/>
                  </a:lnTo>
                  <a:lnTo>
                    <a:pt x="142257" y="39567"/>
                  </a:lnTo>
                  <a:lnTo>
                    <a:pt x="171857" y="39567"/>
                  </a:lnTo>
                  <a:lnTo>
                    <a:pt x="171857" y="43651"/>
                  </a:lnTo>
                  <a:lnTo>
                    <a:pt x="232842" y="43651"/>
                  </a:lnTo>
                  <a:lnTo>
                    <a:pt x="232842" y="47863"/>
                  </a:lnTo>
                  <a:lnTo>
                    <a:pt x="256828" y="47863"/>
                  </a:lnTo>
                  <a:lnTo>
                    <a:pt x="256828" y="52075"/>
                  </a:lnTo>
                  <a:lnTo>
                    <a:pt x="260528" y="52075"/>
                  </a:lnTo>
                  <a:lnTo>
                    <a:pt x="260528" y="56287"/>
                  </a:lnTo>
                  <a:lnTo>
                    <a:pt x="273414" y="56287"/>
                  </a:lnTo>
                  <a:lnTo>
                    <a:pt x="273414" y="60499"/>
                  </a:lnTo>
                  <a:lnTo>
                    <a:pt x="284514" y="60499"/>
                  </a:lnTo>
                  <a:lnTo>
                    <a:pt x="284514" y="64711"/>
                  </a:lnTo>
                  <a:lnTo>
                    <a:pt x="304800" y="64711"/>
                  </a:lnTo>
                  <a:lnTo>
                    <a:pt x="304800" y="68923"/>
                  </a:lnTo>
                  <a:lnTo>
                    <a:pt x="312200" y="68923"/>
                  </a:lnTo>
                  <a:lnTo>
                    <a:pt x="312200" y="73135"/>
                  </a:lnTo>
                  <a:lnTo>
                    <a:pt x="350986" y="73135"/>
                  </a:lnTo>
                  <a:lnTo>
                    <a:pt x="350986" y="77347"/>
                  </a:lnTo>
                  <a:lnTo>
                    <a:pt x="380585" y="77347"/>
                  </a:lnTo>
                  <a:lnTo>
                    <a:pt x="380585" y="81559"/>
                  </a:lnTo>
                  <a:lnTo>
                    <a:pt x="406485" y="81559"/>
                  </a:lnTo>
                  <a:lnTo>
                    <a:pt x="406485" y="85771"/>
                  </a:lnTo>
                  <a:lnTo>
                    <a:pt x="417585" y="85771"/>
                  </a:lnTo>
                  <a:lnTo>
                    <a:pt x="417585" y="89983"/>
                  </a:lnTo>
                  <a:lnTo>
                    <a:pt x="430471" y="89983"/>
                  </a:lnTo>
                  <a:lnTo>
                    <a:pt x="430471" y="94195"/>
                  </a:lnTo>
                  <a:lnTo>
                    <a:pt x="437871" y="94195"/>
                  </a:lnTo>
                  <a:lnTo>
                    <a:pt x="437871" y="98407"/>
                  </a:lnTo>
                  <a:lnTo>
                    <a:pt x="445271" y="98407"/>
                  </a:lnTo>
                  <a:lnTo>
                    <a:pt x="445271" y="102619"/>
                  </a:lnTo>
                  <a:lnTo>
                    <a:pt x="447057" y="102619"/>
                  </a:lnTo>
                  <a:lnTo>
                    <a:pt x="447057" y="106831"/>
                  </a:lnTo>
                  <a:lnTo>
                    <a:pt x="471043" y="106831"/>
                  </a:lnTo>
                  <a:lnTo>
                    <a:pt x="471043" y="115254"/>
                  </a:lnTo>
                  <a:lnTo>
                    <a:pt x="476529" y="115254"/>
                  </a:lnTo>
                  <a:lnTo>
                    <a:pt x="476529" y="119466"/>
                  </a:lnTo>
                  <a:lnTo>
                    <a:pt x="493115" y="119466"/>
                  </a:lnTo>
                  <a:lnTo>
                    <a:pt x="493115" y="123678"/>
                  </a:lnTo>
                  <a:lnTo>
                    <a:pt x="509701" y="123678"/>
                  </a:lnTo>
                  <a:lnTo>
                    <a:pt x="509701" y="127890"/>
                  </a:lnTo>
                  <a:lnTo>
                    <a:pt x="517101" y="127890"/>
                  </a:lnTo>
                  <a:lnTo>
                    <a:pt x="517101" y="132102"/>
                  </a:lnTo>
                  <a:lnTo>
                    <a:pt x="518887" y="132102"/>
                  </a:lnTo>
                  <a:lnTo>
                    <a:pt x="518887" y="136314"/>
                  </a:lnTo>
                  <a:lnTo>
                    <a:pt x="531773" y="136314"/>
                  </a:lnTo>
                  <a:lnTo>
                    <a:pt x="531773" y="140526"/>
                  </a:lnTo>
                  <a:lnTo>
                    <a:pt x="544659" y="140526"/>
                  </a:lnTo>
                  <a:lnTo>
                    <a:pt x="544659" y="144738"/>
                  </a:lnTo>
                  <a:lnTo>
                    <a:pt x="561245" y="144738"/>
                  </a:lnTo>
                  <a:lnTo>
                    <a:pt x="561245" y="153290"/>
                  </a:lnTo>
                  <a:lnTo>
                    <a:pt x="566732" y="153290"/>
                  </a:lnTo>
                  <a:lnTo>
                    <a:pt x="566732" y="157502"/>
                  </a:lnTo>
                  <a:lnTo>
                    <a:pt x="583318" y="157502"/>
                  </a:lnTo>
                  <a:lnTo>
                    <a:pt x="583318" y="161714"/>
                  </a:lnTo>
                  <a:lnTo>
                    <a:pt x="585104" y="161714"/>
                  </a:lnTo>
                  <a:lnTo>
                    <a:pt x="585104" y="165926"/>
                  </a:lnTo>
                  <a:lnTo>
                    <a:pt x="596204" y="165926"/>
                  </a:lnTo>
                  <a:lnTo>
                    <a:pt x="596204" y="170137"/>
                  </a:lnTo>
                  <a:lnTo>
                    <a:pt x="607304" y="170137"/>
                  </a:lnTo>
                  <a:lnTo>
                    <a:pt x="607304" y="174349"/>
                  </a:lnTo>
                  <a:lnTo>
                    <a:pt x="629503" y="174349"/>
                  </a:lnTo>
                  <a:lnTo>
                    <a:pt x="629503" y="178561"/>
                  </a:lnTo>
                  <a:lnTo>
                    <a:pt x="668289" y="178561"/>
                  </a:lnTo>
                  <a:lnTo>
                    <a:pt x="668289" y="182773"/>
                  </a:lnTo>
                  <a:lnTo>
                    <a:pt x="673775" y="182773"/>
                  </a:lnTo>
                  <a:lnTo>
                    <a:pt x="673775" y="186985"/>
                  </a:lnTo>
                  <a:lnTo>
                    <a:pt x="699675" y="186985"/>
                  </a:lnTo>
                  <a:lnTo>
                    <a:pt x="699675" y="191325"/>
                  </a:lnTo>
                  <a:lnTo>
                    <a:pt x="721875" y="191325"/>
                  </a:lnTo>
                  <a:lnTo>
                    <a:pt x="721875" y="195664"/>
                  </a:lnTo>
                  <a:lnTo>
                    <a:pt x="756960" y="195664"/>
                  </a:lnTo>
                  <a:lnTo>
                    <a:pt x="756960" y="200004"/>
                  </a:lnTo>
                  <a:lnTo>
                    <a:pt x="777246" y="200004"/>
                  </a:lnTo>
                  <a:lnTo>
                    <a:pt x="777246" y="204344"/>
                  </a:lnTo>
                  <a:lnTo>
                    <a:pt x="801232" y="204344"/>
                  </a:lnTo>
                  <a:lnTo>
                    <a:pt x="801232" y="208683"/>
                  </a:lnTo>
                  <a:lnTo>
                    <a:pt x="840018" y="208683"/>
                  </a:lnTo>
                  <a:lnTo>
                    <a:pt x="840018" y="213023"/>
                  </a:lnTo>
                  <a:lnTo>
                    <a:pt x="899218" y="213023"/>
                  </a:lnTo>
                  <a:lnTo>
                    <a:pt x="899218" y="217362"/>
                  </a:lnTo>
                  <a:lnTo>
                    <a:pt x="908404" y="217362"/>
                  </a:lnTo>
                  <a:lnTo>
                    <a:pt x="908404" y="221702"/>
                  </a:lnTo>
                  <a:lnTo>
                    <a:pt x="947189" y="221702"/>
                  </a:lnTo>
                  <a:lnTo>
                    <a:pt x="947189" y="226042"/>
                  </a:lnTo>
                  <a:lnTo>
                    <a:pt x="948976" y="226042"/>
                  </a:lnTo>
                  <a:lnTo>
                    <a:pt x="948976" y="230381"/>
                  </a:lnTo>
                  <a:lnTo>
                    <a:pt x="960075" y="230381"/>
                  </a:lnTo>
                  <a:lnTo>
                    <a:pt x="960075" y="239060"/>
                  </a:lnTo>
                  <a:lnTo>
                    <a:pt x="998861" y="239060"/>
                  </a:lnTo>
                  <a:lnTo>
                    <a:pt x="998861" y="243400"/>
                  </a:lnTo>
                  <a:lnTo>
                    <a:pt x="1008047" y="243400"/>
                  </a:lnTo>
                  <a:lnTo>
                    <a:pt x="1008047" y="247740"/>
                  </a:lnTo>
                  <a:lnTo>
                    <a:pt x="1013533" y="247740"/>
                  </a:lnTo>
                  <a:lnTo>
                    <a:pt x="1013533" y="252079"/>
                  </a:lnTo>
                  <a:lnTo>
                    <a:pt x="1024633" y="252079"/>
                  </a:lnTo>
                  <a:lnTo>
                    <a:pt x="1024633" y="256546"/>
                  </a:lnTo>
                  <a:lnTo>
                    <a:pt x="1054233" y="256546"/>
                  </a:lnTo>
                  <a:lnTo>
                    <a:pt x="1054233" y="261014"/>
                  </a:lnTo>
                  <a:lnTo>
                    <a:pt x="1072733" y="261014"/>
                  </a:lnTo>
                  <a:lnTo>
                    <a:pt x="1072733" y="265481"/>
                  </a:lnTo>
                  <a:lnTo>
                    <a:pt x="1106032" y="265481"/>
                  </a:lnTo>
                  <a:lnTo>
                    <a:pt x="1106032" y="269948"/>
                  </a:lnTo>
                  <a:lnTo>
                    <a:pt x="1109732" y="269948"/>
                  </a:lnTo>
                  <a:lnTo>
                    <a:pt x="1109732" y="274415"/>
                  </a:lnTo>
                  <a:lnTo>
                    <a:pt x="1163318" y="274415"/>
                  </a:lnTo>
                  <a:lnTo>
                    <a:pt x="1163318" y="278882"/>
                  </a:lnTo>
                  <a:lnTo>
                    <a:pt x="1196618" y="278882"/>
                  </a:lnTo>
                  <a:lnTo>
                    <a:pt x="1196618" y="283350"/>
                  </a:lnTo>
                  <a:lnTo>
                    <a:pt x="1239103" y="283350"/>
                  </a:lnTo>
                  <a:lnTo>
                    <a:pt x="1239103" y="287817"/>
                  </a:lnTo>
                  <a:lnTo>
                    <a:pt x="1255689" y="287817"/>
                  </a:lnTo>
                  <a:lnTo>
                    <a:pt x="1255689" y="292284"/>
                  </a:lnTo>
                  <a:lnTo>
                    <a:pt x="1264875" y="292284"/>
                  </a:lnTo>
                  <a:lnTo>
                    <a:pt x="1264875" y="296751"/>
                  </a:lnTo>
                  <a:lnTo>
                    <a:pt x="1288861" y="296751"/>
                  </a:lnTo>
                  <a:lnTo>
                    <a:pt x="1288861" y="301219"/>
                  </a:lnTo>
                  <a:lnTo>
                    <a:pt x="1294348" y="301219"/>
                  </a:lnTo>
                  <a:lnTo>
                    <a:pt x="1294348" y="305686"/>
                  </a:lnTo>
                  <a:lnTo>
                    <a:pt x="1327647" y="305686"/>
                  </a:lnTo>
                  <a:lnTo>
                    <a:pt x="1327647" y="310153"/>
                  </a:lnTo>
                  <a:lnTo>
                    <a:pt x="1357247" y="310153"/>
                  </a:lnTo>
                  <a:lnTo>
                    <a:pt x="1357247" y="314620"/>
                  </a:lnTo>
                  <a:lnTo>
                    <a:pt x="1360947" y="314620"/>
                  </a:lnTo>
                  <a:lnTo>
                    <a:pt x="1360947" y="319088"/>
                  </a:lnTo>
                  <a:lnTo>
                    <a:pt x="1388633" y="319088"/>
                  </a:lnTo>
                  <a:lnTo>
                    <a:pt x="1388633" y="323555"/>
                  </a:lnTo>
                  <a:lnTo>
                    <a:pt x="1431118" y="323555"/>
                  </a:lnTo>
                  <a:lnTo>
                    <a:pt x="1431118" y="328022"/>
                  </a:lnTo>
                  <a:lnTo>
                    <a:pt x="1445918" y="328022"/>
                  </a:lnTo>
                  <a:lnTo>
                    <a:pt x="1445918" y="332489"/>
                  </a:lnTo>
                  <a:lnTo>
                    <a:pt x="1458804" y="332489"/>
                  </a:lnTo>
                  <a:lnTo>
                    <a:pt x="1458804" y="336956"/>
                  </a:lnTo>
                  <a:lnTo>
                    <a:pt x="1528976" y="336956"/>
                  </a:lnTo>
                  <a:lnTo>
                    <a:pt x="1528976" y="341424"/>
                  </a:lnTo>
                  <a:lnTo>
                    <a:pt x="1591748" y="341424"/>
                  </a:lnTo>
                  <a:lnTo>
                    <a:pt x="1591748" y="346019"/>
                  </a:lnTo>
                  <a:lnTo>
                    <a:pt x="1617647" y="346019"/>
                  </a:lnTo>
                  <a:lnTo>
                    <a:pt x="1617647" y="350613"/>
                  </a:lnTo>
                  <a:lnTo>
                    <a:pt x="1647247" y="350613"/>
                  </a:lnTo>
                  <a:lnTo>
                    <a:pt x="1647247" y="355208"/>
                  </a:lnTo>
                  <a:lnTo>
                    <a:pt x="1662047" y="355208"/>
                  </a:lnTo>
                  <a:lnTo>
                    <a:pt x="1662047" y="359803"/>
                  </a:lnTo>
                  <a:lnTo>
                    <a:pt x="1671233" y="359803"/>
                  </a:lnTo>
                  <a:lnTo>
                    <a:pt x="1671233" y="364398"/>
                  </a:lnTo>
                  <a:lnTo>
                    <a:pt x="1704533" y="364398"/>
                  </a:lnTo>
                  <a:lnTo>
                    <a:pt x="1704533" y="368993"/>
                  </a:lnTo>
                  <a:lnTo>
                    <a:pt x="1721119" y="368993"/>
                  </a:lnTo>
                  <a:lnTo>
                    <a:pt x="1721119" y="373588"/>
                  </a:lnTo>
                  <a:lnTo>
                    <a:pt x="1724818" y="373588"/>
                  </a:lnTo>
                  <a:lnTo>
                    <a:pt x="1724818" y="378183"/>
                  </a:lnTo>
                  <a:lnTo>
                    <a:pt x="1808004" y="378183"/>
                  </a:lnTo>
                  <a:lnTo>
                    <a:pt x="1808004" y="382777"/>
                  </a:lnTo>
                  <a:lnTo>
                    <a:pt x="1822804" y="382777"/>
                  </a:lnTo>
                  <a:lnTo>
                    <a:pt x="1822804" y="387372"/>
                  </a:lnTo>
                  <a:lnTo>
                    <a:pt x="1870903" y="387372"/>
                  </a:lnTo>
                  <a:lnTo>
                    <a:pt x="1870903" y="391967"/>
                  </a:lnTo>
                  <a:lnTo>
                    <a:pt x="1928189" y="391967"/>
                  </a:lnTo>
                  <a:lnTo>
                    <a:pt x="1928189" y="396562"/>
                  </a:lnTo>
                  <a:lnTo>
                    <a:pt x="1939289" y="396562"/>
                  </a:lnTo>
                  <a:lnTo>
                    <a:pt x="1939289" y="401157"/>
                  </a:lnTo>
                  <a:lnTo>
                    <a:pt x="1976288" y="401157"/>
                  </a:lnTo>
                  <a:lnTo>
                    <a:pt x="1976288" y="405752"/>
                  </a:lnTo>
                  <a:lnTo>
                    <a:pt x="2050160" y="405752"/>
                  </a:lnTo>
                  <a:lnTo>
                    <a:pt x="2050160" y="410347"/>
                  </a:lnTo>
                  <a:lnTo>
                    <a:pt x="2161031" y="410347"/>
                  </a:lnTo>
                  <a:lnTo>
                    <a:pt x="2161031" y="414941"/>
                  </a:lnTo>
                  <a:lnTo>
                    <a:pt x="2173917" y="414941"/>
                  </a:lnTo>
                  <a:lnTo>
                    <a:pt x="2173917" y="419536"/>
                  </a:lnTo>
                  <a:lnTo>
                    <a:pt x="2238602" y="419536"/>
                  </a:lnTo>
                  <a:lnTo>
                    <a:pt x="2238602" y="424131"/>
                  </a:lnTo>
                  <a:lnTo>
                    <a:pt x="2283002" y="424131"/>
                  </a:lnTo>
                  <a:lnTo>
                    <a:pt x="2283002" y="428726"/>
                  </a:lnTo>
                  <a:lnTo>
                    <a:pt x="2288488" y="428726"/>
                  </a:lnTo>
                  <a:lnTo>
                    <a:pt x="2288488" y="433321"/>
                  </a:lnTo>
                  <a:lnTo>
                    <a:pt x="2321788" y="433321"/>
                  </a:lnTo>
                  <a:lnTo>
                    <a:pt x="2321788" y="437916"/>
                  </a:lnTo>
                  <a:lnTo>
                    <a:pt x="2336588" y="437916"/>
                  </a:lnTo>
                  <a:lnTo>
                    <a:pt x="2336588" y="442511"/>
                  </a:lnTo>
                  <a:lnTo>
                    <a:pt x="2358787" y="442511"/>
                  </a:lnTo>
                  <a:lnTo>
                    <a:pt x="2358787" y="447105"/>
                  </a:lnTo>
                  <a:lnTo>
                    <a:pt x="2382773" y="447105"/>
                  </a:lnTo>
                  <a:lnTo>
                    <a:pt x="2382773" y="451700"/>
                  </a:lnTo>
                  <a:lnTo>
                    <a:pt x="2452945" y="451700"/>
                  </a:lnTo>
                  <a:lnTo>
                    <a:pt x="2452945" y="456423"/>
                  </a:lnTo>
                  <a:lnTo>
                    <a:pt x="2491731" y="456423"/>
                  </a:lnTo>
                  <a:lnTo>
                    <a:pt x="2491731" y="465740"/>
                  </a:lnTo>
                  <a:lnTo>
                    <a:pt x="2506530" y="465740"/>
                  </a:lnTo>
                  <a:lnTo>
                    <a:pt x="2506530" y="470463"/>
                  </a:lnTo>
                  <a:lnTo>
                    <a:pt x="2508317" y="470463"/>
                  </a:lnTo>
                  <a:lnTo>
                    <a:pt x="2508317" y="475185"/>
                  </a:lnTo>
                  <a:lnTo>
                    <a:pt x="2549016" y="475185"/>
                  </a:lnTo>
                  <a:lnTo>
                    <a:pt x="2549016" y="479908"/>
                  </a:lnTo>
                  <a:lnTo>
                    <a:pt x="2652487" y="479908"/>
                  </a:lnTo>
                  <a:lnTo>
                    <a:pt x="2652487" y="484630"/>
                  </a:lnTo>
                  <a:lnTo>
                    <a:pt x="2693187" y="484630"/>
                  </a:lnTo>
                  <a:lnTo>
                    <a:pt x="2693187" y="489353"/>
                  </a:lnTo>
                  <a:lnTo>
                    <a:pt x="2774458" y="489353"/>
                  </a:lnTo>
                  <a:lnTo>
                    <a:pt x="2774458" y="494075"/>
                  </a:lnTo>
                  <a:lnTo>
                    <a:pt x="2826258" y="494075"/>
                  </a:lnTo>
                  <a:lnTo>
                    <a:pt x="2826258" y="498798"/>
                  </a:lnTo>
                  <a:lnTo>
                    <a:pt x="2879844" y="498798"/>
                  </a:lnTo>
                  <a:lnTo>
                    <a:pt x="2879844" y="503520"/>
                  </a:lnTo>
                  <a:lnTo>
                    <a:pt x="2911229" y="503520"/>
                  </a:lnTo>
                  <a:lnTo>
                    <a:pt x="2911229" y="508243"/>
                  </a:lnTo>
                  <a:lnTo>
                    <a:pt x="2920416" y="508243"/>
                  </a:lnTo>
                  <a:lnTo>
                    <a:pt x="2920416" y="512965"/>
                  </a:lnTo>
                  <a:lnTo>
                    <a:pt x="2961115" y="512965"/>
                  </a:lnTo>
                  <a:lnTo>
                    <a:pt x="2961115" y="517688"/>
                  </a:lnTo>
                  <a:lnTo>
                    <a:pt x="3134885" y="517688"/>
                  </a:lnTo>
                  <a:lnTo>
                    <a:pt x="3134885" y="522538"/>
                  </a:lnTo>
                  <a:lnTo>
                    <a:pt x="3171885" y="522538"/>
                  </a:lnTo>
                  <a:lnTo>
                    <a:pt x="3171885" y="527516"/>
                  </a:lnTo>
                  <a:lnTo>
                    <a:pt x="3349355" y="527516"/>
                  </a:lnTo>
                  <a:lnTo>
                    <a:pt x="3349355" y="532621"/>
                  </a:lnTo>
                  <a:lnTo>
                    <a:pt x="3377042" y="532621"/>
                  </a:lnTo>
                  <a:lnTo>
                    <a:pt x="3377042" y="537726"/>
                  </a:lnTo>
                  <a:lnTo>
                    <a:pt x="3713355" y="537726"/>
                  </a:lnTo>
                  <a:lnTo>
                    <a:pt x="3713355" y="543725"/>
                  </a:lnTo>
                  <a:lnTo>
                    <a:pt x="3789140" y="543725"/>
                  </a:lnTo>
                  <a:lnTo>
                    <a:pt x="3789140" y="550617"/>
                  </a:lnTo>
                  <a:lnTo>
                    <a:pt x="3826140" y="550617"/>
                  </a:lnTo>
                  <a:lnTo>
                    <a:pt x="3826140" y="557637"/>
                  </a:lnTo>
                  <a:lnTo>
                    <a:pt x="3831626" y="557637"/>
                  </a:lnTo>
                  <a:lnTo>
                    <a:pt x="3831626" y="564657"/>
                  </a:lnTo>
                  <a:lnTo>
                    <a:pt x="3960997" y="564657"/>
                  </a:lnTo>
                  <a:lnTo>
                    <a:pt x="3960997" y="572188"/>
                  </a:lnTo>
                  <a:lnTo>
                    <a:pt x="4005396" y="572188"/>
                  </a:lnTo>
                  <a:lnTo>
                    <a:pt x="4005396" y="579718"/>
                  </a:lnTo>
                  <a:lnTo>
                    <a:pt x="4099681" y="579718"/>
                  </a:lnTo>
                  <a:lnTo>
                    <a:pt x="4099681" y="587376"/>
                  </a:lnTo>
                  <a:lnTo>
                    <a:pt x="4254952" y="587376"/>
                  </a:lnTo>
                  <a:lnTo>
                    <a:pt x="4254952" y="595290"/>
                  </a:lnTo>
                  <a:lnTo>
                    <a:pt x="4264139" y="595290"/>
                  </a:lnTo>
                  <a:lnTo>
                    <a:pt x="4264139" y="603331"/>
                  </a:lnTo>
                  <a:lnTo>
                    <a:pt x="4398996" y="603331"/>
                  </a:lnTo>
                  <a:lnTo>
                    <a:pt x="4398996" y="612393"/>
                  </a:lnTo>
                  <a:lnTo>
                    <a:pt x="4426681" y="612393"/>
                  </a:lnTo>
                  <a:lnTo>
                    <a:pt x="4426681" y="622221"/>
                  </a:lnTo>
                  <a:lnTo>
                    <a:pt x="4428468" y="622221"/>
                  </a:lnTo>
                  <a:lnTo>
                    <a:pt x="4428468" y="632049"/>
                  </a:lnTo>
                  <a:lnTo>
                    <a:pt x="4470953" y="632049"/>
                  </a:lnTo>
                  <a:lnTo>
                    <a:pt x="4470953" y="642515"/>
                  </a:lnTo>
                  <a:lnTo>
                    <a:pt x="4498639" y="642515"/>
                  </a:lnTo>
                  <a:lnTo>
                    <a:pt x="4498639" y="653747"/>
                  </a:lnTo>
                  <a:lnTo>
                    <a:pt x="4515225" y="653747"/>
                  </a:lnTo>
                  <a:lnTo>
                    <a:pt x="4515225" y="665234"/>
                  </a:lnTo>
                  <a:lnTo>
                    <a:pt x="4881776" y="665234"/>
                  </a:lnTo>
                </a:path>
              </a:pathLst>
            </a:custGeom>
            <a:noFill/>
            <a:ln w="25505" cap="flat">
              <a:solidFill>
                <a:srgbClr val="FAA51A"/>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6" name="Freeform 203">
              <a:extLst>
                <a:ext uri="{FF2B5EF4-FFF2-40B4-BE49-F238E27FC236}">
                  <a16:creationId xmlns:a16="http://schemas.microsoft.com/office/drawing/2014/main" id="{12CDF3DF-9A55-77FA-2F0A-B7510965F7D9}"/>
                </a:ext>
              </a:extLst>
            </p:cNvPr>
            <p:cNvSpPr/>
            <p:nvPr/>
          </p:nvSpPr>
          <p:spPr>
            <a:xfrm>
              <a:off x="1323122" y="1783761"/>
              <a:ext cx="4879989" cy="919737"/>
            </a:xfrm>
            <a:custGeom>
              <a:avLst/>
              <a:gdLst>
                <a:gd name="connsiteX0" fmla="*/ 0 w 4879989"/>
                <a:gd name="connsiteY0" fmla="*/ 0 h 919737"/>
                <a:gd name="connsiteX1" fmla="*/ 1786 w 4879989"/>
                <a:gd name="connsiteY1" fmla="*/ 0 h 919737"/>
                <a:gd name="connsiteX2" fmla="*/ 1786 w 4879989"/>
                <a:gd name="connsiteY2" fmla="*/ 3829 h 919737"/>
                <a:gd name="connsiteX3" fmla="*/ 3572 w 4879989"/>
                <a:gd name="connsiteY3" fmla="*/ 3829 h 919737"/>
                <a:gd name="connsiteX4" fmla="*/ 3572 w 4879989"/>
                <a:gd name="connsiteY4" fmla="*/ 7658 h 919737"/>
                <a:gd name="connsiteX5" fmla="*/ 12758 w 4879989"/>
                <a:gd name="connsiteY5" fmla="*/ 7658 h 919737"/>
                <a:gd name="connsiteX6" fmla="*/ 12758 w 4879989"/>
                <a:gd name="connsiteY6" fmla="*/ 11487 h 919737"/>
                <a:gd name="connsiteX7" fmla="*/ 14545 w 4879989"/>
                <a:gd name="connsiteY7" fmla="*/ 11487 h 919737"/>
                <a:gd name="connsiteX8" fmla="*/ 14545 w 4879989"/>
                <a:gd name="connsiteY8" fmla="*/ 15316 h 919737"/>
                <a:gd name="connsiteX9" fmla="*/ 21945 w 4879989"/>
                <a:gd name="connsiteY9" fmla="*/ 15316 h 919737"/>
                <a:gd name="connsiteX10" fmla="*/ 21945 w 4879989"/>
                <a:gd name="connsiteY10" fmla="*/ 19145 h 919737"/>
                <a:gd name="connsiteX11" fmla="*/ 25645 w 4879989"/>
                <a:gd name="connsiteY11" fmla="*/ 19145 h 919737"/>
                <a:gd name="connsiteX12" fmla="*/ 25645 w 4879989"/>
                <a:gd name="connsiteY12" fmla="*/ 22974 h 919737"/>
                <a:gd name="connsiteX13" fmla="*/ 40444 w 4879989"/>
                <a:gd name="connsiteY13" fmla="*/ 22974 h 919737"/>
                <a:gd name="connsiteX14" fmla="*/ 40444 w 4879989"/>
                <a:gd name="connsiteY14" fmla="*/ 26803 h 919737"/>
                <a:gd name="connsiteX15" fmla="*/ 49630 w 4879989"/>
                <a:gd name="connsiteY15" fmla="*/ 26803 h 919737"/>
                <a:gd name="connsiteX16" fmla="*/ 49630 w 4879989"/>
                <a:gd name="connsiteY16" fmla="*/ 30632 h 919737"/>
                <a:gd name="connsiteX17" fmla="*/ 53330 w 4879989"/>
                <a:gd name="connsiteY17" fmla="*/ 30632 h 919737"/>
                <a:gd name="connsiteX18" fmla="*/ 53330 w 4879989"/>
                <a:gd name="connsiteY18" fmla="*/ 38418 h 919737"/>
                <a:gd name="connsiteX19" fmla="*/ 57030 w 4879989"/>
                <a:gd name="connsiteY19" fmla="*/ 38418 h 919737"/>
                <a:gd name="connsiteX20" fmla="*/ 57030 w 4879989"/>
                <a:gd name="connsiteY20" fmla="*/ 46204 h 919737"/>
                <a:gd name="connsiteX21" fmla="*/ 62517 w 4879989"/>
                <a:gd name="connsiteY21" fmla="*/ 46204 h 919737"/>
                <a:gd name="connsiteX22" fmla="*/ 62517 w 4879989"/>
                <a:gd name="connsiteY22" fmla="*/ 50161 h 919737"/>
                <a:gd name="connsiteX23" fmla="*/ 77316 w 4879989"/>
                <a:gd name="connsiteY23" fmla="*/ 50161 h 919737"/>
                <a:gd name="connsiteX24" fmla="*/ 77316 w 4879989"/>
                <a:gd name="connsiteY24" fmla="*/ 54117 h 919737"/>
                <a:gd name="connsiteX25" fmla="*/ 79103 w 4879989"/>
                <a:gd name="connsiteY25" fmla="*/ 54117 h 919737"/>
                <a:gd name="connsiteX26" fmla="*/ 79103 w 4879989"/>
                <a:gd name="connsiteY26" fmla="*/ 58074 h 919737"/>
                <a:gd name="connsiteX27" fmla="*/ 90202 w 4879989"/>
                <a:gd name="connsiteY27" fmla="*/ 58074 h 919737"/>
                <a:gd name="connsiteX28" fmla="*/ 90202 w 4879989"/>
                <a:gd name="connsiteY28" fmla="*/ 62031 h 919737"/>
                <a:gd name="connsiteX29" fmla="*/ 93902 w 4879989"/>
                <a:gd name="connsiteY29" fmla="*/ 62031 h 919737"/>
                <a:gd name="connsiteX30" fmla="*/ 93902 w 4879989"/>
                <a:gd name="connsiteY30" fmla="*/ 65987 h 919737"/>
                <a:gd name="connsiteX31" fmla="*/ 97602 w 4879989"/>
                <a:gd name="connsiteY31" fmla="*/ 65987 h 919737"/>
                <a:gd name="connsiteX32" fmla="*/ 97602 w 4879989"/>
                <a:gd name="connsiteY32" fmla="*/ 69944 h 919737"/>
                <a:gd name="connsiteX33" fmla="*/ 105002 w 4879989"/>
                <a:gd name="connsiteY33" fmla="*/ 69944 h 919737"/>
                <a:gd name="connsiteX34" fmla="*/ 105002 w 4879989"/>
                <a:gd name="connsiteY34" fmla="*/ 73901 h 919737"/>
                <a:gd name="connsiteX35" fmla="*/ 106788 w 4879989"/>
                <a:gd name="connsiteY35" fmla="*/ 73901 h 919737"/>
                <a:gd name="connsiteX36" fmla="*/ 106788 w 4879989"/>
                <a:gd name="connsiteY36" fmla="*/ 77857 h 919737"/>
                <a:gd name="connsiteX37" fmla="*/ 114188 w 4879989"/>
                <a:gd name="connsiteY37" fmla="*/ 77857 h 919737"/>
                <a:gd name="connsiteX38" fmla="*/ 114188 w 4879989"/>
                <a:gd name="connsiteY38" fmla="*/ 81814 h 919737"/>
                <a:gd name="connsiteX39" fmla="*/ 123374 w 4879989"/>
                <a:gd name="connsiteY39" fmla="*/ 81814 h 919737"/>
                <a:gd name="connsiteX40" fmla="*/ 123374 w 4879989"/>
                <a:gd name="connsiteY40" fmla="*/ 85771 h 919737"/>
                <a:gd name="connsiteX41" fmla="*/ 127074 w 4879989"/>
                <a:gd name="connsiteY41" fmla="*/ 85771 h 919737"/>
                <a:gd name="connsiteX42" fmla="*/ 127074 w 4879989"/>
                <a:gd name="connsiteY42" fmla="*/ 89727 h 919737"/>
                <a:gd name="connsiteX43" fmla="*/ 134474 w 4879989"/>
                <a:gd name="connsiteY43" fmla="*/ 89727 h 919737"/>
                <a:gd name="connsiteX44" fmla="*/ 134474 w 4879989"/>
                <a:gd name="connsiteY44" fmla="*/ 93684 h 919737"/>
                <a:gd name="connsiteX45" fmla="*/ 138174 w 4879989"/>
                <a:gd name="connsiteY45" fmla="*/ 93684 h 919737"/>
                <a:gd name="connsiteX46" fmla="*/ 138174 w 4879989"/>
                <a:gd name="connsiteY46" fmla="*/ 97641 h 919737"/>
                <a:gd name="connsiteX47" fmla="*/ 143660 w 4879989"/>
                <a:gd name="connsiteY47" fmla="*/ 97641 h 919737"/>
                <a:gd name="connsiteX48" fmla="*/ 143660 w 4879989"/>
                <a:gd name="connsiteY48" fmla="*/ 109511 h 919737"/>
                <a:gd name="connsiteX49" fmla="*/ 156547 w 4879989"/>
                <a:gd name="connsiteY49" fmla="*/ 109511 h 919737"/>
                <a:gd name="connsiteX50" fmla="*/ 156547 w 4879989"/>
                <a:gd name="connsiteY50" fmla="*/ 113468 h 919737"/>
                <a:gd name="connsiteX51" fmla="*/ 158333 w 4879989"/>
                <a:gd name="connsiteY51" fmla="*/ 113468 h 919737"/>
                <a:gd name="connsiteX52" fmla="*/ 158333 w 4879989"/>
                <a:gd name="connsiteY52" fmla="*/ 121381 h 919737"/>
                <a:gd name="connsiteX53" fmla="*/ 160119 w 4879989"/>
                <a:gd name="connsiteY53" fmla="*/ 121381 h 919737"/>
                <a:gd name="connsiteX54" fmla="*/ 160119 w 4879989"/>
                <a:gd name="connsiteY54" fmla="*/ 129422 h 919737"/>
                <a:gd name="connsiteX55" fmla="*/ 173005 w 4879989"/>
                <a:gd name="connsiteY55" fmla="*/ 129422 h 919737"/>
                <a:gd name="connsiteX56" fmla="*/ 173005 w 4879989"/>
                <a:gd name="connsiteY56" fmla="*/ 133379 h 919737"/>
                <a:gd name="connsiteX57" fmla="*/ 174791 w 4879989"/>
                <a:gd name="connsiteY57" fmla="*/ 133379 h 919737"/>
                <a:gd name="connsiteX58" fmla="*/ 174791 w 4879989"/>
                <a:gd name="connsiteY58" fmla="*/ 137335 h 919737"/>
                <a:gd name="connsiteX59" fmla="*/ 180277 w 4879989"/>
                <a:gd name="connsiteY59" fmla="*/ 137335 h 919737"/>
                <a:gd name="connsiteX60" fmla="*/ 180277 w 4879989"/>
                <a:gd name="connsiteY60" fmla="*/ 141292 h 919737"/>
                <a:gd name="connsiteX61" fmla="*/ 189463 w 4879989"/>
                <a:gd name="connsiteY61" fmla="*/ 141292 h 919737"/>
                <a:gd name="connsiteX62" fmla="*/ 189463 w 4879989"/>
                <a:gd name="connsiteY62" fmla="*/ 145249 h 919737"/>
                <a:gd name="connsiteX63" fmla="*/ 196863 w 4879989"/>
                <a:gd name="connsiteY63" fmla="*/ 145249 h 919737"/>
                <a:gd name="connsiteX64" fmla="*/ 196863 w 4879989"/>
                <a:gd name="connsiteY64" fmla="*/ 149205 h 919737"/>
                <a:gd name="connsiteX65" fmla="*/ 213449 w 4879989"/>
                <a:gd name="connsiteY65" fmla="*/ 149205 h 919737"/>
                <a:gd name="connsiteX66" fmla="*/ 213449 w 4879989"/>
                <a:gd name="connsiteY66" fmla="*/ 157246 h 919737"/>
                <a:gd name="connsiteX67" fmla="*/ 222635 w 4879989"/>
                <a:gd name="connsiteY67" fmla="*/ 157246 h 919737"/>
                <a:gd name="connsiteX68" fmla="*/ 222635 w 4879989"/>
                <a:gd name="connsiteY68" fmla="*/ 161203 h 919737"/>
                <a:gd name="connsiteX69" fmla="*/ 224422 w 4879989"/>
                <a:gd name="connsiteY69" fmla="*/ 161203 h 919737"/>
                <a:gd name="connsiteX70" fmla="*/ 224422 w 4879989"/>
                <a:gd name="connsiteY70" fmla="*/ 165160 h 919737"/>
                <a:gd name="connsiteX71" fmla="*/ 229908 w 4879989"/>
                <a:gd name="connsiteY71" fmla="*/ 165160 h 919737"/>
                <a:gd name="connsiteX72" fmla="*/ 229908 w 4879989"/>
                <a:gd name="connsiteY72" fmla="*/ 169116 h 919737"/>
                <a:gd name="connsiteX73" fmla="*/ 242794 w 4879989"/>
                <a:gd name="connsiteY73" fmla="*/ 169116 h 919737"/>
                <a:gd name="connsiteX74" fmla="*/ 242794 w 4879989"/>
                <a:gd name="connsiteY74" fmla="*/ 173073 h 919737"/>
                <a:gd name="connsiteX75" fmla="*/ 248280 w 4879989"/>
                <a:gd name="connsiteY75" fmla="*/ 173073 h 919737"/>
                <a:gd name="connsiteX76" fmla="*/ 248280 w 4879989"/>
                <a:gd name="connsiteY76" fmla="*/ 177030 h 919737"/>
                <a:gd name="connsiteX77" fmla="*/ 272266 w 4879989"/>
                <a:gd name="connsiteY77" fmla="*/ 177030 h 919737"/>
                <a:gd name="connsiteX78" fmla="*/ 272266 w 4879989"/>
                <a:gd name="connsiteY78" fmla="*/ 185071 h 919737"/>
                <a:gd name="connsiteX79" fmla="*/ 279666 w 4879989"/>
                <a:gd name="connsiteY79" fmla="*/ 185071 h 919737"/>
                <a:gd name="connsiteX80" fmla="*/ 279666 w 4879989"/>
                <a:gd name="connsiteY80" fmla="*/ 189027 h 919737"/>
                <a:gd name="connsiteX81" fmla="*/ 281452 w 4879989"/>
                <a:gd name="connsiteY81" fmla="*/ 189027 h 919737"/>
                <a:gd name="connsiteX82" fmla="*/ 281452 w 4879989"/>
                <a:gd name="connsiteY82" fmla="*/ 197068 h 919737"/>
                <a:gd name="connsiteX83" fmla="*/ 288852 w 4879989"/>
                <a:gd name="connsiteY83" fmla="*/ 197068 h 919737"/>
                <a:gd name="connsiteX84" fmla="*/ 288852 w 4879989"/>
                <a:gd name="connsiteY84" fmla="*/ 201025 h 919737"/>
                <a:gd name="connsiteX85" fmla="*/ 301738 w 4879989"/>
                <a:gd name="connsiteY85" fmla="*/ 201025 h 919737"/>
                <a:gd name="connsiteX86" fmla="*/ 301738 w 4879989"/>
                <a:gd name="connsiteY86" fmla="*/ 204982 h 919737"/>
                <a:gd name="connsiteX87" fmla="*/ 309138 w 4879989"/>
                <a:gd name="connsiteY87" fmla="*/ 204982 h 919737"/>
                <a:gd name="connsiteX88" fmla="*/ 309138 w 4879989"/>
                <a:gd name="connsiteY88" fmla="*/ 208939 h 919737"/>
                <a:gd name="connsiteX89" fmla="*/ 314624 w 4879989"/>
                <a:gd name="connsiteY89" fmla="*/ 208939 h 919737"/>
                <a:gd name="connsiteX90" fmla="*/ 314624 w 4879989"/>
                <a:gd name="connsiteY90" fmla="*/ 212895 h 919737"/>
                <a:gd name="connsiteX91" fmla="*/ 316410 w 4879989"/>
                <a:gd name="connsiteY91" fmla="*/ 212895 h 919737"/>
                <a:gd name="connsiteX92" fmla="*/ 316410 w 4879989"/>
                <a:gd name="connsiteY92" fmla="*/ 216852 h 919737"/>
                <a:gd name="connsiteX93" fmla="*/ 323810 w 4879989"/>
                <a:gd name="connsiteY93" fmla="*/ 216852 h 919737"/>
                <a:gd name="connsiteX94" fmla="*/ 323810 w 4879989"/>
                <a:gd name="connsiteY94" fmla="*/ 220809 h 919737"/>
                <a:gd name="connsiteX95" fmla="*/ 325596 w 4879989"/>
                <a:gd name="connsiteY95" fmla="*/ 220809 h 919737"/>
                <a:gd name="connsiteX96" fmla="*/ 325596 w 4879989"/>
                <a:gd name="connsiteY96" fmla="*/ 224765 h 919737"/>
                <a:gd name="connsiteX97" fmla="*/ 336696 w 4879989"/>
                <a:gd name="connsiteY97" fmla="*/ 224765 h 919737"/>
                <a:gd name="connsiteX98" fmla="*/ 336696 w 4879989"/>
                <a:gd name="connsiteY98" fmla="*/ 228722 h 919737"/>
                <a:gd name="connsiteX99" fmla="*/ 369996 w 4879989"/>
                <a:gd name="connsiteY99" fmla="*/ 228722 h 919737"/>
                <a:gd name="connsiteX100" fmla="*/ 369996 w 4879989"/>
                <a:gd name="connsiteY100" fmla="*/ 232679 h 919737"/>
                <a:gd name="connsiteX101" fmla="*/ 386582 w 4879989"/>
                <a:gd name="connsiteY101" fmla="*/ 232679 h 919737"/>
                <a:gd name="connsiteX102" fmla="*/ 386582 w 4879989"/>
                <a:gd name="connsiteY102" fmla="*/ 236635 h 919737"/>
                <a:gd name="connsiteX103" fmla="*/ 388368 w 4879989"/>
                <a:gd name="connsiteY103" fmla="*/ 236635 h 919737"/>
                <a:gd name="connsiteX104" fmla="*/ 388368 w 4879989"/>
                <a:gd name="connsiteY104" fmla="*/ 240592 h 919737"/>
                <a:gd name="connsiteX105" fmla="*/ 403168 w 4879989"/>
                <a:gd name="connsiteY105" fmla="*/ 240592 h 919737"/>
                <a:gd name="connsiteX106" fmla="*/ 403168 w 4879989"/>
                <a:gd name="connsiteY106" fmla="*/ 244549 h 919737"/>
                <a:gd name="connsiteX107" fmla="*/ 417968 w 4879989"/>
                <a:gd name="connsiteY107" fmla="*/ 244549 h 919737"/>
                <a:gd name="connsiteX108" fmla="*/ 417968 w 4879989"/>
                <a:gd name="connsiteY108" fmla="*/ 248505 h 919737"/>
                <a:gd name="connsiteX109" fmla="*/ 421668 w 4879989"/>
                <a:gd name="connsiteY109" fmla="*/ 248505 h 919737"/>
                <a:gd name="connsiteX110" fmla="*/ 421668 w 4879989"/>
                <a:gd name="connsiteY110" fmla="*/ 252462 h 919737"/>
                <a:gd name="connsiteX111" fmla="*/ 432768 w 4879989"/>
                <a:gd name="connsiteY111" fmla="*/ 252462 h 919737"/>
                <a:gd name="connsiteX112" fmla="*/ 432768 w 4879989"/>
                <a:gd name="connsiteY112" fmla="*/ 256419 h 919737"/>
                <a:gd name="connsiteX113" fmla="*/ 447567 w 4879989"/>
                <a:gd name="connsiteY113" fmla="*/ 256419 h 919737"/>
                <a:gd name="connsiteX114" fmla="*/ 447567 w 4879989"/>
                <a:gd name="connsiteY114" fmla="*/ 260375 h 919737"/>
                <a:gd name="connsiteX115" fmla="*/ 456754 w 4879989"/>
                <a:gd name="connsiteY115" fmla="*/ 260375 h 919737"/>
                <a:gd name="connsiteX116" fmla="*/ 456754 w 4879989"/>
                <a:gd name="connsiteY116" fmla="*/ 264332 h 919737"/>
                <a:gd name="connsiteX117" fmla="*/ 473340 w 4879989"/>
                <a:gd name="connsiteY117" fmla="*/ 264332 h 919737"/>
                <a:gd name="connsiteX118" fmla="*/ 473340 w 4879989"/>
                <a:gd name="connsiteY118" fmla="*/ 268289 h 919737"/>
                <a:gd name="connsiteX119" fmla="*/ 478826 w 4879989"/>
                <a:gd name="connsiteY119" fmla="*/ 268289 h 919737"/>
                <a:gd name="connsiteX120" fmla="*/ 478826 w 4879989"/>
                <a:gd name="connsiteY120" fmla="*/ 272245 h 919737"/>
                <a:gd name="connsiteX121" fmla="*/ 501025 w 4879989"/>
                <a:gd name="connsiteY121" fmla="*/ 272245 h 919737"/>
                <a:gd name="connsiteX122" fmla="*/ 501025 w 4879989"/>
                <a:gd name="connsiteY122" fmla="*/ 276330 h 919737"/>
                <a:gd name="connsiteX123" fmla="*/ 504725 w 4879989"/>
                <a:gd name="connsiteY123" fmla="*/ 276330 h 919737"/>
                <a:gd name="connsiteX124" fmla="*/ 504725 w 4879989"/>
                <a:gd name="connsiteY124" fmla="*/ 280414 h 919737"/>
                <a:gd name="connsiteX125" fmla="*/ 508425 w 4879989"/>
                <a:gd name="connsiteY125" fmla="*/ 280414 h 919737"/>
                <a:gd name="connsiteX126" fmla="*/ 508425 w 4879989"/>
                <a:gd name="connsiteY126" fmla="*/ 284498 h 919737"/>
                <a:gd name="connsiteX127" fmla="*/ 558311 w 4879989"/>
                <a:gd name="connsiteY127" fmla="*/ 284498 h 919737"/>
                <a:gd name="connsiteX128" fmla="*/ 558311 w 4879989"/>
                <a:gd name="connsiteY128" fmla="*/ 288583 h 919737"/>
                <a:gd name="connsiteX129" fmla="*/ 593397 w 4879989"/>
                <a:gd name="connsiteY129" fmla="*/ 288583 h 919737"/>
                <a:gd name="connsiteX130" fmla="*/ 593397 w 4879989"/>
                <a:gd name="connsiteY130" fmla="*/ 292667 h 919737"/>
                <a:gd name="connsiteX131" fmla="*/ 597097 w 4879989"/>
                <a:gd name="connsiteY131" fmla="*/ 292667 h 919737"/>
                <a:gd name="connsiteX132" fmla="*/ 597097 w 4879989"/>
                <a:gd name="connsiteY132" fmla="*/ 296751 h 919737"/>
                <a:gd name="connsiteX133" fmla="*/ 606283 w 4879989"/>
                <a:gd name="connsiteY133" fmla="*/ 296751 h 919737"/>
                <a:gd name="connsiteX134" fmla="*/ 606283 w 4879989"/>
                <a:gd name="connsiteY134" fmla="*/ 300836 h 919737"/>
                <a:gd name="connsiteX135" fmla="*/ 615469 w 4879989"/>
                <a:gd name="connsiteY135" fmla="*/ 300836 h 919737"/>
                <a:gd name="connsiteX136" fmla="*/ 615469 w 4879989"/>
                <a:gd name="connsiteY136" fmla="*/ 304920 h 919737"/>
                <a:gd name="connsiteX137" fmla="*/ 622869 w 4879989"/>
                <a:gd name="connsiteY137" fmla="*/ 304920 h 919737"/>
                <a:gd name="connsiteX138" fmla="*/ 622869 w 4879989"/>
                <a:gd name="connsiteY138" fmla="*/ 309004 h 919737"/>
                <a:gd name="connsiteX139" fmla="*/ 637669 w 4879989"/>
                <a:gd name="connsiteY139" fmla="*/ 309004 h 919737"/>
                <a:gd name="connsiteX140" fmla="*/ 637669 w 4879989"/>
                <a:gd name="connsiteY140" fmla="*/ 313089 h 919737"/>
                <a:gd name="connsiteX141" fmla="*/ 646855 w 4879989"/>
                <a:gd name="connsiteY141" fmla="*/ 313089 h 919737"/>
                <a:gd name="connsiteX142" fmla="*/ 646855 w 4879989"/>
                <a:gd name="connsiteY142" fmla="*/ 321130 h 919737"/>
                <a:gd name="connsiteX143" fmla="*/ 652341 w 4879989"/>
                <a:gd name="connsiteY143" fmla="*/ 321130 h 919737"/>
                <a:gd name="connsiteX144" fmla="*/ 652341 w 4879989"/>
                <a:gd name="connsiteY144" fmla="*/ 329171 h 919737"/>
                <a:gd name="connsiteX145" fmla="*/ 672627 w 4879989"/>
                <a:gd name="connsiteY145" fmla="*/ 329171 h 919737"/>
                <a:gd name="connsiteX146" fmla="*/ 672627 w 4879989"/>
                <a:gd name="connsiteY146" fmla="*/ 341296 h 919737"/>
                <a:gd name="connsiteX147" fmla="*/ 674413 w 4879989"/>
                <a:gd name="connsiteY147" fmla="*/ 341296 h 919737"/>
                <a:gd name="connsiteX148" fmla="*/ 674413 w 4879989"/>
                <a:gd name="connsiteY148" fmla="*/ 349337 h 919737"/>
                <a:gd name="connsiteX149" fmla="*/ 679899 w 4879989"/>
                <a:gd name="connsiteY149" fmla="*/ 349337 h 919737"/>
                <a:gd name="connsiteX150" fmla="*/ 679899 w 4879989"/>
                <a:gd name="connsiteY150" fmla="*/ 353421 h 919737"/>
                <a:gd name="connsiteX151" fmla="*/ 681685 w 4879989"/>
                <a:gd name="connsiteY151" fmla="*/ 353421 h 919737"/>
                <a:gd name="connsiteX152" fmla="*/ 681685 w 4879989"/>
                <a:gd name="connsiteY152" fmla="*/ 357506 h 919737"/>
                <a:gd name="connsiteX153" fmla="*/ 683472 w 4879989"/>
                <a:gd name="connsiteY153" fmla="*/ 357506 h 919737"/>
                <a:gd name="connsiteX154" fmla="*/ 683472 w 4879989"/>
                <a:gd name="connsiteY154" fmla="*/ 361590 h 919737"/>
                <a:gd name="connsiteX155" fmla="*/ 685258 w 4879989"/>
                <a:gd name="connsiteY155" fmla="*/ 361590 h 919737"/>
                <a:gd name="connsiteX156" fmla="*/ 685258 w 4879989"/>
                <a:gd name="connsiteY156" fmla="*/ 369631 h 919737"/>
                <a:gd name="connsiteX157" fmla="*/ 703758 w 4879989"/>
                <a:gd name="connsiteY157" fmla="*/ 369631 h 919737"/>
                <a:gd name="connsiteX158" fmla="*/ 703758 w 4879989"/>
                <a:gd name="connsiteY158" fmla="*/ 373715 h 919737"/>
                <a:gd name="connsiteX159" fmla="*/ 707458 w 4879989"/>
                <a:gd name="connsiteY159" fmla="*/ 373715 h 919737"/>
                <a:gd name="connsiteX160" fmla="*/ 707458 w 4879989"/>
                <a:gd name="connsiteY160" fmla="*/ 377800 h 919737"/>
                <a:gd name="connsiteX161" fmla="*/ 716644 w 4879989"/>
                <a:gd name="connsiteY161" fmla="*/ 377800 h 919737"/>
                <a:gd name="connsiteX162" fmla="*/ 716644 w 4879989"/>
                <a:gd name="connsiteY162" fmla="*/ 381884 h 919737"/>
                <a:gd name="connsiteX163" fmla="*/ 736930 w 4879989"/>
                <a:gd name="connsiteY163" fmla="*/ 381884 h 919737"/>
                <a:gd name="connsiteX164" fmla="*/ 736930 w 4879989"/>
                <a:gd name="connsiteY164" fmla="*/ 385968 h 919737"/>
                <a:gd name="connsiteX165" fmla="*/ 753516 w 4879989"/>
                <a:gd name="connsiteY165" fmla="*/ 385968 h 919737"/>
                <a:gd name="connsiteX166" fmla="*/ 753516 w 4879989"/>
                <a:gd name="connsiteY166" fmla="*/ 394137 h 919737"/>
                <a:gd name="connsiteX167" fmla="*/ 757216 w 4879989"/>
                <a:gd name="connsiteY167" fmla="*/ 394137 h 919737"/>
                <a:gd name="connsiteX168" fmla="*/ 757216 w 4879989"/>
                <a:gd name="connsiteY168" fmla="*/ 398221 h 919737"/>
                <a:gd name="connsiteX169" fmla="*/ 836701 w 4879989"/>
                <a:gd name="connsiteY169" fmla="*/ 398221 h 919737"/>
                <a:gd name="connsiteX170" fmla="*/ 836701 w 4879989"/>
                <a:gd name="connsiteY170" fmla="*/ 402306 h 919737"/>
                <a:gd name="connsiteX171" fmla="*/ 840401 w 4879989"/>
                <a:gd name="connsiteY171" fmla="*/ 402306 h 919737"/>
                <a:gd name="connsiteX172" fmla="*/ 840401 w 4879989"/>
                <a:gd name="connsiteY172" fmla="*/ 406390 h 919737"/>
                <a:gd name="connsiteX173" fmla="*/ 844101 w 4879989"/>
                <a:gd name="connsiteY173" fmla="*/ 406390 h 919737"/>
                <a:gd name="connsiteX174" fmla="*/ 844101 w 4879989"/>
                <a:gd name="connsiteY174" fmla="*/ 410474 h 919737"/>
                <a:gd name="connsiteX175" fmla="*/ 845887 w 4879989"/>
                <a:gd name="connsiteY175" fmla="*/ 410474 h 919737"/>
                <a:gd name="connsiteX176" fmla="*/ 845887 w 4879989"/>
                <a:gd name="connsiteY176" fmla="*/ 414558 h 919737"/>
                <a:gd name="connsiteX177" fmla="*/ 847673 w 4879989"/>
                <a:gd name="connsiteY177" fmla="*/ 414558 h 919737"/>
                <a:gd name="connsiteX178" fmla="*/ 847673 w 4879989"/>
                <a:gd name="connsiteY178" fmla="*/ 418643 h 919737"/>
                <a:gd name="connsiteX179" fmla="*/ 853159 w 4879989"/>
                <a:gd name="connsiteY179" fmla="*/ 418643 h 919737"/>
                <a:gd name="connsiteX180" fmla="*/ 853159 w 4879989"/>
                <a:gd name="connsiteY180" fmla="*/ 422727 h 919737"/>
                <a:gd name="connsiteX181" fmla="*/ 875359 w 4879989"/>
                <a:gd name="connsiteY181" fmla="*/ 422727 h 919737"/>
                <a:gd name="connsiteX182" fmla="*/ 875359 w 4879989"/>
                <a:gd name="connsiteY182" fmla="*/ 426811 h 919737"/>
                <a:gd name="connsiteX183" fmla="*/ 890159 w 4879989"/>
                <a:gd name="connsiteY183" fmla="*/ 426811 h 919737"/>
                <a:gd name="connsiteX184" fmla="*/ 890159 w 4879989"/>
                <a:gd name="connsiteY184" fmla="*/ 430896 h 919737"/>
                <a:gd name="connsiteX185" fmla="*/ 904959 w 4879989"/>
                <a:gd name="connsiteY185" fmla="*/ 430896 h 919737"/>
                <a:gd name="connsiteX186" fmla="*/ 904959 w 4879989"/>
                <a:gd name="connsiteY186" fmla="*/ 434980 h 919737"/>
                <a:gd name="connsiteX187" fmla="*/ 930858 w 4879989"/>
                <a:gd name="connsiteY187" fmla="*/ 434980 h 919737"/>
                <a:gd name="connsiteX188" fmla="*/ 930858 w 4879989"/>
                <a:gd name="connsiteY188" fmla="*/ 443149 h 919737"/>
                <a:gd name="connsiteX189" fmla="*/ 936345 w 4879989"/>
                <a:gd name="connsiteY189" fmla="*/ 443149 h 919737"/>
                <a:gd name="connsiteX190" fmla="*/ 936345 w 4879989"/>
                <a:gd name="connsiteY190" fmla="*/ 447233 h 919737"/>
                <a:gd name="connsiteX191" fmla="*/ 958544 w 4879989"/>
                <a:gd name="connsiteY191" fmla="*/ 447233 h 919737"/>
                <a:gd name="connsiteX192" fmla="*/ 958544 w 4879989"/>
                <a:gd name="connsiteY192" fmla="*/ 451317 h 919737"/>
                <a:gd name="connsiteX193" fmla="*/ 965944 w 4879989"/>
                <a:gd name="connsiteY193" fmla="*/ 451317 h 919737"/>
                <a:gd name="connsiteX194" fmla="*/ 965944 w 4879989"/>
                <a:gd name="connsiteY194" fmla="*/ 455402 h 919737"/>
                <a:gd name="connsiteX195" fmla="*/ 967730 w 4879989"/>
                <a:gd name="connsiteY195" fmla="*/ 455402 h 919737"/>
                <a:gd name="connsiteX196" fmla="*/ 967730 w 4879989"/>
                <a:gd name="connsiteY196" fmla="*/ 459486 h 919737"/>
                <a:gd name="connsiteX197" fmla="*/ 997330 w 4879989"/>
                <a:gd name="connsiteY197" fmla="*/ 459486 h 919737"/>
                <a:gd name="connsiteX198" fmla="*/ 997330 w 4879989"/>
                <a:gd name="connsiteY198" fmla="*/ 463570 h 919737"/>
                <a:gd name="connsiteX199" fmla="*/ 1025016 w 4879989"/>
                <a:gd name="connsiteY199" fmla="*/ 463570 h 919737"/>
                <a:gd name="connsiteX200" fmla="*/ 1025016 w 4879989"/>
                <a:gd name="connsiteY200" fmla="*/ 467655 h 919737"/>
                <a:gd name="connsiteX201" fmla="*/ 1037902 w 4879989"/>
                <a:gd name="connsiteY201" fmla="*/ 467655 h 919737"/>
                <a:gd name="connsiteX202" fmla="*/ 1037902 w 4879989"/>
                <a:gd name="connsiteY202" fmla="*/ 471739 h 919737"/>
                <a:gd name="connsiteX203" fmla="*/ 1045302 w 4879989"/>
                <a:gd name="connsiteY203" fmla="*/ 471739 h 919737"/>
                <a:gd name="connsiteX204" fmla="*/ 1045302 w 4879989"/>
                <a:gd name="connsiteY204" fmla="*/ 475823 h 919737"/>
                <a:gd name="connsiteX205" fmla="*/ 1072988 w 4879989"/>
                <a:gd name="connsiteY205" fmla="*/ 475823 h 919737"/>
                <a:gd name="connsiteX206" fmla="*/ 1072988 w 4879989"/>
                <a:gd name="connsiteY206" fmla="*/ 479908 h 919737"/>
                <a:gd name="connsiteX207" fmla="*/ 1087788 w 4879989"/>
                <a:gd name="connsiteY207" fmla="*/ 479908 h 919737"/>
                <a:gd name="connsiteX208" fmla="*/ 1087788 w 4879989"/>
                <a:gd name="connsiteY208" fmla="*/ 483992 h 919737"/>
                <a:gd name="connsiteX209" fmla="*/ 1100674 w 4879989"/>
                <a:gd name="connsiteY209" fmla="*/ 483992 h 919737"/>
                <a:gd name="connsiteX210" fmla="*/ 1100674 w 4879989"/>
                <a:gd name="connsiteY210" fmla="*/ 488076 h 919737"/>
                <a:gd name="connsiteX211" fmla="*/ 1108074 w 4879989"/>
                <a:gd name="connsiteY211" fmla="*/ 488076 h 919737"/>
                <a:gd name="connsiteX212" fmla="*/ 1108074 w 4879989"/>
                <a:gd name="connsiteY212" fmla="*/ 492161 h 919737"/>
                <a:gd name="connsiteX213" fmla="*/ 1126574 w 4879989"/>
                <a:gd name="connsiteY213" fmla="*/ 492161 h 919737"/>
                <a:gd name="connsiteX214" fmla="*/ 1126574 w 4879989"/>
                <a:gd name="connsiteY214" fmla="*/ 496245 h 919737"/>
                <a:gd name="connsiteX215" fmla="*/ 1132060 w 4879989"/>
                <a:gd name="connsiteY215" fmla="*/ 496245 h 919737"/>
                <a:gd name="connsiteX216" fmla="*/ 1132060 w 4879989"/>
                <a:gd name="connsiteY216" fmla="*/ 500329 h 919737"/>
                <a:gd name="connsiteX217" fmla="*/ 1159746 w 4879989"/>
                <a:gd name="connsiteY217" fmla="*/ 500329 h 919737"/>
                <a:gd name="connsiteX218" fmla="*/ 1159746 w 4879989"/>
                <a:gd name="connsiteY218" fmla="*/ 504414 h 919737"/>
                <a:gd name="connsiteX219" fmla="*/ 1168932 w 4879989"/>
                <a:gd name="connsiteY219" fmla="*/ 504414 h 919737"/>
                <a:gd name="connsiteX220" fmla="*/ 1168932 w 4879989"/>
                <a:gd name="connsiteY220" fmla="*/ 508498 h 919737"/>
                <a:gd name="connsiteX221" fmla="*/ 1180032 w 4879989"/>
                <a:gd name="connsiteY221" fmla="*/ 508498 h 919737"/>
                <a:gd name="connsiteX222" fmla="*/ 1180032 w 4879989"/>
                <a:gd name="connsiteY222" fmla="*/ 512582 h 919737"/>
                <a:gd name="connsiteX223" fmla="*/ 1189218 w 4879989"/>
                <a:gd name="connsiteY223" fmla="*/ 512582 h 919737"/>
                <a:gd name="connsiteX224" fmla="*/ 1189218 w 4879989"/>
                <a:gd name="connsiteY224" fmla="*/ 516666 h 919737"/>
                <a:gd name="connsiteX225" fmla="*/ 1231703 w 4879989"/>
                <a:gd name="connsiteY225" fmla="*/ 516666 h 919737"/>
                <a:gd name="connsiteX226" fmla="*/ 1231703 w 4879989"/>
                <a:gd name="connsiteY226" fmla="*/ 520878 h 919737"/>
                <a:gd name="connsiteX227" fmla="*/ 1277889 w 4879989"/>
                <a:gd name="connsiteY227" fmla="*/ 520878 h 919737"/>
                <a:gd name="connsiteX228" fmla="*/ 1277889 w 4879989"/>
                <a:gd name="connsiteY228" fmla="*/ 525090 h 919737"/>
                <a:gd name="connsiteX229" fmla="*/ 1279675 w 4879989"/>
                <a:gd name="connsiteY229" fmla="*/ 525090 h 919737"/>
                <a:gd name="connsiteX230" fmla="*/ 1279675 w 4879989"/>
                <a:gd name="connsiteY230" fmla="*/ 529302 h 919737"/>
                <a:gd name="connsiteX231" fmla="*/ 1283375 w 4879989"/>
                <a:gd name="connsiteY231" fmla="*/ 529302 h 919737"/>
                <a:gd name="connsiteX232" fmla="*/ 1283375 w 4879989"/>
                <a:gd name="connsiteY232" fmla="*/ 533514 h 919737"/>
                <a:gd name="connsiteX233" fmla="*/ 1288861 w 4879989"/>
                <a:gd name="connsiteY233" fmla="*/ 533514 h 919737"/>
                <a:gd name="connsiteX234" fmla="*/ 1288861 w 4879989"/>
                <a:gd name="connsiteY234" fmla="*/ 537726 h 919737"/>
                <a:gd name="connsiteX235" fmla="*/ 1318461 w 4879989"/>
                <a:gd name="connsiteY235" fmla="*/ 537726 h 919737"/>
                <a:gd name="connsiteX236" fmla="*/ 1318461 w 4879989"/>
                <a:gd name="connsiteY236" fmla="*/ 541938 h 919737"/>
                <a:gd name="connsiteX237" fmla="*/ 1348061 w 4879989"/>
                <a:gd name="connsiteY237" fmla="*/ 541938 h 919737"/>
                <a:gd name="connsiteX238" fmla="*/ 1348061 w 4879989"/>
                <a:gd name="connsiteY238" fmla="*/ 546150 h 919737"/>
                <a:gd name="connsiteX239" fmla="*/ 1362861 w 4879989"/>
                <a:gd name="connsiteY239" fmla="*/ 546150 h 919737"/>
                <a:gd name="connsiteX240" fmla="*/ 1362861 w 4879989"/>
                <a:gd name="connsiteY240" fmla="*/ 550362 h 919737"/>
                <a:gd name="connsiteX241" fmla="*/ 1373960 w 4879989"/>
                <a:gd name="connsiteY241" fmla="*/ 550362 h 919737"/>
                <a:gd name="connsiteX242" fmla="*/ 1373960 w 4879989"/>
                <a:gd name="connsiteY242" fmla="*/ 554574 h 919737"/>
                <a:gd name="connsiteX243" fmla="*/ 1392460 w 4879989"/>
                <a:gd name="connsiteY243" fmla="*/ 554574 h 919737"/>
                <a:gd name="connsiteX244" fmla="*/ 1392460 w 4879989"/>
                <a:gd name="connsiteY244" fmla="*/ 558786 h 919737"/>
                <a:gd name="connsiteX245" fmla="*/ 1412746 w 4879989"/>
                <a:gd name="connsiteY245" fmla="*/ 558786 h 919737"/>
                <a:gd name="connsiteX246" fmla="*/ 1412746 w 4879989"/>
                <a:gd name="connsiteY246" fmla="*/ 562998 h 919737"/>
                <a:gd name="connsiteX247" fmla="*/ 1429332 w 4879989"/>
                <a:gd name="connsiteY247" fmla="*/ 562998 h 919737"/>
                <a:gd name="connsiteX248" fmla="*/ 1429332 w 4879989"/>
                <a:gd name="connsiteY248" fmla="*/ 567210 h 919737"/>
                <a:gd name="connsiteX249" fmla="*/ 1477432 w 4879989"/>
                <a:gd name="connsiteY249" fmla="*/ 567210 h 919737"/>
                <a:gd name="connsiteX250" fmla="*/ 1477432 w 4879989"/>
                <a:gd name="connsiteY250" fmla="*/ 571422 h 919737"/>
                <a:gd name="connsiteX251" fmla="*/ 1549517 w 4879989"/>
                <a:gd name="connsiteY251" fmla="*/ 571422 h 919737"/>
                <a:gd name="connsiteX252" fmla="*/ 1549517 w 4879989"/>
                <a:gd name="connsiteY252" fmla="*/ 575634 h 919737"/>
                <a:gd name="connsiteX253" fmla="*/ 1555003 w 4879989"/>
                <a:gd name="connsiteY253" fmla="*/ 575634 h 919737"/>
                <a:gd name="connsiteX254" fmla="*/ 1555003 w 4879989"/>
                <a:gd name="connsiteY254" fmla="*/ 579846 h 919737"/>
                <a:gd name="connsiteX255" fmla="*/ 1590089 w 4879989"/>
                <a:gd name="connsiteY255" fmla="*/ 579846 h 919737"/>
                <a:gd name="connsiteX256" fmla="*/ 1590089 w 4879989"/>
                <a:gd name="connsiteY256" fmla="*/ 584058 h 919737"/>
                <a:gd name="connsiteX257" fmla="*/ 1623389 w 4879989"/>
                <a:gd name="connsiteY257" fmla="*/ 584058 h 919737"/>
                <a:gd name="connsiteX258" fmla="*/ 1623389 w 4879989"/>
                <a:gd name="connsiteY258" fmla="*/ 588270 h 919737"/>
                <a:gd name="connsiteX259" fmla="*/ 1667788 w 4879989"/>
                <a:gd name="connsiteY259" fmla="*/ 588270 h 919737"/>
                <a:gd name="connsiteX260" fmla="*/ 1667788 w 4879989"/>
                <a:gd name="connsiteY260" fmla="*/ 592482 h 919737"/>
                <a:gd name="connsiteX261" fmla="*/ 1689988 w 4879989"/>
                <a:gd name="connsiteY261" fmla="*/ 592482 h 919737"/>
                <a:gd name="connsiteX262" fmla="*/ 1689988 w 4879989"/>
                <a:gd name="connsiteY262" fmla="*/ 596694 h 919737"/>
                <a:gd name="connsiteX263" fmla="*/ 1699174 w 4879989"/>
                <a:gd name="connsiteY263" fmla="*/ 596694 h 919737"/>
                <a:gd name="connsiteX264" fmla="*/ 1699174 w 4879989"/>
                <a:gd name="connsiteY264" fmla="*/ 605118 h 919737"/>
                <a:gd name="connsiteX265" fmla="*/ 1712060 w 4879989"/>
                <a:gd name="connsiteY265" fmla="*/ 605118 h 919737"/>
                <a:gd name="connsiteX266" fmla="*/ 1712060 w 4879989"/>
                <a:gd name="connsiteY266" fmla="*/ 613669 h 919737"/>
                <a:gd name="connsiteX267" fmla="*/ 1715760 w 4879989"/>
                <a:gd name="connsiteY267" fmla="*/ 613669 h 919737"/>
                <a:gd name="connsiteX268" fmla="*/ 1715760 w 4879989"/>
                <a:gd name="connsiteY268" fmla="*/ 617881 h 919737"/>
                <a:gd name="connsiteX269" fmla="*/ 1769346 w 4879989"/>
                <a:gd name="connsiteY269" fmla="*/ 617881 h 919737"/>
                <a:gd name="connsiteX270" fmla="*/ 1769346 w 4879989"/>
                <a:gd name="connsiteY270" fmla="*/ 622221 h 919737"/>
                <a:gd name="connsiteX271" fmla="*/ 1793332 w 4879989"/>
                <a:gd name="connsiteY271" fmla="*/ 622221 h 919737"/>
                <a:gd name="connsiteX272" fmla="*/ 1793332 w 4879989"/>
                <a:gd name="connsiteY272" fmla="*/ 630772 h 919737"/>
                <a:gd name="connsiteX273" fmla="*/ 1841431 w 4879989"/>
                <a:gd name="connsiteY273" fmla="*/ 630772 h 919737"/>
                <a:gd name="connsiteX274" fmla="*/ 1841431 w 4879989"/>
                <a:gd name="connsiteY274" fmla="*/ 635112 h 919737"/>
                <a:gd name="connsiteX275" fmla="*/ 1900630 w 4879989"/>
                <a:gd name="connsiteY275" fmla="*/ 635112 h 919737"/>
                <a:gd name="connsiteX276" fmla="*/ 1900630 w 4879989"/>
                <a:gd name="connsiteY276" fmla="*/ 639451 h 919737"/>
                <a:gd name="connsiteX277" fmla="*/ 1904330 w 4879989"/>
                <a:gd name="connsiteY277" fmla="*/ 639451 h 919737"/>
                <a:gd name="connsiteX278" fmla="*/ 1904330 w 4879989"/>
                <a:gd name="connsiteY278" fmla="*/ 643791 h 919737"/>
                <a:gd name="connsiteX279" fmla="*/ 1919130 w 4879989"/>
                <a:gd name="connsiteY279" fmla="*/ 643791 h 919737"/>
                <a:gd name="connsiteX280" fmla="*/ 1919130 w 4879989"/>
                <a:gd name="connsiteY280" fmla="*/ 648131 h 919737"/>
                <a:gd name="connsiteX281" fmla="*/ 1987516 w 4879989"/>
                <a:gd name="connsiteY281" fmla="*/ 648131 h 919737"/>
                <a:gd name="connsiteX282" fmla="*/ 1987516 w 4879989"/>
                <a:gd name="connsiteY282" fmla="*/ 652470 h 919737"/>
                <a:gd name="connsiteX283" fmla="*/ 2096600 w 4879989"/>
                <a:gd name="connsiteY283" fmla="*/ 652470 h 919737"/>
                <a:gd name="connsiteX284" fmla="*/ 2096600 w 4879989"/>
                <a:gd name="connsiteY284" fmla="*/ 656810 h 919737"/>
                <a:gd name="connsiteX285" fmla="*/ 2111400 w 4879989"/>
                <a:gd name="connsiteY285" fmla="*/ 656810 h 919737"/>
                <a:gd name="connsiteX286" fmla="*/ 2111400 w 4879989"/>
                <a:gd name="connsiteY286" fmla="*/ 661149 h 919737"/>
                <a:gd name="connsiteX287" fmla="*/ 2135386 w 4879989"/>
                <a:gd name="connsiteY287" fmla="*/ 661149 h 919737"/>
                <a:gd name="connsiteX288" fmla="*/ 2135386 w 4879989"/>
                <a:gd name="connsiteY288" fmla="*/ 665489 h 919737"/>
                <a:gd name="connsiteX289" fmla="*/ 2209258 w 4879989"/>
                <a:gd name="connsiteY289" fmla="*/ 665489 h 919737"/>
                <a:gd name="connsiteX290" fmla="*/ 2209258 w 4879989"/>
                <a:gd name="connsiteY290" fmla="*/ 669828 h 919737"/>
                <a:gd name="connsiteX291" fmla="*/ 2301629 w 4879989"/>
                <a:gd name="connsiteY291" fmla="*/ 669828 h 919737"/>
                <a:gd name="connsiteX292" fmla="*/ 2301629 w 4879989"/>
                <a:gd name="connsiteY292" fmla="*/ 674168 h 919737"/>
                <a:gd name="connsiteX293" fmla="*/ 2305329 w 4879989"/>
                <a:gd name="connsiteY293" fmla="*/ 674168 h 919737"/>
                <a:gd name="connsiteX294" fmla="*/ 2305329 w 4879989"/>
                <a:gd name="connsiteY294" fmla="*/ 678508 h 919737"/>
                <a:gd name="connsiteX295" fmla="*/ 2307115 w 4879989"/>
                <a:gd name="connsiteY295" fmla="*/ 678508 h 919737"/>
                <a:gd name="connsiteX296" fmla="*/ 2307115 w 4879989"/>
                <a:gd name="connsiteY296" fmla="*/ 682847 h 919737"/>
                <a:gd name="connsiteX297" fmla="*/ 2327402 w 4879989"/>
                <a:gd name="connsiteY297" fmla="*/ 682847 h 919737"/>
                <a:gd name="connsiteX298" fmla="*/ 2327402 w 4879989"/>
                <a:gd name="connsiteY298" fmla="*/ 687187 h 919737"/>
                <a:gd name="connsiteX299" fmla="*/ 2462259 w 4879989"/>
                <a:gd name="connsiteY299" fmla="*/ 687187 h 919737"/>
                <a:gd name="connsiteX300" fmla="*/ 2462259 w 4879989"/>
                <a:gd name="connsiteY300" fmla="*/ 691654 h 919737"/>
                <a:gd name="connsiteX301" fmla="*/ 2478845 w 4879989"/>
                <a:gd name="connsiteY301" fmla="*/ 691654 h 919737"/>
                <a:gd name="connsiteX302" fmla="*/ 2478845 w 4879989"/>
                <a:gd name="connsiteY302" fmla="*/ 696121 h 919737"/>
                <a:gd name="connsiteX303" fmla="*/ 2513930 w 4879989"/>
                <a:gd name="connsiteY303" fmla="*/ 696121 h 919737"/>
                <a:gd name="connsiteX304" fmla="*/ 2513930 w 4879989"/>
                <a:gd name="connsiteY304" fmla="*/ 700589 h 919737"/>
                <a:gd name="connsiteX305" fmla="*/ 2539830 w 4879989"/>
                <a:gd name="connsiteY305" fmla="*/ 700589 h 919737"/>
                <a:gd name="connsiteX306" fmla="*/ 2539830 w 4879989"/>
                <a:gd name="connsiteY306" fmla="*/ 705056 h 919737"/>
                <a:gd name="connsiteX307" fmla="*/ 2584230 w 4879989"/>
                <a:gd name="connsiteY307" fmla="*/ 705056 h 919737"/>
                <a:gd name="connsiteX308" fmla="*/ 2584230 w 4879989"/>
                <a:gd name="connsiteY308" fmla="*/ 713990 h 919737"/>
                <a:gd name="connsiteX309" fmla="*/ 2700715 w 4879989"/>
                <a:gd name="connsiteY309" fmla="*/ 713990 h 919737"/>
                <a:gd name="connsiteX310" fmla="*/ 2700715 w 4879989"/>
                <a:gd name="connsiteY310" fmla="*/ 718457 h 919737"/>
                <a:gd name="connsiteX311" fmla="*/ 2759914 w 4879989"/>
                <a:gd name="connsiteY311" fmla="*/ 718457 h 919737"/>
                <a:gd name="connsiteX312" fmla="*/ 2759914 w 4879989"/>
                <a:gd name="connsiteY312" fmla="*/ 722925 h 919737"/>
                <a:gd name="connsiteX313" fmla="*/ 2761700 w 4879989"/>
                <a:gd name="connsiteY313" fmla="*/ 722925 h 919737"/>
                <a:gd name="connsiteX314" fmla="*/ 2761700 w 4879989"/>
                <a:gd name="connsiteY314" fmla="*/ 727392 h 919737"/>
                <a:gd name="connsiteX315" fmla="*/ 2767186 w 4879989"/>
                <a:gd name="connsiteY315" fmla="*/ 727392 h 919737"/>
                <a:gd name="connsiteX316" fmla="*/ 2767186 w 4879989"/>
                <a:gd name="connsiteY316" fmla="*/ 731859 h 919737"/>
                <a:gd name="connsiteX317" fmla="*/ 2772672 w 4879989"/>
                <a:gd name="connsiteY317" fmla="*/ 731859 h 919737"/>
                <a:gd name="connsiteX318" fmla="*/ 2772672 w 4879989"/>
                <a:gd name="connsiteY318" fmla="*/ 736326 h 919737"/>
                <a:gd name="connsiteX319" fmla="*/ 2850244 w 4879989"/>
                <a:gd name="connsiteY319" fmla="*/ 736326 h 919737"/>
                <a:gd name="connsiteX320" fmla="*/ 2850244 w 4879989"/>
                <a:gd name="connsiteY320" fmla="*/ 740794 h 919737"/>
                <a:gd name="connsiteX321" fmla="*/ 2938915 w 4879989"/>
                <a:gd name="connsiteY321" fmla="*/ 740794 h 919737"/>
                <a:gd name="connsiteX322" fmla="*/ 2938915 w 4879989"/>
                <a:gd name="connsiteY322" fmla="*/ 745388 h 919737"/>
                <a:gd name="connsiteX323" fmla="*/ 3029501 w 4879989"/>
                <a:gd name="connsiteY323" fmla="*/ 745388 h 919737"/>
                <a:gd name="connsiteX324" fmla="*/ 3029501 w 4879989"/>
                <a:gd name="connsiteY324" fmla="*/ 749983 h 919737"/>
                <a:gd name="connsiteX325" fmla="*/ 3031287 w 4879989"/>
                <a:gd name="connsiteY325" fmla="*/ 749983 h 919737"/>
                <a:gd name="connsiteX326" fmla="*/ 3031287 w 4879989"/>
                <a:gd name="connsiteY326" fmla="*/ 754578 h 919737"/>
                <a:gd name="connsiteX327" fmla="*/ 3068286 w 4879989"/>
                <a:gd name="connsiteY327" fmla="*/ 754578 h 919737"/>
                <a:gd name="connsiteX328" fmla="*/ 3068286 w 4879989"/>
                <a:gd name="connsiteY328" fmla="*/ 759173 h 919737"/>
                <a:gd name="connsiteX329" fmla="*/ 3125572 w 4879989"/>
                <a:gd name="connsiteY329" fmla="*/ 759173 h 919737"/>
                <a:gd name="connsiteX330" fmla="*/ 3125572 w 4879989"/>
                <a:gd name="connsiteY330" fmla="*/ 763896 h 919737"/>
                <a:gd name="connsiteX331" fmla="*/ 3221643 w 4879989"/>
                <a:gd name="connsiteY331" fmla="*/ 763896 h 919737"/>
                <a:gd name="connsiteX332" fmla="*/ 3221643 w 4879989"/>
                <a:gd name="connsiteY332" fmla="*/ 768618 h 919737"/>
                <a:gd name="connsiteX333" fmla="*/ 3375000 w 4879989"/>
                <a:gd name="connsiteY333" fmla="*/ 768618 h 919737"/>
                <a:gd name="connsiteX334" fmla="*/ 3375000 w 4879989"/>
                <a:gd name="connsiteY334" fmla="*/ 773596 h 919737"/>
                <a:gd name="connsiteX335" fmla="*/ 3469285 w 4879989"/>
                <a:gd name="connsiteY335" fmla="*/ 773596 h 919737"/>
                <a:gd name="connsiteX336" fmla="*/ 3469285 w 4879989"/>
                <a:gd name="connsiteY336" fmla="*/ 778956 h 919737"/>
                <a:gd name="connsiteX337" fmla="*/ 3472985 w 4879989"/>
                <a:gd name="connsiteY337" fmla="*/ 778956 h 919737"/>
                <a:gd name="connsiteX338" fmla="*/ 3472985 w 4879989"/>
                <a:gd name="connsiteY338" fmla="*/ 784317 h 919737"/>
                <a:gd name="connsiteX339" fmla="*/ 3563570 w 4879989"/>
                <a:gd name="connsiteY339" fmla="*/ 784317 h 919737"/>
                <a:gd name="connsiteX340" fmla="*/ 3563570 w 4879989"/>
                <a:gd name="connsiteY340" fmla="*/ 789805 h 919737"/>
                <a:gd name="connsiteX341" fmla="*/ 3689241 w 4879989"/>
                <a:gd name="connsiteY341" fmla="*/ 789805 h 919737"/>
                <a:gd name="connsiteX342" fmla="*/ 3689241 w 4879989"/>
                <a:gd name="connsiteY342" fmla="*/ 795549 h 919737"/>
                <a:gd name="connsiteX343" fmla="*/ 3816699 w 4879989"/>
                <a:gd name="connsiteY343" fmla="*/ 795549 h 919737"/>
                <a:gd name="connsiteX344" fmla="*/ 3816699 w 4879989"/>
                <a:gd name="connsiteY344" fmla="*/ 802186 h 919737"/>
                <a:gd name="connsiteX345" fmla="*/ 3829585 w 4879989"/>
                <a:gd name="connsiteY345" fmla="*/ 802186 h 919737"/>
                <a:gd name="connsiteX346" fmla="*/ 3829585 w 4879989"/>
                <a:gd name="connsiteY346" fmla="*/ 808951 h 919737"/>
                <a:gd name="connsiteX347" fmla="*/ 3836984 w 4879989"/>
                <a:gd name="connsiteY347" fmla="*/ 808951 h 919737"/>
                <a:gd name="connsiteX348" fmla="*/ 3836984 w 4879989"/>
                <a:gd name="connsiteY348" fmla="*/ 815715 h 919737"/>
                <a:gd name="connsiteX349" fmla="*/ 3981155 w 4879989"/>
                <a:gd name="connsiteY349" fmla="*/ 815715 h 919737"/>
                <a:gd name="connsiteX350" fmla="*/ 3981155 w 4879989"/>
                <a:gd name="connsiteY350" fmla="*/ 822863 h 919737"/>
                <a:gd name="connsiteX351" fmla="*/ 3995955 w 4879989"/>
                <a:gd name="connsiteY351" fmla="*/ 822863 h 919737"/>
                <a:gd name="connsiteX352" fmla="*/ 3995955 w 4879989"/>
                <a:gd name="connsiteY352" fmla="*/ 830010 h 919737"/>
                <a:gd name="connsiteX353" fmla="*/ 4007055 w 4879989"/>
                <a:gd name="connsiteY353" fmla="*/ 830010 h 919737"/>
                <a:gd name="connsiteX354" fmla="*/ 4007055 w 4879989"/>
                <a:gd name="connsiteY354" fmla="*/ 837286 h 919737"/>
                <a:gd name="connsiteX355" fmla="*/ 4036655 w 4879989"/>
                <a:gd name="connsiteY355" fmla="*/ 837286 h 919737"/>
                <a:gd name="connsiteX356" fmla="*/ 4036655 w 4879989"/>
                <a:gd name="connsiteY356" fmla="*/ 844561 h 919737"/>
                <a:gd name="connsiteX357" fmla="*/ 4227011 w 4879989"/>
                <a:gd name="connsiteY357" fmla="*/ 844561 h 919737"/>
                <a:gd name="connsiteX358" fmla="*/ 4227011 w 4879989"/>
                <a:gd name="connsiteY358" fmla="*/ 852219 h 919737"/>
                <a:gd name="connsiteX359" fmla="*/ 4372968 w 4879989"/>
                <a:gd name="connsiteY359" fmla="*/ 852219 h 919737"/>
                <a:gd name="connsiteX360" fmla="*/ 4372968 w 4879989"/>
                <a:gd name="connsiteY360" fmla="*/ 860898 h 919737"/>
                <a:gd name="connsiteX361" fmla="*/ 4493153 w 4879989"/>
                <a:gd name="connsiteY361" fmla="*/ 860898 h 919737"/>
                <a:gd name="connsiteX362" fmla="*/ 4493153 w 4879989"/>
                <a:gd name="connsiteY362" fmla="*/ 871875 h 919737"/>
                <a:gd name="connsiteX363" fmla="*/ 4607724 w 4879989"/>
                <a:gd name="connsiteY363" fmla="*/ 871875 h 919737"/>
                <a:gd name="connsiteX364" fmla="*/ 4607724 w 4879989"/>
                <a:gd name="connsiteY364" fmla="*/ 883617 h 919737"/>
                <a:gd name="connsiteX365" fmla="*/ 4631710 w 4879989"/>
                <a:gd name="connsiteY365" fmla="*/ 883617 h 919737"/>
                <a:gd name="connsiteX366" fmla="*/ 4631710 w 4879989"/>
                <a:gd name="connsiteY366" fmla="*/ 895487 h 919737"/>
                <a:gd name="connsiteX367" fmla="*/ 4651996 w 4879989"/>
                <a:gd name="connsiteY367" fmla="*/ 895487 h 919737"/>
                <a:gd name="connsiteX368" fmla="*/ 4651996 w 4879989"/>
                <a:gd name="connsiteY368" fmla="*/ 907357 h 919737"/>
                <a:gd name="connsiteX369" fmla="*/ 4759167 w 4879989"/>
                <a:gd name="connsiteY369" fmla="*/ 907357 h 919737"/>
                <a:gd name="connsiteX370" fmla="*/ 4759167 w 4879989"/>
                <a:gd name="connsiteY370" fmla="*/ 919738 h 919737"/>
                <a:gd name="connsiteX371" fmla="*/ 4879990 w 4879989"/>
                <a:gd name="connsiteY371" fmla="*/ 919738 h 9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Lst>
              <a:rect l="l" t="t" r="r" b="b"/>
              <a:pathLst>
                <a:path w="4879989" h="919737">
                  <a:moveTo>
                    <a:pt x="0" y="0"/>
                  </a:moveTo>
                  <a:lnTo>
                    <a:pt x="1786" y="0"/>
                  </a:lnTo>
                  <a:lnTo>
                    <a:pt x="1786" y="3829"/>
                  </a:lnTo>
                  <a:lnTo>
                    <a:pt x="3572" y="3829"/>
                  </a:lnTo>
                  <a:lnTo>
                    <a:pt x="3572" y="7658"/>
                  </a:lnTo>
                  <a:lnTo>
                    <a:pt x="12758" y="7658"/>
                  </a:lnTo>
                  <a:lnTo>
                    <a:pt x="12758" y="11487"/>
                  </a:lnTo>
                  <a:lnTo>
                    <a:pt x="14545" y="11487"/>
                  </a:lnTo>
                  <a:lnTo>
                    <a:pt x="14545" y="15316"/>
                  </a:lnTo>
                  <a:lnTo>
                    <a:pt x="21945" y="15316"/>
                  </a:lnTo>
                  <a:lnTo>
                    <a:pt x="21945" y="19145"/>
                  </a:lnTo>
                  <a:lnTo>
                    <a:pt x="25645" y="19145"/>
                  </a:lnTo>
                  <a:lnTo>
                    <a:pt x="25645" y="22974"/>
                  </a:lnTo>
                  <a:lnTo>
                    <a:pt x="40444" y="22974"/>
                  </a:lnTo>
                  <a:lnTo>
                    <a:pt x="40444" y="26803"/>
                  </a:lnTo>
                  <a:lnTo>
                    <a:pt x="49630" y="26803"/>
                  </a:lnTo>
                  <a:lnTo>
                    <a:pt x="49630" y="30632"/>
                  </a:lnTo>
                  <a:lnTo>
                    <a:pt x="53330" y="30632"/>
                  </a:lnTo>
                  <a:lnTo>
                    <a:pt x="53330" y="38418"/>
                  </a:lnTo>
                  <a:lnTo>
                    <a:pt x="57030" y="38418"/>
                  </a:lnTo>
                  <a:lnTo>
                    <a:pt x="57030" y="46204"/>
                  </a:lnTo>
                  <a:lnTo>
                    <a:pt x="62517" y="46204"/>
                  </a:lnTo>
                  <a:lnTo>
                    <a:pt x="62517" y="50161"/>
                  </a:lnTo>
                  <a:lnTo>
                    <a:pt x="77316" y="50161"/>
                  </a:lnTo>
                  <a:lnTo>
                    <a:pt x="77316" y="54117"/>
                  </a:lnTo>
                  <a:lnTo>
                    <a:pt x="79103" y="54117"/>
                  </a:lnTo>
                  <a:lnTo>
                    <a:pt x="79103" y="58074"/>
                  </a:lnTo>
                  <a:lnTo>
                    <a:pt x="90202" y="58074"/>
                  </a:lnTo>
                  <a:lnTo>
                    <a:pt x="90202" y="62031"/>
                  </a:lnTo>
                  <a:lnTo>
                    <a:pt x="93902" y="62031"/>
                  </a:lnTo>
                  <a:lnTo>
                    <a:pt x="93902" y="65987"/>
                  </a:lnTo>
                  <a:lnTo>
                    <a:pt x="97602" y="65987"/>
                  </a:lnTo>
                  <a:lnTo>
                    <a:pt x="97602" y="69944"/>
                  </a:lnTo>
                  <a:lnTo>
                    <a:pt x="105002" y="69944"/>
                  </a:lnTo>
                  <a:lnTo>
                    <a:pt x="105002" y="73901"/>
                  </a:lnTo>
                  <a:lnTo>
                    <a:pt x="106788" y="73901"/>
                  </a:lnTo>
                  <a:lnTo>
                    <a:pt x="106788" y="77857"/>
                  </a:lnTo>
                  <a:lnTo>
                    <a:pt x="114188" y="77857"/>
                  </a:lnTo>
                  <a:lnTo>
                    <a:pt x="114188" y="81814"/>
                  </a:lnTo>
                  <a:lnTo>
                    <a:pt x="123374" y="81814"/>
                  </a:lnTo>
                  <a:lnTo>
                    <a:pt x="123374" y="85771"/>
                  </a:lnTo>
                  <a:lnTo>
                    <a:pt x="127074" y="85771"/>
                  </a:lnTo>
                  <a:lnTo>
                    <a:pt x="127074" y="89727"/>
                  </a:lnTo>
                  <a:lnTo>
                    <a:pt x="134474" y="89727"/>
                  </a:lnTo>
                  <a:lnTo>
                    <a:pt x="134474" y="93684"/>
                  </a:lnTo>
                  <a:lnTo>
                    <a:pt x="138174" y="93684"/>
                  </a:lnTo>
                  <a:lnTo>
                    <a:pt x="138174" y="97641"/>
                  </a:lnTo>
                  <a:lnTo>
                    <a:pt x="143660" y="97641"/>
                  </a:lnTo>
                  <a:lnTo>
                    <a:pt x="143660" y="109511"/>
                  </a:lnTo>
                  <a:lnTo>
                    <a:pt x="156547" y="109511"/>
                  </a:lnTo>
                  <a:lnTo>
                    <a:pt x="156547" y="113468"/>
                  </a:lnTo>
                  <a:lnTo>
                    <a:pt x="158333" y="113468"/>
                  </a:lnTo>
                  <a:lnTo>
                    <a:pt x="158333" y="121381"/>
                  </a:lnTo>
                  <a:lnTo>
                    <a:pt x="160119" y="121381"/>
                  </a:lnTo>
                  <a:lnTo>
                    <a:pt x="160119" y="129422"/>
                  </a:lnTo>
                  <a:lnTo>
                    <a:pt x="173005" y="129422"/>
                  </a:lnTo>
                  <a:lnTo>
                    <a:pt x="173005" y="133379"/>
                  </a:lnTo>
                  <a:lnTo>
                    <a:pt x="174791" y="133379"/>
                  </a:lnTo>
                  <a:lnTo>
                    <a:pt x="174791" y="137335"/>
                  </a:lnTo>
                  <a:lnTo>
                    <a:pt x="180277" y="137335"/>
                  </a:lnTo>
                  <a:lnTo>
                    <a:pt x="180277" y="141292"/>
                  </a:lnTo>
                  <a:lnTo>
                    <a:pt x="189463" y="141292"/>
                  </a:lnTo>
                  <a:lnTo>
                    <a:pt x="189463" y="145249"/>
                  </a:lnTo>
                  <a:lnTo>
                    <a:pt x="196863" y="145249"/>
                  </a:lnTo>
                  <a:lnTo>
                    <a:pt x="196863" y="149205"/>
                  </a:lnTo>
                  <a:lnTo>
                    <a:pt x="213449" y="149205"/>
                  </a:lnTo>
                  <a:lnTo>
                    <a:pt x="213449" y="157246"/>
                  </a:lnTo>
                  <a:lnTo>
                    <a:pt x="222635" y="157246"/>
                  </a:lnTo>
                  <a:lnTo>
                    <a:pt x="222635" y="161203"/>
                  </a:lnTo>
                  <a:lnTo>
                    <a:pt x="224422" y="161203"/>
                  </a:lnTo>
                  <a:lnTo>
                    <a:pt x="224422" y="165160"/>
                  </a:lnTo>
                  <a:lnTo>
                    <a:pt x="229908" y="165160"/>
                  </a:lnTo>
                  <a:lnTo>
                    <a:pt x="229908" y="169116"/>
                  </a:lnTo>
                  <a:lnTo>
                    <a:pt x="242794" y="169116"/>
                  </a:lnTo>
                  <a:lnTo>
                    <a:pt x="242794" y="173073"/>
                  </a:lnTo>
                  <a:lnTo>
                    <a:pt x="248280" y="173073"/>
                  </a:lnTo>
                  <a:lnTo>
                    <a:pt x="248280" y="177030"/>
                  </a:lnTo>
                  <a:lnTo>
                    <a:pt x="272266" y="177030"/>
                  </a:lnTo>
                  <a:lnTo>
                    <a:pt x="272266" y="185071"/>
                  </a:lnTo>
                  <a:lnTo>
                    <a:pt x="279666" y="185071"/>
                  </a:lnTo>
                  <a:lnTo>
                    <a:pt x="279666" y="189027"/>
                  </a:lnTo>
                  <a:lnTo>
                    <a:pt x="281452" y="189027"/>
                  </a:lnTo>
                  <a:lnTo>
                    <a:pt x="281452" y="197068"/>
                  </a:lnTo>
                  <a:lnTo>
                    <a:pt x="288852" y="197068"/>
                  </a:lnTo>
                  <a:lnTo>
                    <a:pt x="288852" y="201025"/>
                  </a:lnTo>
                  <a:lnTo>
                    <a:pt x="301738" y="201025"/>
                  </a:lnTo>
                  <a:lnTo>
                    <a:pt x="301738" y="204982"/>
                  </a:lnTo>
                  <a:lnTo>
                    <a:pt x="309138" y="204982"/>
                  </a:lnTo>
                  <a:lnTo>
                    <a:pt x="309138" y="208939"/>
                  </a:lnTo>
                  <a:lnTo>
                    <a:pt x="314624" y="208939"/>
                  </a:lnTo>
                  <a:lnTo>
                    <a:pt x="314624" y="212895"/>
                  </a:lnTo>
                  <a:lnTo>
                    <a:pt x="316410" y="212895"/>
                  </a:lnTo>
                  <a:lnTo>
                    <a:pt x="316410" y="216852"/>
                  </a:lnTo>
                  <a:lnTo>
                    <a:pt x="323810" y="216852"/>
                  </a:lnTo>
                  <a:lnTo>
                    <a:pt x="323810" y="220809"/>
                  </a:lnTo>
                  <a:lnTo>
                    <a:pt x="325596" y="220809"/>
                  </a:lnTo>
                  <a:lnTo>
                    <a:pt x="325596" y="224765"/>
                  </a:lnTo>
                  <a:lnTo>
                    <a:pt x="336696" y="224765"/>
                  </a:lnTo>
                  <a:lnTo>
                    <a:pt x="336696" y="228722"/>
                  </a:lnTo>
                  <a:lnTo>
                    <a:pt x="369996" y="228722"/>
                  </a:lnTo>
                  <a:lnTo>
                    <a:pt x="369996" y="232679"/>
                  </a:lnTo>
                  <a:lnTo>
                    <a:pt x="386582" y="232679"/>
                  </a:lnTo>
                  <a:lnTo>
                    <a:pt x="386582" y="236635"/>
                  </a:lnTo>
                  <a:lnTo>
                    <a:pt x="388368" y="236635"/>
                  </a:lnTo>
                  <a:lnTo>
                    <a:pt x="388368" y="240592"/>
                  </a:lnTo>
                  <a:lnTo>
                    <a:pt x="403168" y="240592"/>
                  </a:lnTo>
                  <a:lnTo>
                    <a:pt x="403168" y="244549"/>
                  </a:lnTo>
                  <a:lnTo>
                    <a:pt x="417968" y="244549"/>
                  </a:lnTo>
                  <a:lnTo>
                    <a:pt x="417968" y="248505"/>
                  </a:lnTo>
                  <a:lnTo>
                    <a:pt x="421668" y="248505"/>
                  </a:lnTo>
                  <a:lnTo>
                    <a:pt x="421668" y="252462"/>
                  </a:lnTo>
                  <a:lnTo>
                    <a:pt x="432768" y="252462"/>
                  </a:lnTo>
                  <a:lnTo>
                    <a:pt x="432768" y="256419"/>
                  </a:lnTo>
                  <a:lnTo>
                    <a:pt x="447567" y="256419"/>
                  </a:lnTo>
                  <a:lnTo>
                    <a:pt x="447567" y="260375"/>
                  </a:lnTo>
                  <a:lnTo>
                    <a:pt x="456754" y="260375"/>
                  </a:lnTo>
                  <a:lnTo>
                    <a:pt x="456754" y="264332"/>
                  </a:lnTo>
                  <a:lnTo>
                    <a:pt x="473340" y="264332"/>
                  </a:lnTo>
                  <a:lnTo>
                    <a:pt x="473340" y="268289"/>
                  </a:lnTo>
                  <a:lnTo>
                    <a:pt x="478826" y="268289"/>
                  </a:lnTo>
                  <a:lnTo>
                    <a:pt x="478826" y="272245"/>
                  </a:lnTo>
                  <a:lnTo>
                    <a:pt x="501025" y="272245"/>
                  </a:lnTo>
                  <a:lnTo>
                    <a:pt x="501025" y="276330"/>
                  </a:lnTo>
                  <a:lnTo>
                    <a:pt x="504725" y="276330"/>
                  </a:lnTo>
                  <a:lnTo>
                    <a:pt x="504725" y="280414"/>
                  </a:lnTo>
                  <a:lnTo>
                    <a:pt x="508425" y="280414"/>
                  </a:lnTo>
                  <a:lnTo>
                    <a:pt x="508425" y="284498"/>
                  </a:lnTo>
                  <a:lnTo>
                    <a:pt x="558311" y="284498"/>
                  </a:lnTo>
                  <a:lnTo>
                    <a:pt x="558311" y="288583"/>
                  </a:lnTo>
                  <a:lnTo>
                    <a:pt x="593397" y="288583"/>
                  </a:lnTo>
                  <a:lnTo>
                    <a:pt x="593397" y="292667"/>
                  </a:lnTo>
                  <a:lnTo>
                    <a:pt x="597097" y="292667"/>
                  </a:lnTo>
                  <a:lnTo>
                    <a:pt x="597097" y="296751"/>
                  </a:lnTo>
                  <a:lnTo>
                    <a:pt x="606283" y="296751"/>
                  </a:lnTo>
                  <a:lnTo>
                    <a:pt x="606283" y="300836"/>
                  </a:lnTo>
                  <a:lnTo>
                    <a:pt x="615469" y="300836"/>
                  </a:lnTo>
                  <a:lnTo>
                    <a:pt x="615469" y="304920"/>
                  </a:lnTo>
                  <a:lnTo>
                    <a:pt x="622869" y="304920"/>
                  </a:lnTo>
                  <a:lnTo>
                    <a:pt x="622869" y="309004"/>
                  </a:lnTo>
                  <a:lnTo>
                    <a:pt x="637669" y="309004"/>
                  </a:lnTo>
                  <a:lnTo>
                    <a:pt x="637669" y="313089"/>
                  </a:lnTo>
                  <a:lnTo>
                    <a:pt x="646855" y="313089"/>
                  </a:lnTo>
                  <a:lnTo>
                    <a:pt x="646855" y="321130"/>
                  </a:lnTo>
                  <a:lnTo>
                    <a:pt x="652341" y="321130"/>
                  </a:lnTo>
                  <a:lnTo>
                    <a:pt x="652341" y="329171"/>
                  </a:lnTo>
                  <a:lnTo>
                    <a:pt x="672627" y="329171"/>
                  </a:lnTo>
                  <a:lnTo>
                    <a:pt x="672627" y="341296"/>
                  </a:lnTo>
                  <a:lnTo>
                    <a:pt x="674413" y="341296"/>
                  </a:lnTo>
                  <a:lnTo>
                    <a:pt x="674413" y="349337"/>
                  </a:lnTo>
                  <a:lnTo>
                    <a:pt x="679899" y="349337"/>
                  </a:lnTo>
                  <a:lnTo>
                    <a:pt x="679899" y="353421"/>
                  </a:lnTo>
                  <a:lnTo>
                    <a:pt x="681685" y="353421"/>
                  </a:lnTo>
                  <a:lnTo>
                    <a:pt x="681685" y="357506"/>
                  </a:lnTo>
                  <a:lnTo>
                    <a:pt x="683472" y="357506"/>
                  </a:lnTo>
                  <a:lnTo>
                    <a:pt x="683472" y="361590"/>
                  </a:lnTo>
                  <a:lnTo>
                    <a:pt x="685258" y="361590"/>
                  </a:lnTo>
                  <a:lnTo>
                    <a:pt x="685258" y="369631"/>
                  </a:lnTo>
                  <a:lnTo>
                    <a:pt x="703758" y="369631"/>
                  </a:lnTo>
                  <a:lnTo>
                    <a:pt x="703758" y="373715"/>
                  </a:lnTo>
                  <a:lnTo>
                    <a:pt x="707458" y="373715"/>
                  </a:lnTo>
                  <a:lnTo>
                    <a:pt x="707458" y="377800"/>
                  </a:lnTo>
                  <a:lnTo>
                    <a:pt x="716644" y="377800"/>
                  </a:lnTo>
                  <a:lnTo>
                    <a:pt x="716644" y="381884"/>
                  </a:lnTo>
                  <a:lnTo>
                    <a:pt x="736930" y="381884"/>
                  </a:lnTo>
                  <a:lnTo>
                    <a:pt x="736930" y="385968"/>
                  </a:lnTo>
                  <a:lnTo>
                    <a:pt x="753516" y="385968"/>
                  </a:lnTo>
                  <a:lnTo>
                    <a:pt x="753516" y="394137"/>
                  </a:lnTo>
                  <a:lnTo>
                    <a:pt x="757216" y="394137"/>
                  </a:lnTo>
                  <a:lnTo>
                    <a:pt x="757216" y="398221"/>
                  </a:lnTo>
                  <a:lnTo>
                    <a:pt x="836701" y="398221"/>
                  </a:lnTo>
                  <a:lnTo>
                    <a:pt x="836701" y="402306"/>
                  </a:lnTo>
                  <a:lnTo>
                    <a:pt x="840401" y="402306"/>
                  </a:lnTo>
                  <a:lnTo>
                    <a:pt x="840401" y="406390"/>
                  </a:lnTo>
                  <a:lnTo>
                    <a:pt x="844101" y="406390"/>
                  </a:lnTo>
                  <a:lnTo>
                    <a:pt x="844101" y="410474"/>
                  </a:lnTo>
                  <a:lnTo>
                    <a:pt x="845887" y="410474"/>
                  </a:lnTo>
                  <a:lnTo>
                    <a:pt x="845887" y="414558"/>
                  </a:lnTo>
                  <a:lnTo>
                    <a:pt x="847673" y="414558"/>
                  </a:lnTo>
                  <a:lnTo>
                    <a:pt x="847673" y="418643"/>
                  </a:lnTo>
                  <a:lnTo>
                    <a:pt x="853159" y="418643"/>
                  </a:lnTo>
                  <a:lnTo>
                    <a:pt x="853159" y="422727"/>
                  </a:lnTo>
                  <a:lnTo>
                    <a:pt x="875359" y="422727"/>
                  </a:lnTo>
                  <a:lnTo>
                    <a:pt x="875359" y="426811"/>
                  </a:lnTo>
                  <a:lnTo>
                    <a:pt x="890159" y="426811"/>
                  </a:lnTo>
                  <a:lnTo>
                    <a:pt x="890159" y="430896"/>
                  </a:lnTo>
                  <a:lnTo>
                    <a:pt x="904959" y="430896"/>
                  </a:lnTo>
                  <a:lnTo>
                    <a:pt x="904959" y="434980"/>
                  </a:lnTo>
                  <a:lnTo>
                    <a:pt x="930858" y="434980"/>
                  </a:lnTo>
                  <a:lnTo>
                    <a:pt x="930858" y="443149"/>
                  </a:lnTo>
                  <a:lnTo>
                    <a:pt x="936345" y="443149"/>
                  </a:lnTo>
                  <a:lnTo>
                    <a:pt x="936345" y="447233"/>
                  </a:lnTo>
                  <a:lnTo>
                    <a:pt x="958544" y="447233"/>
                  </a:lnTo>
                  <a:lnTo>
                    <a:pt x="958544" y="451317"/>
                  </a:lnTo>
                  <a:lnTo>
                    <a:pt x="965944" y="451317"/>
                  </a:lnTo>
                  <a:lnTo>
                    <a:pt x="965944" y="455402"/>
                  </a:lnTo>
                  <a:lnTo>
                    <a:pt x="967730" y="455402"/>
                  </a:lnTo>
                  <a:lnTo>
                    <a:pt x="967730" y="459486"/>
                  </a:lnTo>
                  <a:lnTo>
                    <a:pt x="997330" y="459486"/>
                  </a:lnTo>
                  <a:lnTo>
                    <a:pt x="997330" y="463570"/>
                  </a:lnTo>
                  <a:lnTo>
                    <a:pt x="1025016" y="463570"/>
                  </a:lnTo>
                  <a:lnTo>
                    <a:pt x="1025016" y="467655"/>
                  </a:lnTo>
                  <a:lnTo>
                    <a:pt x="1037902" y="467655"/>
                  </a:lnTo>
                  <a:lnTo>
                    <a:pt x="1037902" y="471739"/>
                  </a:lnTo>
                  <a:lnTo>
                    <a:pt x="1045302" y="471739"/>
                  </a:lnTo>
                  <a:lnTo>
                    <a:pt x="1045302" y="475823"/>
                  </a:lnTo>
                  <a:lnTo>
                    <a:pt x="1072988" y="475823"/>
                  </a:lnTo>
                  <a:lnTo>
                    <a:pt x="1072988" y="479908"/>
                  </a:lnTo>
                  <a:lnTo>
                    <a:pt x="1087788" y="479908"/>
                  </a:lnTo>
                  <a:lnTo>
                    <a:pt x="1087788" y="483992"/>
                  </a:lnTo>
                  <a:lnTo>
                    <a:pt x="1100674" y="483992"/>
                  </a:lnTo>
                  <a:lnTo>
                    <a:pt x="1100674" y="488076"/>
                  </a:lnTo>
                  <a:lnTo>
                    <a:pt x="1108074" y="488076"/>
                  </a:lnTo>
                  <a:lnTo>
                    <a:pt x="1108074" y="492161"/>
                  </a:lnTo>
                  <a:lnTo>
                    <a:pt x="1126574" y="492161"/>
                  </a:lnTo>
                  <a:lnTo>
                    <a:pt x="1126574" y="496245"/>
                  </a:lnTo>
                  <a:lnTo>
                    <a:pt x="1132060" y="496245"/>
                  </a:lnTo>
                  <a:lnTo>
                    <a:pt x="1132060" y="500329"/>
                  </a:lnTo>
                  <a:lnTo>
                    <a:pt x="1159746" y="500329"/>
                  </a:lnTo>
                  <a:lnTo>
                    <a:pt x="1159746" y="504414"/>
                  </a:lnTo>
                  <a:lnTo>
                    <a:pt x="1168932" y="504414"/>
                  </a:lnTo>
                  <a:lnTo>
                    <a:pt x="1168932" y="508498"/>
                  </a:lnTo>
                  <a:lnTo>
                    <a:pt x="1180032" y="508498"/>
                  </a:lnTo>
                  <a:lnTo>
                    <a:pt x="1180032" y="512582"/>
                  </a:lnTo>
                  <a:lnTo>
                    <a:pt x="1189218" y="512582"/>
                  </a:lnTo>
                  <a:lnTo>
                    <a:pt x="1189218" y="516666"/>
                  </a:lnTo>
                  <a:lnTo>
                    <a:pt x="1231703" y="516666"/>
                  </a:lnTo>
                  <a:lnTo>
                    <a:pt x="1231703" y="520878"/>
                  </a:lnTo>
                  <a:lnTo>
                    <a:pt x="1277889" y="520878"/>
                  </a:lnTo>
                  <a:lnTo>
                    <a:pt x="1277889" y="525090"/>
                  </a:lnTo>
                  <a:lnTo>
                    <a:pt x="1279675" y="525090"/>
                  </a:lnTo>
                  <a:lnTo>
                    <a:pt x="1279675" y="529302"/>
                  </a:lnTo>
                  <a:lnTo>
                    <a:pt x="1283375" y="529302"/>
                  </a:lnTo>
                  <a:lnTo>
                    <a:pt x="1283375" y="533514"/>
                  </a:lnTo>
                  <a:lnTo>
                    <a:pt x="1288861" y="533514"/>
                  </a:lnTo>
                  <a:lnTo>
                    <a:pt x="1288861" y="537726"/>
                  </a:lnTo>
                  <a:lnTo>
                    <a:pt x="1318461" y="537726"/>
                  </a:lnTo>
                  <a:lnTo>
                    <a:pt x="1318461" y="541938"/>
                  </a:lnTo>
                  <a:lnTo>
                    <a:pt x="1348061" y="541938"/>
                  </a:lnTo>
                  <a:lnTo>
                    <a:pt x="1348061" y="546150"/>
                  </a:lnTo>
                  <a:lnTo>
                    <a:pt x="1362861" y="546150"/>
                  </a:lnTo>
                  <a:lnTo>
                    <a:pt x="1362861" y="550362"/>
                  </a:lnTo>
                  <a:lnTo>
                    <a:pt x="1373960" y="550362"/>
                  </a:lnTo>
                  <a:lnTo>
                    <a:pt x="1373960" y="554574"/>
                  </a:lnTo>
                  <a:lnTo>
                    <a:pt x="1392460" y="554574"/>
                  </a:lnTo>
                  <a:lnTo>
                    <a:pt x="1392460" y="558786"/>
                  </a:lnTo>
                  <a:lnTo>
                    <a:pt x="1412746" y="558786"/>
                  </a:lnTo>
                  <a:lnTo>
                    <a:pt x="1412746" y="562998"/>
                  </a:lnTo>
                  <a:lnTo>
                    <a:pt x="1429332" y="562998"/>
                  </a:lnTo>
                  <a:lnTo>
                    <a:pt x="1429332" y="567210"/>
                  </a:lnTo>
                  <a:lnTo>
                    <a:pt x="1477432" y="567210"/>
                  </a:lnTo>
                  <a:lnTo>
                    <a:pt x="1477432" y="571422"/>
                  </a:lnTo>
                  <a:lnTo>
                    <a:pt x="1549517" y="571422"/>
                  </a:lnTo>
                  <a:lnTo>
                    <a:pt x="1549517" y="575634"/>
                  </a:lnTo>
                  <a:lnTo>
                    <a:pt x="1555003" y="575634"/>
                  </a:lnTo>
                  <a:lnTo>
                    <a:pt x="1555003" y="579846"/>
                  </a:lnTo>
                  <a:lnTo>
                    <a:pt x="1590089" y="579846"/>
                  </a:lnTo>
                  <a:lnTo>
                    <a:pt x="1590089" y="584058"/>
                  </a:lnTo>
                  <a:lnTo>
                    <a:pt x="1623389" y="584058"/>
                  </a:lnTo>
                  <a:lnTo>
                    <a:pt x="1623389" y="588270"/>
                  </a:lnTo>
                  <a:lnTo>
                    <a:pt x="1667788" y="588270"/>
                  </a:lnTo>
                  <a:lnTo>
                    <a:pt x="1667788" y="592482"/>
                  </a:lnTo>
                  <a:lnTo>
                    <a:pt x="1689988" y="592482"/>
                  </a:lnTo>
                  <a:lnTo>
                    <a:pt x="1689988" y="596694"/>
                  </a:lnTo>
                  <a:lnTo>
                    <a:pt x="1699174" y="596694"/>
                  </a:lnTo>
                  <a:lnTo>
                    <a:pt x="1699174" y="605118"/>
                  </a:lnTo>
                  <a:lnTo>
                    <a:pt x="1712060" y="605118"/>
                  </a:lnTo>
                  <a:lnTo>
                    <a:pt x="1712060" y="613669"/>
                  </a:lnTo>
                  <a:lnTo>
                    <a:pt x="1715760" y="613669"/>
                  </a:lnTo>
                  <a:lnTo>
                    <a:pt x="1715760" y="617881"/>
                  </a:lnTo>
                  <a:lnTo>
                    <a:pt x="1769346" y="617881"/>
                  </a:lnTo>
                  <a:lnTo>
                    <a:pt x="1769346" y="622221"/>
                  </a:lnTo>
                  <a:lnTo>
                    <a:pt x="1793332" y="622221"/>
                  </a:lnTo>
                  <a:lnTo>
                    <a:pt x="1793332" y="630772"/>
                  </a:lnTo>
                  <a:lnTo>
                    <a:pt x="1841431" y="630772"/>
                  </a:lnTo>
                  <a:lnTo>
                    <a:pt x="1841431" y="635112"/>
                  </a:lnTo>
                  <a:lnTo>
                    <a:pt x="1900630" y="635112"/>
                  </a:lnTo>
                  <a:lnTo>
                    <a:pt x="1900630" y="639451"/>
                  </a:lnTo>
                  <a:lnTo>
                    <a:pt x="1904330" y="639451"/>
                  </a:lnTo>
                  <a:lnTo>
                    <a:pt x="1904330" y="643791"/>
                  </a:lnTo>
                  <a:lnTo>
                    <a:pt x="1919130" y="643791"/>
                  </a:lnTo>
                  <a:lnTo>
                    <a:pt x="1919130" y="648131"/>
                  </a:lnTo>
                  <a:lnTo>
                    <a:pt x="1987516" y="648131"/>
                  </a:lnTo>
                  <a:lnTo>
                    <a:pt x="1987516" y="652470"/>
                  </a:lnTo>
                  <a:lnTo>
                    <a:pt x="2096600" y="652470"/>
                  </a:lnTo>
                  <a:lnTo>
                    <a:pt x="2096600" y="656810"/>
                  </a:lnTo>
                  <a:lnTo>
                    <a:pt x="2111400" y="656810"/>
                  </a:lnTo>
                  <a:lnTo>
                    <a:pt x="2111400" y="661149"/>
                  </a:lnTo>
                  <a:lnTo>
                    <a:pt x="2135386" y="661149"/>
                  </a:lnTo>
                  <a:lnTo>
                    <a:pt x="2135386" y="665489"/>
                  </a:lnTo>
                  <a:lnTo>
                    <a:pt x="2209258" y="665489"/>
                  </a:lnTo>
                  <a:lnTo>
                    <a:pt x="2209258" y="669828"/>
                  </a:lnTo>
                  <a:lnTo>
                    <a:pt x="2301629" y="669828"/>
                  </a:lnTo>
                  <a:lnTo>
                    <a:pt x="2301629" y="674168"/>
                  </a:lnTo>
                  <a:lnTo>
                    <a:pt x="2305329" y="674168"/>
                  </a:lnTo>
                  <a:lnTo>
                    <a:pt x="2305329" y="678508"/>
                  </a:lnTo>
                  <a:lnTo>
                    <a:pt x="2307115" y="678508"/>
                  </a:lnTo>
                  <a:lnTo>
                    <a:pt x="2307115" y="682847"/>
                  </a:lnTo>
                  <a:lnTo>
                    <a:pt x="2327402" y="682847"/>
                  </a:lnTo>
                  <a:lnTo>
                    <a:pt x="2327402" y="687187"/>
                  </a:lnTo>
                  <a:lnTo>
                    <a:pt x="2462259" y="687187"/>
                  </a:lnTo>
                  <a:lnTo>
                    <a:pt x="2462259" y="691654"/>
                  </a:lnTo>
                  <a:lnTo>
                    <a:pt x="2478845" y="691654"/>
                  </a:lnTo>
                  <a:lnTo>
                    <a:pt x="2478845" y="696121"/>
                  </a:lnTo>
                  <a:lnTo>
                    <a:pt x="2513930" y="696121"/>
                  </a:lnTo>
                  <a:lnTo>
                    <a:pt x="2513930" y="700589"/>
                  </a:lnTo>
                  <a:lnTo>
                    <a:pt x="2539830" y="700589"/>
                  </a:lnTo>
                  <a:lnTo>
                    <a:pt x="2539830" y="705056"/>
                  </a:lnTo>
                  <a:lnTo>
                    <a:pt x="2584230" y="705056"/>
                  </a:lnTo>
                  <a:lnTo>
                    <a:pt x="2584230" y="713990"/>
                  </a:lnTo>
                  <a:lnTo>
                    <a:pt x="2700715" y="713990"/>
                  </a:lnTo>
                  <a:lnTo>
                    <a:pt x="2700715" y="718457"/>
                  </a:lnTo>
                  <a:lnTo>
                    <a:pt x="2759914" y="718457"/>
                  </a:lnTo>
                  <a:lnTo>
                    <a:pt x="2759914" y="722925"/>
                  </a:lnTo>
                  <a:lnTo>
                    <a:pt x="2761700" y="722925"/>
                  </a:lnTo>
                  <a:lnTo>
                    <a:pt x="2761700" y="727392"/>
                  </a:lnTo>
                  <a:lnTo>
                    <a:pt x="2767186" y="727392"/>
                  </a:lnTo>
                  <a:lnTo>
                    <a:pt x="2767186" y="731859"/>
                  </a:lnTo>
                  <a:lnTo>
                    <a:pt x="2772672" y="731859"/>
                  </a:lnTo>
                  <a:lnTo>
                    <a:pt x="2772672" y="736326"/>
                  </a:lnTo>
                  <a:lnTo>
                    <a:pt x="2850244" y="736326"/>
                  </a:lnTo>
                  <a:lnTo>
                    <a:pt x="2850244" y="740794"/>
                  </a:lnTo>
                  <a:lnTo>
                    <a:pt x="2938915" y="740794"/>
                  </a:lnTo>
                  <a:lnTo>
                    <a:pt x="2938915" y="745388"/>
                  </a:lnTo>
                  <a:lnTo>
                    <a:pt x="3029501" y="745388"/>
                  </a:lnTo>
                  <a:lnTo>
                    <a:pt x="3029501" y="749983"/>
                  </a:lnTo>
                  <a:lnTo>
                    <a:pt x="3031287" y="749983"/>
                  </a:lnTo>
                  <a:lnTo>
                    <a:pt x="3031287" y="754578"/>
                  </a:lnTo>
                  <a:lnTo>
                    <a:pt x="3068286" y="754578"/>
                  </a:lnTo>
                  <a:lnTo>
                    <a:pt x="3068286" y="759173"/>
                  </a:lnTo>
                  <a:lnTo>
                    <a:pt x="3125572" y="759173"/>
                  </a:lnTo>
                  <a:lnTo>
                    <a:pt x="3125572" y="763896"/>
                  </a:lnTo>
                  <a:lnTo>
                    <a:pt x="3221643" y="763896"/>
                  </a:lnTo>
                  <a:lnTo>
                    <a:pt x="3221643" y="768618"/>
                  </a:lnTo>
                  <a:lnTo>
                    <a:pt x="3375000" y="768618"/>
                  </a:lnTo>
                  <a:lnTo>
                    <a:pt x="3375000" y="773596"/>
                  </a:lnTo>
                  <a:lnTo>
                    <a:pt x="3469285" y="773596"/>
                  </a:lnTo>
                  <a:lnTo>
                    <a:pt x="3469285" y="778956"/>
                  </a:lnTo>
                  <a:lnTo>
                    <a:pt x="3472985" y="778956"/>
                  </a:lnTo>
                  <a:lnTo>
                    <a:pt x="3472985" y="784317"/>
                  </a:lnTo>
                  <a:lnTo>
                    <a:pt x="3563570" y="784317"/>
                  </a:lnTo>
                  <a:lnTo>
                    <a:pt x="3563570" y="789805"/>
                  </a:lnTo>
                  <a:lnTo>
                    <a:pt x="3689241" y="789805"/>
                  </a:lnTo>
                  <a:lnTo>
                    <a:pt x="3689241" y="795549"/>
                  </a:lnTo>
                  <a:lnTo>
                    <a:pt x="3816699" y="795549"/>
                  </a:lnTo>
                  <a:lnTo>
                    <a:pt x="3816699" y="802186"/>
                  </a:lnTo>
                  <a:lnTo>
                    <a:pt x="3829585" y="802186"/>
                  </a:lnTo>
                  <a:lnTo>
                    <a:pt x="3829585" y="808951"/>
                  </a:lnTo>
                  <a:lnTo>
                    <a:pt x="3836984" y="808951"/>
                  </a:lnTo>
                  <a:lnTo>
                    <a:pt x="3836984" y="815715"/>
                  </a:lnTo>
                  <a:lnTo>
                    <a:pt x="3981155" y="815715"/>
                  </a:lnTo>
                  <a:lnTo>
                    <a:pt x="3981155" y="822863"/>
                  </a:lnTo>
                  <a:lnTo>
                    <a:pt x="3995955" y="822863"/>
                  </a:lnTo>
                  <a:lnTo>
                    <a:pt x="3995955" y="830010"/>
                  </a:lnTo>
                  <a:lnTo>
                    <a:pt x="4007055" y="830010"/>
                  </a:lnTo>
                  <a:lnTo>
                    <a:pt x="4007055" y="837286"/>
                  </a:lnTo>
                  <a:lnTo>
                    <a:pt x="4036655" y="837286"/>
                  </a:lnTo>
                  <a:lnTo>
                    <a:pt x="4036655" y="844561"/>
                  </a:lnTo>
                  <a:lnTo>
                    <a:pt x="4227011" y="844561"/>
                  </a:lnTo>
                  <a:lnTo>
                    <a:pt x="4227011" y="852219"/>
                  </a:lnTo>
                  <a:lnTo>
                    <a:pt x="4372968" y="852219"/>
                  </a:lnTo>
                  <a:lnTo>
                    <a:pt x="4372968" y="860898"/>
                  </a:lnTo>
                  <a:lnTo>
                    <a:pt x="4493153" y="860898"/>
                  </a:lnTo>
                  <a:lnTo>
                    <a:pt x="4493153" y="871875"/>
                  </a:lnTo>
                  <a:lnTo>
                    <a:pt x="4607724" y="871875"/>
                  </a:lnTo>
                  <a:lnTo>
                    <a:pt x="4607724" y="883617"/>
                  </a:lnTo>
                  <a:lnTo>
                    <a:pt x="4631710" y="883617"/>
                  </a:lnTo>
                  <a:lnTo>
                    <a:pt x="4631710" y="895487"/>
                  </a:lnTo>
                  <a:lnTo>
                    <a:pt x="4651996" y="895487"/>
                  </a:lnTo>
                  <a:lnTo>
                    <a:pt x="4651996" y="907357"/>
                  </a:lnTo>
                  <a:lnTo>
                    <a:pt x="4759167" y="907357"/>
                  </a:lnTo>
                  <a:lnTo>
                    <a:pt x="4759167" y="919738"/>
                  </a:lnTo>
                  <a:lnTo>
                    <a:pt x="4879990" y="919738"/>
                  </a:lnTo>
                </a:path>
              </a:pathLst>
            </a:custGeom>
            <a:noFill/>
            <a:ln w="25505" cap="flat">
              <a:solidFill>
                <a:srgbClr val="3A53A4"/>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7" name="Freeform 204">
              <a:extLst>
                <a:ext uri="{FF2B5EF4-FFF2-40B4-BE49-F238E27FC236}">
                  <a16:creationId xmlns:a16="http://schemas.microsoft.com/office/drawing/2014/main" id="{28C54798-1DEE-F65C-1326-D1B96D71D541}"/>
                </a:ext>
              </a:extLst>
            </p:cNvPr>
            <p:cNvSpPr/>
            <p:nvPr/>
          </p:nvSpPr>
          <p:spPr>
            <a:xfrm>
              <a:off x="1172444" y="1738578"/>
              <a:ext cx="5026329" cy="2967641"/>
            </a:xfrm>
            <a:custGeom>
              <a:avLst/>
              <a:gdLst>
                <a:gd name="connsiteX0" fmla="*/ 0 w 5026329"/>
                <a:gd name="connsiteY0" fmla="*/ 0 h 2967641"/>
                <a:gd name="connsiteX1" fmla="*/ 0 w 5026329"/>
                <a:gd name="connsiteY1" fmla="*/ 2967641 h 2967641"/>
                <a:gd name="connsiteX2" fmla="*/ 5026330 w 5026329"/>
                <a:gd name="connsiteY2" fmla="*/ 2967641 h 2967641"/>
              </a:gdLst>
              <a:ahLst/>
              <a:cxnLst>
                <a:cxn ang="0">
                  <a:pos x="connsiteX0" y="connsiteY0"/>
                </a:cxn>
                <a:cxn ang="0">
                  <a:pos x="connsiteX1" y="connsiteY1"/>
                </a:cxn>
                <a:cxn ang="0">
                  <a:pos x="connsiteX2" y="connsiteY2"/>
                </a:cxn>
              </a:cxnLst>
              <a:rect l="l" t="t" r="r" b="b"/>
              <a:pathLst>
                <a:path w="5026329" h="2967641">
                  <a:moveTo>
                    <a:pt x="0" y="0"/>
                  </a:moveTo>
                  <a:lnTo>
                    <a:pt x="0" y="2967641"/>
                  </a:lnTo>
                  <a:lnTo>
                    <a:pt x="5026330" y="2967641"/>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8" name="Freeform 205">
              <a:extLst>
                <a:ext uri="{FF2B5EF4-FFF2-40B4-BE49-F238E27FC236}">
                  <a16:creationId xmlns:a16="http://schemas.microsoft.com/office/drawing/2014/main" id="{9F75BF03-90BB-E2ED-757C-843EBD816B1B}"/>
                </a:ext>
              </a:extLst>
            </p:cNvPr>
            <p:cNvSpPr/>
            <p:nvPr/>
          </p:nvSpPr>
          <p:spPr>
            <a:xfrm>
              <a:off x="1323122" y="4706219"/>
              <a:ext cx="12758" cy="48373"/>
            </a:xfrm>
            <a:custGeom>
              <a:avLst/>
              <a:gdLst>
                <a:gd name="connsiteX0" fmla="*/ 0 w 12758"/>
                <a:gd name="connsiteY0" fmla="*/ 0 h 48373"/>
                <a:gd name="connsiteX1" fmla="*/ 0 w 12758"/>
                <a:gd name="connsiteY1" fmla="*/ 48374 h 48373"/>
              </a:gdLst>
              <a:ahLst/>
              <a:cxnLst>
                <a:cxn ang="0">
                  <a:pos x="connsiteX0" y="connsiteY0"/>
                </a:cxn>
                <a:cxn ang="0">
                  <a:pos x="connsiteX1" y="connsiteY1"/>
                </a:cxn>
              </a:cxnLst>
              <a:rect l="l" t="t" r="r" b="b"/>
              <a:pathLst>
                <a:path w="12758" h="48373">
                  <a:moveTo>
                    <a:pt x="0" y="0"/>
                  </a:moveTo>
                  <a:lnTo>
                    <a:pt x="0" y="48374"/>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9" name="Freeform 206">
              <a:extLst>
                <a:ext uri="{FF2B5EF4-FFF2-40B4-BE49-F238E27FC236}">
                  <a16:creationId xmlns:a16="http://schemas.microsoft.com/office/drawing/2014/main" id="{5D6FE6EA-F3E5-2DC7-C6A1-1F25BAFF5EE0}"/>
                </a:ext>
              </a:extLst>
            </p:cNvPr>
            <p:cNvSpPr/>
            <p:nvPr/>
          </p:nvSpPr>
          <p:spPr>
            <a:xfrm>
              <a:off x="1660583" y="4706219"/>
              <a:ext cx="12758" cy="48373"/>
            </a:xfrm>
            <a:custGeom>
              <a:avLst/>
              <a:gdLst>
                <a:gd name="connsiteX0" fmla="*/ 0 w 12758"/>
                <a:gd name="connsiteY0" fmla="*/ 0 h 48373"/>
                <a:gd name="connsiteX1" fmla="*/ 0 w 12758"/>
                <a:gd name="connsiteY1" fmla="*/ 48374 h 48373"/>
              </a:gdLst>
              <a:ahLst/>
              <a:cxnLst>
                <a:cxn ang="0">
                  <a:pos x="connsiteX0" y="connsiteY0"/>
                </a:cxn>
                <a:cxn ang="0">
                  <a:pos x="connsiteX1" y="connsiteY1"/>
                </a:cxn>
              </a:cxnLst>
              <a:rect l="l" t="t" r="r" b="b"/>
              <a:pathLst>
                <a:path w="12758" h="48373">
                  <a:moveTo>
                    <a:pt x="0" y="0"/>
                  </a:moveTo>
                  <a:lnTo>
                    <a:pt x="0" y="48374"/>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0" name="Freeform 207">
              <a:extLst>
                <a:ext uri="{FF2B5EF4-FFF2-40B4-BE49-F238E27FC236}">
                  <a16:creationId xmlns:a16="http://schemas.microsoft.com/office/drawing/2014/main" id="{454B5F56-0EE0-8B4D-140F-EE19D34955EF}"/>
                </a:ext>
              </a:extLst>
            </p:cNvPr>
            <p:cNvSpPr/>
            <p:nvPr/>
          </p:nvSpPr>
          <p:spPr>
            <a:xfrm>
              <a:off x="1998173" y="4706219"/>
              <a:ext cx="12758" cy="48373"/>
            </a:xfrm>
            <a:custGeom>
              <a:avLst/>
              <a:gdLst>
                <a:gd name="connsiteX0" fmla="*/ 0 w 12758"/>
                <a:gd name="connsiteY0" fmla="*/ 0 h 48373"/>
                <a:gd name="connsiteX1" fmla="*/ 0 w 12758"/>
                <a:gd name="connsiteY1" fmla="*/ 48374 h 48373"/>
              </a:gdLst>
              <a:ahLst/>
              <a:cxnLst>
                <a:cxn ang="0">
                  <a:pos x="connsiteX0" y="connsiteY0"/>
                </a:cxn>
                <a:cxn ang="0">
                  <a:pos x="connsiteX1" y="connsiteY1"/>
                </a:cxn>
              </a:cxnLst>
              <a:rect l="l" t="t" r="r" b="b"/>
              <a:pathLst>
                <a:path w="12758" h="48373">
                  <a:moveTo>
                    <a:pt x="0" y="0"/>
                  </a:moveTo>
                  <a:lnTo>
                    <a:pt x="0" y="48374"/>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1" name="Freeform 208">
              <a:extLst>
                <a:ext uri="{FF2B5EF4-FFF2-40B4-BE49-F238E27FC236}">
                  <a16:creationId xmlns:a16="http://schemas.microsoft.com/office/drawing/2014/main" id="{97180761-775F-E19C-2D8B-ABD69B7797A3}"/>
                </a:ext>
              </a:extLst>
            </p:cNvPr>
            <p:cNvSpPr/>
            <p:nvPr/>
          </p:nvSpPr>
          <p:spPr>
            <a:xfrm>
              <a:off x="2335634" y="4706219"/>
              <a:ext cx="12758" cy="48373"/>
            </a:xfrm>
            <a:custGeom>
              <a:avLst/>
              <a:gdLst>
                <a:gd name="connsiteX0" fmla="*/ 0 w 12758"/>
                <a:gd name="connsiteY0" fmla="*/ 0 h 48373"/>
                <a:gd name="connsiteX1" fmla="*/ 0 w 12758"/>
                <a:gd name="connsiteY1" fmla="*/ 48374 h 48373"/>
              </a:gdLst>
              <a:ahLst/>
              <a:cxnLst>
                <a:cxn ang="0">
                  <a:pos x="connsiteX0" y="connsiteY0"/>
                </a:cxn>
                <a:cxn ang="0">
                  <a:pos x="connsiteX1" y="connsiteY1"/>
                </a:cxn>
              </a:cxnLst>
              <a:rect l="l" t="t" r="r" b="b"/>
              <a:pathLst>
                <a:path w="12758" h="48373">
                  <a:moveTo>
                    <a:pt x="0" y="0"/>
                  </a:moveTo>
                  <a:lnTo>
                    <a:pt x="0" y="48374"/>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2" name="Freeform 209">
              <a:extLst>
                <a:ext uri="{FF2B5EF4-FFF2-40B4-BE49-F238E27FC236}">
                  <a16:creationId xmlns:a16="http://schemas.microsoft.com/office/drawing/2014/main" id="{43BCE07D-4819-6AE6-B53B-63D1E52762C8}"/>
                </a:ext>
              </a:extLst>
            </p:cNvPr>
            <p:cNvSpPr/>
            <p:nvPr/>
          </p:nvSpPr>
          <p:spPr>
            <a:xfrm>
              <a:off x="2673096" y="4706219"/>
              <a:ext cx="12758" cy="48373"/>
            </a:xfrm>
            <a:custGeom>
              <a:avLst/>
              <a:gdLst>
                <a:gd name="connsiteX0" fmla="*/ 0 w 12758"/>
                <a:gd name="connsiteY0" fmla="*/ 0 h 48373"/>
                <a:gd name="connsiteX1" fmla="*/ 0 w 12758"/>
                <a:gd name="connsiteY1" fmla="*/ 48374 h 48373"/>
              </a:gdLst>
              <a:ahLst/>
              <a:cxnLst>
                <a:cxn ang="0">
                  <a:pos x="connsiteX0" y="connsiteY0"/>
                </a:cxn>
                <a:cxn ang="0">
                  <a:pos x="connsiteX1" y="connsiteY1"/>
                </a:cxn>
              </a:cxnLst>
              <a:rect l="l" t="t" r="r" b="b"/>
              <a:pathLst>
                <a:path w="12758" h="48373">
                  <a:moveTo>
                    <a:pt x="0" y="0"/>
                  </a:moveTo>
                  <a:lnTo>
                    <a:pt x="0" y="48374"/>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3" name="Freeform 210">
              <a:extLst>
                <a:ext uri="{FF2B5EF4-FFF2-40B4-BE49-F238E27FC236}">
                  <a16:creationId xmlns:a16="http://schemas.microsoft.com/office/drawing/2014/main" id="{9BF777F5-7959-D008-F5F2-5F6ABDD7A3E4}"/>
                </a:ext>
              </a:extLst>
            </p:cNvPr>
            <p:cNvSpPr/>
            <p:nvPr/>
          </p:nvSpPr>
          <p:spPr>
            <a:xfrm>
              <a:off x="3010558" y="4706219"/>
              <a:ext cx="12758" cy="48373"/>
            </a:xfrm>
            <a:custGeom>
              <a:avLst/>
              <a:gdLst>
                <a:gd name="connsiteX0" fmla="*/ 0 w 12758"/>
                <a:gd name="connsiteY0" fmla="*/ 0 h 48373"/>
                <a:gd name="connsiteX1" fmla="*/ 0 w 12758"/>
                <a:gd name="connsiteY1" fmla="*/ 48374 h 48373"/>
              </a:gdLst>
              <a:ahLst/>
              <a:cxnLst>
                <a:cxn ang="0">
                  <a:pos x="connsiteX0" y="connsiteY0"/>
                </a:cxn>
                <a:cxn ang="0">
                  <a:pos x="connsiteX1" y="connsiteY1"/>
                </a:cxn>
              </a:cxnLst>
              <a:rect l="l" t="t" r="r" b="b"/>
              <a:pathLst>
                <a:path w="12758" h="48373">
                  <a:moveTo>
                    <a:pt x="0" y="0"/>
                  </a:moveTo>
                  <a:lnTo>
                    <a:pt x="0" y="48374"/>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4" name="Freeform 211">
              <a:extLst>
                <a:ext uri="{FF2B5EF4-FFF2-40B4-BE49-F238E27FC236}">
                  <a16:creationId xmlns:a16="http://schemas.microsoft.com/office/drawing/2014/main" id="{92B11A54-8BB4-9841-EA8C-CAF259E704BE}"/>
                </a:ext>
              </a:extLst>
            </p:cNvPr>
            <p:cNvSpPr/>
            <p:nvPr/>
          </p:nvSpPr>
          <p:spPr>
            <a:xfrm>
              <a:off x="3348147" y="4706219"/>
              <a:ext cx="12758" cy="48373"/>
            </a:xfrm>
            <a:custGeom>
              <a:avLst/>
              <a:gdLst>
                <a:gd name="connsiteX0" fmla="*/ 0 w 12758"/>
                <a:gd name="connsiteY0" fmla="*/ 0 h 48373"/>
                <a:gd name="connsiteX1" fmla="*/ 0 w 12758"/>
                <a:gd name="connsiteY1" fmla="*/ 48374 h 48373"/>
              </a:gdLst>
              <a:ahLst/>
              <a:cxnLst>
                <a:cxn ang="0">
                  <a:pos x="connsiteX0" y="connsiteY0"/>
                </a:cxn>
                <a:cxn ang="0">
                  <a:pos x="connsiteX1" y="connsiteY1"/>
                </a:cxn>
              </a:cxnLst>
              <a:rect l="l" t="t" r="r" b="b"/>
              <a:pathLst>
                <a:path w="12758" h="48373">
                  <a:moveTo>
                    <a:pt x="0" y="0"/>
                  </a:moveTo>
                  <a:lnTo>
                    <a:pt x="0" y="48374"/>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5" name="Freeform 212">
              <a:extLst>
                <a:ext uri="{FF2B5EF4-FFF2-40B4-BE49-F238E27FC236}">
                  <a16:creationId xmlns:a16="http://schemas.microsoft.com/office/drawing/2014/main" id="{0D59DE14-4A4F-2F2C-0EA9-5E1DED5C2488}"/>
                </a:ext>
              </a:extLst>
            </p:cNvPr>
            <p:cNvSpPr/>
            <p:nvPr/>
          </p:nvSpPr>
          <p:spPr>
            <a:xfrm>
              <a:off x="3685609" y="4706219"/>
              <a:ext cx="12758" cy="48373"/>
            </a:xfrm>
            <a:custGeom>
              <a:avLst/>
              <a:gdLst>
                <a:gd name="connsiteX0" fmla="*/ 0 w 12758"/>
                <a:gd name="connsiteY0" fmla="*/ 0 h 48373"/>
                <a:gd name="connsiteX1" fmla="*/ 0 w 12758"/>
                <a:gd name="connsiteY1" fmla="*/ 48374 h 48373"/>
              </a:gdLst>
              <a:ahLst/>
              <a:cxnLst>
                <a:cxn ang="0">
                  <a:pos x="connsiteX0" y="connsiteY0"/>
                </a:cxn>
                <a:cxn ang="0">
                  <a:pos x="connsiteX1" y="connsiteY1"/>
                </a:cxn>
              </a:cxnLst>
              <a:rect l="l" t="t" r="r" b="b"/>
              <a:pathLst>
                <a:path w="12758" h="48373">
                  <a:moveTo>
                    <a:pt x="0" y="0"/>
                  </a:moveTo>
                  <a:lnTo>
                    <a:pt x="0" y="48374"/>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6" name="Freeform 213">
              <a:extLst>
                <a:ext uri="{FF2B5EF4-FFF2-40B4-BE49-F238E27FC236}">
                  <a16:creationId xmlns:a16="http://schemas.microsoft.com/office/drawing/2014/main" id="{1072D3D4-EBAD-2C50-CA5B-CF47DEDF7658}"/>
                </a:ext>
              </a:extLst>
            </p:cNvPr>
            <p:cNvSpPr/>
            <p:nvPr/>
          </p:nvSpPr>
          <p:spPr>
            <a:xfrm>
              <a:off x="4023071" y="4706219"/>
              <a:ext cx="12758" cy="48373"/>
            </a:xfrm>
            <a:custGeom>
              <a:avLst/>
              <a:gdLst>
                <a:gd name="connsiteX0" fmla="*/ 0 w 12758"/>
                <a:gd name="connsiteY0" fmla="*/ 0 h 48373"/>
                <a:gd name="connsiteX1" fmla="*/ 0 w 12758"/>
                <a:gd name="connsiteY1" fmla="*/ 48374 h 48373"/>
              </a:gdLst>
              <a:ahLst/>
              <a:cxnLst>
                <a:cxn ang="0">
                  <a:pos x="connsiteX0" y="connsiteY0"/>
                </a:cxn>
                <a:cxn ang="0">
                  <a:pos x="connsiteX1" y="connsiteY1"/>
                </a:cxn>
              </a:cxnLst>
              <a:rect l="l" t="t" r="r" b="b"/>
              <a:pathLst>
                <a:path w="12758" h="48373">
                  <a:moveTo>
                    <a:pt x="0" y="0"/>
                  </a:moveTo>
                  <a:lnTo>
                    <a:pt x="0" y="48374"/>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7" name="Freeform 214">
              <a:extLst>
                <a:ext uri="{FF2B5EF4-FFF2-40B4-BE49-F238E27FC236}">
                  <a16:creationId xmlns:a16="http://schemas.microsoft.com/office/drawing/2014/main" id="{7CB63777-9082-84AE-2B19-1FD426F2918F}"/>
                </a:ext>
              </a:extLst>
            </p:cNvPr>
            <p:cNvSpPr/>
            <p:nvPr/>
          </p:nvSpPr>
          <p:spPr>
            <a:xfrm>
              <a:off x="4360660" y="4706219"/>
              <a:ext cx="12758" cy="48373"/>
            </a:xfrm>
            <a:custGeom>
              <a:avLst/>
              <a:gdLst>
                <a:gd name="connsiteX0" fmla="*/ 0 w 12758"/>
                <a:gd name="connsiteY0" fmla="*/ 0 h 48373"/>
                <a:gd name="connsiteX1" fmla="*/ 0 w 12758"/>
                <a:gd name="connsiteY1" fmla="*/ 48374 h 48373"/>
              </a:gdLst>
              <a:ahLst/>
              <a:cxnLst>
                <a:cxn ang="0">
                  <a:pos x="connsiteX0" y="connsiteY0"/>
                </a:cxn>
                <a:cxn ang="0">
                  <a:pos x="connsiteX1" y="connsiteY1"/>
                </a:cxn>
              </a:cxnLst>
              <a:rect l="l" t="t" r="r" b="b"/>
              <a:pathLst>
                <a:path w="12758" h="48373">
                  <a:moveTo>
                    <a:pt x="0" y="0"/>
                  </a:moveTo>
                  <a:lnTo>
                    <a:pt x="0" y="48374"/>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8" name="Freeform 215">
              <a:extLst>
                <a:ext uri="{FF2B5EF4-FFF2-40B4-BE49-F238E27FC236}">
                  <a16:creationId xmlns:a16="http://schemas.microsoft.com/office/drawing/2014/main" id="{86BDE921-6E70-4414-FBA8-82F0FE075481}"/>
                </a:ext>
              </a:extLst>
            </p:cNvPr>
            <p:cNvSpPr/>
            <p:nvPr/>
          </p:nvSpPr>
          <p:spPr>
            <a:xfrm>
              <a:off x="4698122" y="4706219"/>
              <a:ext cx="12758" cy="48373"/>
            </a:xfrm>
            <a:custGeom>
              <a:avLst/>
              <a:gdLst>
                <a:gd name="connsiteX0" fmla="*/ 0 w 12758"/>
                <a:gd name="connsiteY0" fmla="*/ 0 h 48373"/>
                <a:gd name="connsiteX1" fmla="*/ 0 w 12758"/>
                <a:gd name="connsiteY1" fmla="*/ 48374 h 48373"/>
              </a:gdLst>
              <a:ahLst/>
              <a:cxnLst>
                <a:cxn ang="0">
                  <a:pos x="connsiteX0" y="connsiteY0"/>
                </a:cxn>
                <a:cxn ang="0">
                  <a:pos x="connsiteX1" y="connsiteY1"/>
                </a:cxn>
              </a:cxnLst>
              <a:rect l="l" t="t" r="r" b="b"/>
              <a:pathLst>
                <a:path w="12758" h="48373">
                  <a:moveTo>
                    <a:pt x="0" y="0"/>
                  </a:moveTo>
                  <a:lnTo>
                    <a:pt x="0" y="48374"/>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9" name="Freeform 216">
              <a:extLst>
                <a:ext uri="{FF2B5EF4-FFF2-40B4-BE49-F238E27FC236}">
                  <a16:creationId xmlns:a16="http://schemas.microsoft.com/office/drawing/2014/main" id="{CBB74288-AC9B-6D8A-EC7D-8729663CC25C}"/>
                </a:ext>
              </a:extLst>
            </p:cNvPr>
            <p:cNvSpPr/>
            <p:nvPr/>
          </p:nvSpPr>
          <p:spPr>
            <a:xfrm>
              <a:off x="5035583" y="4706219"/>
              <a:ext cx="12758" cy="48373"/>
            </a:xfrm>
            <a:custGeom>
              <a:avLst/>
              <a:gdLst>
                <a:gd name="connsiteX0" fmla="*/ 0 w 12758"/>
                <a:gd name="connsiteY0" fmla="*/ 0 h 48373"/>
                <a:gd name="connsiteX1" fmla="*/ 0 w 12758"/>
                <a:gd name="connsiteY1" fmla="*/ 48374 h 48373"/>
              </a:gdLst>
              <a:ahLst/>
              <a:cxnLst>
                <a:cxn ang="0">
                  <a:pos x="connsiteX0" y="connsiteY0"/>
                </a:cxn>
                <a:cxn ang="0">
                  <a:pos x="connsiteX1" y="connsiteY1"/>
                </a:cxn>
              </a:cxnLst>
              <a:rect l="l" t="t" r="r" b="b"/>
              <a:pathLst>
                <a:path w="12758" h="48373">
                  <a:moveTo>
                    <a:pt x="0" y="0"/>
                  </a:moveTo>
                  <a:lnTo>
                    <a:pt x="0" y="48374"/>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0" name="Freeform 217">
              <a:extLst>
                <a:ext uri="{FF2B5EF4-FFF2-40B4-BE49-F238E27FC236}">
                  <a16:creationId xmlns:a16="http://schemas.microsoft.com/office/drawing/2014/main" id="{5D7A64AB-B283-EE7A-814B-A01E191531C6}"/>
                </a:ext>
              </a:extLst>
            </p:cNvPr>
            <p:cNvSpPr/>
            <p:nvPr/>
          </p:nvSpPr>
          <p:spPr>
            <a:xfrm>
              <a:off x="5373045" y="4706219"/>
              <a:ext cx="12758" cy="48373"/>
            </a:xfrm>
            <a:custGeom>
              <a:avLst/>
              <a:gdLst>
                <a:gd name="connsiteX0" fmla="*/ 0 w 12758"/>
                <a:gd name="connsiteY0" fmla="*/ 0 h 48373"/>
                <a:gd name="connsiteX1" fmla="*/ 0 w 12758"/>
                <a:gd name="connsiteY1" fmla="*/ 48374 h 48373"/>
              </a:gdLst>
              <a:ahLst/>
              <a:cxnLst>
                <a:cxn ang="0">
                  <a:pos x="connsiteX0" y="connsiteY0"/>
                </a:cxn>
                <a:cxn ang="0">
                  <a:pos x="connsiteX1" y="connsiteY1"/>
                </a:cxn>
              </a:cxnLst>
              <a:rect l="l" t="t" r="r" b="b"/>
              <a:pathLst>
                <a:path w="12758" h="48373">
                  <a:moveTo>
                    <a:pt x="0" y="0"/>
                  </a:moveTo>
                  <a:lnTo>
                    <a:pt x="0" y="48374"/>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1" name="Freeform 218">
              <a:extLst>
                <a:ext uri="{FF2B5EF4-FFF2-40B4-BE49-F238E27FC236}">
                  <a16:creationId xmlns:a16="http://schemas.microsoft.com/office/drawing/2014/main" id="{19FA759E-13F6-8435-6965-93FA9F1E636F}"/>
                </a:ext>
              </a:extLst>
            </p:cNvPr>
            <p:cNvSpPr/>
            <p:nvPr/>
          </p:nvSpPr>
          <p:spPr>
            <a:xfrm>
              <a:off x="5710634" y="4706219"/>
              <a:ext cx="12758" cy="48373"/>
            </a:xfrm>
            <a:custGeom>
              <a:avLst/>
              <a:gdLst>
                <a:gd name="connsiteX0" fmla="*/ 0 w 12758"/>
                <a:gd name="connsiteY0" fmla="*/ 0 h 48373"/>
                <a:gd name="connsiteX1" fmla="*/ 0 w 12758"/>
                <a:gd name="connsiteY1" fmla="*/ 48374 h 48373"/>
              </a:gdLst>
              <a:ahLst/>
              <a:cxnLst>
                <a:cxn ang="0">
                  <a:pos x="connsiteX0" y="connsiteY0"/>
                </a:cxn>
                <a:cxn ang="0">
                  <a:pos x="connsiteX1" y="connsiteY1"/>
                </a:cxn>
              </a:cxnLst>
              <a:rect l="l" t="t" r="r" b="b"/>
              <a:pathLst>
                <a:path w="12758" h="48373">
                  <a:moveTo>
                    <a:pt x="0" y="0"/>
                  </a:moveTo>
                  <a:lnTo>
                    <a:pt x="0" y="48374"/>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2" name="Freeform 219">
              <a:extLst>
                <a:ext uri="{FF2B5EF4-FFF2-40B4-BE49-F238E27FC236}">
                  <a16:creationId xmlns:a16="http://schemas.microsoft.com/office/drawing/2014/main" id="{883C413C-4E7D-5E94-F9BD-FCEE2B7BC984}"/>
                </a:ext>
              </a:extLst>
            </p:cNvPr>
            <p:cNvSpPr/>
            <p:nvPr/>
          </p:nvSpPr>
          <p:spPr>
            <a:xfrm>
              <a:off x="6048096" y="4706219"/>
              <a:ext cx="12758" cy="48373"/>
            </a:xfrm>
            <a:custGeom>
              <a:avLst/>
              <a:gdLst>
                <a:gd name="connsiteX0" fmla="*/ 0 w 12758"/>
                <a:gd name="connsiteY0" fmla="*/ 0 h 48373"/>
                <a:gd name="connsiteX1" fmla="*/ 0 w 12758"/>
                <a:gd name="connsiteY1" fmla="*/ 48374 h 48373"/>
              </a:gdLst>
              <a:ahLst/>
              <a:cxnLst>
                <a:cxn ang="0">
                  <a:pos x="connsiteX0" y="connsiteY0"/>
                </a:cxn>
                <a:cxn ang="0">
                  <a:pos x="connsiteX1" y="connsiteY1"/>
                </a:cxn>
              </a:cxnLst>
              <a:rect l="l" t="t" r="r" b="b"/>
              <a:pathLst>
                <a:path w="12758" h="48373">
                  <a:moveTo>
                    <a:pt x="0" y="0"/>
                  </a:moveTo>
                  <a:lnTo>
                    <a:pt x="0" y="48374"/>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3" name="Freeform 220">
              <a:extLst>
                <a:ext uri="{FF2B5EF4-FFF2-40B4-BE49-F238E27FC236}">
                  <a16:creationId xmlns:a16="http://schemas.microsoft.com/office/drawing/2014/main" id="{C09FB326-B421-E4D5-10C1-7F3540BA22DE}"/>
                </a:ext>
              </a:extLst>
            </p:cNvPr>
            <p:cNvSpPr/>
            <p:nvPr/>
          </p:nvSpPr>
          <p:spPr>
            <a:xfrm>
              <a:off x="1124090" y="4683628"/>
              <a:ext cx="48354" cy="12763"/>
            </a:xfrm>
            <a:custGeom>
              <a:avLst/>
              <a:gdLst>
                <a:gd name="connsiteX0" fmla="*/ 48355 w 48354"/>
                <a:gd name="connsiteY0" fmla="*/ 0 h 12763"/>
                <a:gd name="connsiteX1" fmla="*/ 0 w 48354"/>
                <a:gd name="connsiteY1" fmla="*/ 0 h 12763"/>
              </a:gdLst>
              <a:ahLst/>
              <a:cxnLst>
                <a:cxn ang="0">
                  <a:pos x="connsiteX0" y="connsiteY0"/>
                </a:cxn>
                <a:cxn ang="0">
                  <a:pos x="connsiteX1" y="connsiteY1"/>
                </a:cxn>
              </a:cxnLst>
              <a:rect l="l" t="t" r="r" b="b"/>
              <a:pathLst>
                <a:path w="48354" h="12763">
                  <a:moveTo>
                    <a:pt x="48355" y="0"/>
                  </a:moveTo>
                  <a:lnTo>
                    <a:pt x="0" y="0"/>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4" name="Freeform 221">
              <a:extLst>
                <a:ext uri="{FF2B5EF4-FFF2-40B4-BE49-F238E27FC236}">
                  <a16:creationId xmlns:a16="http://schemas.microsoft.com/office/drawing/2014/main" id="{E8D70CB7-526A-486F-97D0-F3801F3CF96C}"/>
                </a:ext>
              </a:extLst>
            </p:cNvPr>
            <p:cNvSpPr/>
            <p:nvPr/>
          </p:nvSpPr>
          <p:spPr>
            <a:xfrm>
              <a:off x="1124090" y="4103654"/>
              <a:ext cx="48354" cy="12763"/>
            </a:xfrm>
            <a:custGeom>
              <a:avLst/>
              <a:gdLst>
                <a:gd name="connsiteX0" fmla="*/ 48355 w 48354"/>
                <a:gd name="connsiteY0" fmla="*/ 0 h 12763"/>
                <a:gd name="connsiteX1" fmla="*/ 0 w 48354"/>
                <a:gd name="connsiteY1" fmla="*/ 0 h 12763"/>
              </a:gdLst>
              <a:ahLst/>
              <a:cxnLst>
                <a:cxn ang="0">
                  <a:pos x="connsiteX0" y="connsiteY0"/>
                </a:cxn>
                <a:cxn ang="0">
                  <a:pos x="connsiteX1" y="connsiteY1"/>
                </a:cxn>
              </a:cxnLst>
              <a:rect l="l" t="t" r="r" b="b"/>
              <a:pathLst>
                <a:path w="48354" h="12763">
                  <a:moveTo>
                    <a:pt x="48355" y="0"/>
                  </a:moveTo>
                  <a:lnTo>
                    <a:pt x="0" y="0"/>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5" name="Freeform 222">
              <a:extLst>
                <a:ext uri="{FF2B5EF4-FFF2-40B4-BE49-F238E27FC236}">
                  <a16:creationId xmlns:a16="http://schemas.microsoft.com/office/drawing/2014/main" id="{E821BCB3-8844-1CF7-9E9E-E280E926FAE3}"/>
                </a:ext>
              </a:extLst>
            </p:cNvPr>
            <p:cNvSpPr/>
            <p:nvPr/>
          </p:nvSpPr>
          <p:spPr>
            <a:xfrm>
              <a:off x="1124090" y="3523681"/>
              <a:ext cx="48354" cy="12763"/>
            </a:xfrm>
            <a:custGeom>
              <a:avLst/>
              <a:gdLst>
                <a:gd name="connsiteX0" fmla="*/ 48355 w 48354"/>
                <a:gd name="connsiteY0" fmla="*/ 0 h 12763"/>
                <a:gd name="connsiteX1" fmla="*/ 0 w 48354"/>
                <a:gd name="connsiteY1" fmla="*/ 0 h 12763"/>
              </a:gdLst>
              <a:ahLst/>
              <a:cxnLst>
                <a:cxn ang="0">
                  <a:pos x="connsiteX0" y="connsiteY0"/>
                </a:cxn>
                <a:cxn ang="0">
                  <a:pos x="connsiteX1" y="connsiteY1"/>
                </a:cxn>
              </a:cxnLst>
              <a:rect l="l" t="t" r="r" b="b"/>
              <a:pathLst>
                <a:path w="48354" h="12763">
                  <a:moveTo>
                    <a:pt x="48355" y="0"/>
                  </a:moveTo>
                  <a:lnTo>
                    <a:pt x="0" y="0"/>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6" name="Freeform 223">
              <a:extLst>
                <a:ext uri="{FF2B5EF4-FFF2-40B4-BE49-F238E27FC236}">
                  <a16:creationId xmlns:a16="http://schemas.microsoft.com/office/drawing/2014/main" id="{B74C3FAC-F4DB-BDDF-4FCF-71A8D81C943B}"/>
                </a:ext>
              </a:extLst>
            </p:cNvPr>
            <p:cNvSpPr/>
            <p:nvPr/>
          </p:nvSpPr>
          <p:spPr>
            <a:xfrm>
              <a:off x="1124090" y="2943707"/>
              <a:ext cx="48354" cy="12763"/>
            </a:xfrm>
            <a:custGeom>
              <a:avLst/>
              <a:gdLst>
                <a:gd name="connsiteX0" fmla="*/ 48355 w 48354"/>
                <a:gd name="connsiteY0" fmla="*/ 0 h 12763"/>
                <a:gd name="connsiteX1" fmla="*/ 0 w 48354"/>
                <a:gd name="connsiteY1" fmla="*/ 0 h 12763"/>
              </a:gdLst>
              <a:ahLst/>
              <a:cxnLst>
                <a:cxn ang="0">
                  <a:pos x="connsiteX0" y="connsiteY0"/>
                </a:cxn>
                <a:cxn ang="0">
                  <a:pos x="connsiteX1" y="connsiteY1"/>
                </a:cxn>
              </a:cxnLst>
              <a:rect l="l" t="t" r="r" b="b"/>
              <a:pathLst>
                <a:path w="48354" h="12763">
                  <a:moveTo>
                    <a:pt x="48355" y="0"/>
                  </a:moveTo>
                  <a:lnTo>
                    <a:pt x="0" y="0"/>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7" name="Freeform 224">
              <a:extLst>
                <a:ext uri="{FF2B5EF4-FFF2-40B4-BE49-F238E27FC236}">
                  <a16:creationId xmlns:a16="http://schemas.microsoft.com/office/drawing/2014/main" id="{9A5A2776-407C-4686-9791-99373304B4B4}"/>
                </a:ext>
              </a:extLst>
            </p:cNvPr>
            <p:cNvSpPr/>
            <p:nvPr/>
          </p:nvSpPr>
          <p:spPr>
            <a:xfrm>
              <a:off x="1124090" y="2363734"/>
              <a:ext cx="48354" cy="12763"/>
            </a:xfrm>
            <a:custGeom>
              <a:avLst/>
              <a:gdLst>
                <a:gd name="connsiteX0" fmla="*/ 48355 w 48354"/>
                <a:gd name="connsiteY0" fmla="*/ 0 h 12763"/>
                <a:gd name="connsiteX1" fmla="*/ 0 w 48354"/>
                <a:gd name="connsiteY1" fmla="*/ 0 h 12763"/>
              </a:gdLst>
              <a:ahLst/>
              <a:cxnLst>
                <a:cxn ang="0">
                  <a:pos x="connsiteX0" y="connsiteY0"/>
                </a:cxn>
                <a:cxn ang="0">
                  <a:pos x="connsiteX1" y="connsiteY1"/>
                </a:cxn>
              </a:cxnLst>
              <a:rect l="l" t="t" r="r" b="b"/>
              <a:pathLst>
                <a:path w="48354" h="12763">
                  <a:moveTo>
                    <a:pt x="48355" y="0"/>
                  </a:moveTo>
                  <a:lnTo>
                    <a:pt x="0" y="0"/>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8" name="Freeform 225">
              <a:extLst>
                <a:ext uri="{FF2B5EF4-FFF2-40B4-BE49-F238E27FC236}">
                  <a16:creationId xmlns:a16="http://schemas.microsoft.com/office/drawing/2014/main" id="{1DD0E2D6-6743-908D-2D29-8FA4A960D00A}"/>
                </a:ext>
              </a:extLst>
            </p:cNvPr>
            <p:cNvSpPr/>
            <p:nvPr/>
          </p:nvSpPr>
          <p:spPr>
            <a:xfrm>
              <a:off x="1124090" y="1783761"/>
              <a:ext cx="48354" cy="12763"/>
            </a:xfrm>
            <a:custGeom>
              <a:avLst/>
              <a:gdLst>
                <a:gd name="connsiteX0" fmla="*/ 48355 w 48354"/>
                <a:gd name="connsiteY0" fmla="*/ 0 h 12763"/>
                <a:gd name="connsiteX1" fmla="*/ 0 w 48354"/>
                <a:gd name="connsiteY1" fmla="*/ 0 h 12763"/>
              </a:gdLst>
              <a:ahLst/>
              <a:cxnLst>
                <a:cxn ang="0">
                  <a:pos x="connsiteX0" y="connsiteY0"/>
                </a:cxn>
                <a:cxn ang="0">
                  <a:pos x="connsiteX1" y="connsiteY1"/>
                </a:cxn>
              </a:cxnLst>
              <a:rect l="l" t="t" r="r" b="b"/>
              <a:pathLst>
                <a:path w="48354" h="12763">
                  <a:moveTo>
                    <a:pt x="48355" y="0"/>
                  </a:moveTo>
                  <a:lnTo>
                    <a:pt x="0" y="0"/>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147" name="Group 146">
            <a:extLst>
              <a:ext uri="{FF2B5EF4-FFF2-40B4-BE49-F238E27FC236}">
                <a16:creationId xmlns:a16="http://schemas.microsoft.com/office/drawing/2014/main" id="{2A5443F8-D9ED-1443-724F-A11309BB6307}"/>
              </a:ext>
            </a:extLst>
          </p:cNvPr>
          <p:cNvGrpSpPr/>
          <p:nvPr/>
        </p:nvGrpSpPr>
        <p:grpSpPr>
          <a:xfrm>
            <a:off x="6770991" y="1691481"/>
            <a:ext cx="5157997" cy="3065409"/>
            <a:chOff x="6770991" y="1691481"/>
            <a:chExt cx="5157997" cy="3065409"/>
          </a:xfrm>
        </p:grpSpPr>
        <p:sp>
          <p:nvSpPr>
            <p:cNvPr id="36" name="Freeform 173">
              <a:extLst>
                <a:ext uri="{FF2B5EF4-FFF2-40B4-BE49-F238E27FC236}">
                  <a16:creationId xmlns:a16="http://schemas.microsoft.com/office/drawing/2014/main" id="{56F8AC65-DD38-BB52-C0C4-52D288B78DA0}"/>
                </a:ext>
              </a:extLst>
            </p:cNvPr>
            <p:cNvSpPr/>
            <p:nvPr/>
          </p:nvSpPr>
          <p:spPr>
            <a:xfrm>
              <a:off x="6958924" y="3794222"/>
              <a:ext cx="462239" cy="12763"/>
            </a:xfrm>
            <a:custGeom>
              <a:avLst/>
              <a:gdLst>
                <a:gd name="connsiteX0" fmla="*/ 0 w 462239"/>
                <a:gd name="connsiteY0" fmla="*/ 0 h 12763"/>
                <a:gd name="connsiteX1" fmla="*/ 462240 w 462239"/>
                <a:gd name="connsiteY1" fmla="*/ 0 h 12763"/>
              </a:gdLst>
              <a:ahLst/>
              <a:cxnLst>
                <a:cxn ang="0">
                  <a:pos x="connsiteX0" y="connsiteY0"/>
                </a:cxn>
                <a:cxn ang="0">
                  <a:pos x="connsiteX1" y="connsiteY1"/>
                </a:cxn>
              </a:cxnLst>
              <a:rect l="l" t="t" r="r" b="b"/>
              <a:pathLst>
                <a:path w="462239" h="12763">
                  <a:moveTo>
                    <a:pt x="0" y="0"/>
                  </a:moveTo>
                  <a:lnTo>
                    <a:pt x="462240" y="0"/>
                  </a:lnTo>
                </a:path>
              </a:pathLst>
            </a:custGeom>
            <a:noFill/>
            <a:ln w="25505" cap="flat">
              <a:solidFill>
                <a:srgbClr val="3A53A4"/>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7" name="Freeform 174">
              <a:extLst>
                <a:ext uri="{FF2B5EF4-FFF2-40B4-BE49-F238E27FC236}">
                  <a16:creationId xmlns:a16="http://schemas.microsoft.com/office/drawing/2014/main" id="{45DF2167-D071-1194-E1AD-BB1B5D4CCC39}"/>
                </a:ext>
              </a:extLst>
            </p:cNvPr>
            <p:cNvSpPr/>
            <p:nvPr/>
          </p:nvSpPr>
          <p:spPr>
            <a:xfrm>
              <a:off x="6950758" y="3562342"/>
              <a:ext cx="462239" cy="12763"/>
            </a:xfrm>
            <a:custGeom>
              <a:avLst/>
              <a:gdLst>
                <a:gd name="connsiteX0" fmla="*/ 0 w 462239"/>
                <a:gd name="connsiteY0" fmla="*/ 0 h 12763"/>
                <a:gd name="connsiteX1" fmla="*/ 462240 w 462239"/>
                <a:gd name="connsiteY1" fmla="*/ 0 h 12763"/>
              </a:gdLst>
              <a:ahLst/>
              <a:cxnLst>
                <a:cxn ang="0">
                  <a:pos x="connsiteX0" y="connsiteY0"/>
                </a:cxn>
                <a:cxn ang="0">
                  <a:pos x="connsiteX1" y="connsiteY1"/>
                </a:cxn>
              </a:cxnLst>
              <a:rect l="l" t="t" r="r" b="b"/>
              <a:pathLst>
                <a:path w="462239" h="12763">
                  <a:moveTo>
                    <a:pt x="0" y="0"/>
                  </a:moveTo>
                  <a:lnTo>
                    <a:pt x="462240" y="0"/>
                  </a:lnTo>
                </a:path>
              </a:pathLst>
            </a:custGeom>
            <a:noFill/>
            <a:ln w="25505" cap="flat">
              <a:solidFill>
                <a:srgbClr val="FAA51A"/>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 name="Freeform 176">
              <a:extLst>
                <a:ext uri="{FF2B5EF4-FFF2-40B4-BE49-F238E27FC236}">
                  <a16:creationId xmlns:a16="http://schemas.microsoft.com/office/drawing/2014/main" id="{488F8CC1-6CAF-061A-FA5E-5F537294C0F0}"/>
                </a:ext>
              </a:extLst>
            </p:cNvPr>
            <p:cNvSpPr/>
            <p:nvPr/>
          </p:nvSpPr>
          <p:spPr>
            <a:xfrm>
              <a:off x="6973341" y="1737429"/>
              <a:ext cx="4951948" cy="881702"/>
            </a:xfrm>
            <a:custGeom>
              <a:avLst/>
              <a:gdLst>
                <a:gd name="connsiteX0" fmla="*/ 0 w 4951948"/>
                <a:gd name="connsiteY0" fmla="*/ 0 h 881702"/>
                <a:gd name="connsiteX1" fmla="*/ 150295 w 4951948"/>
                <a:gd name="connsiteY1" fmla="*/ 0 h 881702"/>
                <a:gd name="connsiteX2" fmla="*/ 150295 w 4951948"/>
                <a:gd name="connsiteY2" fmla="*/ 18507 h 881702"/>
                <a:gd name="connsiteX3" fmla="*/ 285535 w 4951948"/>
                <a:gd name="connsiteY3" fmla="*/ 18507 h 881702"/>
                <a:gd name="connsiteX4" fmla="*/ 285535 w 4951948"/>
                <a:gd name="connsiteY4" fmla="*/ 37908 h 881702"/>
                <a:gd name="connsiteX5" fmla="*/ 426388 w 4951948"/>
                <a:gd name="connsiteY5" fmla="*/ 37908 h 881702"/>
                <a:gd name="connsiteX6" fmla="*/ 426388 w 4951948"/>
                <a:gd name="connsiteY6" fmla="*/ 57308 h 881702"/>
                <a:gd name="connsiteX7" fmla="*/ 437616 w 4951948"/>
                <a:gd name="connsiteY7" fmla="*/ 57308 h 881702"/>
                <a:gd name="connsiteX8" fmla="*/ 437616 w 4951948"/>
                <a:gd name="connsiteY8" fmla="*/ 76709 h 881702"/>
                <a:gd name="connsiteX9" fmla="*/ 486481 w 4951948"/>
                <a:gd name="connsiteY9" fmla="*/ 76709 h 881702"/>
                <a:gd name="connsiteX10" fmla="*/ 486481 w 4951948"/>
                <a:gd name="connsiteY10" fmla="*/ 96109 h 881702"/>
                <a:gd name="connsiteX11" fmla="*/ 514677 w 4951948"/>
                <a:gd name="connsiteY11" fmla="*/ 96109 h 881702"/>
                <a:gd name="connsiteX12" fmla="*/ 514677 w 4951948"/>
                <a:gd name="connsiteY12" fmla="*/ 115637 h 881702"/>
                <a:gd name="connsiteX13" fmla="*/ 522205 w 4951948"/>
                <a:gd name="connsiteY13" fmla="*/ 115637 h 881702"/>
                <a:gd name="connsiteX14" fmla="*/ 522205 w 4951948"/>
                <a:gd name="connsiteY14" fmla="*/ 135165 h 881702"/>
                <a:gd name="connsiteX15" fmla="*/ 582297 w 4951948"/>
                <a:gd name="connsiteY15" fmla="*/ 135165 h 881702"/>
                <a:gd name="connsiteX16" fmla="*/ 582297 w 4951948"/>
                <a:gd name="connsiteY16" fmla="*/ 154694 h 881702"/>
                <a:gd name="connsiteX17" fmla="*/ 602966 w 4951948"/>
                <a:gd name="connsiteY17" fmla="*/ 154694 h 881702"/>
                <a:gd name="connsiteX18" fmla="*/ 602966 w 4951948"/>
                <a:gd name="connsiteY18" fmla="*/ 174222 h 881702"/>
                <a:gd name="connsiteX19" fmla="*/ 618021 w 4951948"/>
                <a:gd name="connsiteY19" fmla="*/ 174222 h 881702"/>
                <a:gd name="connsiteX20" fmla="*/ 618021 w 4951948"/>
                <a:gd name="connsiteY20" fmla="*/ 193750 h 881702"/>
                <a:gd name="connsiteX21" fmla="*/ 672500 w 4951948"/>
                <a:gd name="connsiteY21" fmla="*/ 193750 h 881702"/>
                <a:gd name="connsiteX22" fmla="*/ 672500 w 4951948"/>
                <a:gd name="connsiteY22" fmla="*/ 213278 h 881702"/>
                <a:gd name="connsiteX23" fmla="*/ 1142139 w 4951948"/>
                <a:gd name="connsiteY23" fmla="*/ 213278 h 881702"/>
                <a:gd name="connsiteX24" fmla="*/ 1142139 w 4951948"/>
                <a:gd name="connsiteY24" fmla="*/ 233700 h 881702"/>
                <a:gd name="connsiteX25" fmla="*/ 1191004 w 4951948"/>
                <a:gd name="connsiteY25" fmla="*/ 233700 h 881702"/>
                <a:gd name="connsiteX26" fmla="*/ 1191004 w 4951948"/>
                <a:gd name="connsiteY26" fmla="*/ 254121 h 881702"/>
                <a:gd name="connsiteX27" fmla="*/ 1527190 w 4951948"/>
                <a:gd name="connsiteY27" fmla="*/ 254121 h 881702"/>
                <a:gd name="connsiteX28" fmla="*/ 1527190 w 4951948"/>
                <a:gd name="connsiteY28" fmla="*/ 274671 h 881702"/>
                <a:gd name="connsiteX29" fmla="*/ 1547859 w 4951948"/>
                <a:gd name="connsiteY29" fmla="*/ 274671 h 881702"/>
                <a:gd name="connsiteX30" fmla="*/ 1547859 w 4951948"/>
                <a:gd name="connsiteY30" fmla="*/ 295220 h 881702"/>
                <a:gd name="connsiteX31" fmla="*/ 1775087 w 4951948"/>
                <a:gd name="connsiteY31" fmla="*/ 295220 h 881702"/>
                <a:gd name="connsiteX32" fmla="*/ 1775087 w 4951948"/>
                <a:gd name="connsiteY32" fmla="*/ 315769 h 881702"/>
                <a:gd name="connsiteX33" fmla="*/ 1788228 w 4951948"/>
                <a:gd name="connsiteY33" fmla="*/ 315769 h 881702"/>
                <a:gd name="connsiteX34" fmla="*/ 1788228 w 4951948"/>
                <a:gd name="connsiteY34" fmla="*/ 336318 h 881702"/>
                <a:gd name="connsiteX35" fmla="*/ 2026812 w 4951948"/>
                <a:gd name="connsiteY35" fmla="*/ 336318 h 881702"/>
                <a:gd name="connsiteX36" fmla="*/ 2026812 w 4951948"/>
                <a:gd name="connsiteY36" fmla="*/ 356867 h 881702"/>
                <a:gd name="connsiteX37" fmla="*/ 2032426 w 4951948"/>
                <a:gd name="connsiteY37" fmla="*/ 356867 h 881702"/>
                <a:gd name="connsiteX38" fmla="*/ 2032426 w 4951948"/>
                <a:gd name="connsiteY38" fmla="*/ 377417 h 881702"/>
                <a:gd name="connsiteX39" fmla="*/ 2081291 w 4951948"/>
                <a:gd name="connsiteY39" fmla="*/ 377417 h 881702"/>
                <a:gd name="connsiteX40" fmla="*/ 2081291 w 4951948"/>
                <a:gd name="connsiteY40" fmla="*/ 398094 h 881702"/>
                <a:gd name="connsiteX41" fmla="*/ 2090732 w 4951948"/>
                <a:gd name="connsiteY41" fmla="*/ 398094 h 881702"/>
                <a:gd name="connsiteX42" fmla="*/ 2090732 w 4951948"/>
                <a:gd name="connsiteY42" fmla="*/ 418770 h 881702"/>
                <a:gd name="connsiteX43" fmla="*/ 2366825 w 4951948"/>
                <a:gd name="connsiteY43" fmla="*/ 418770 h 881702"/>
                <a:gd name="connsiteX44" fmla="*/ 2366825 w 4951948"/>
                <a:gd name="connsiteY44" fmla="*/ 439703 h 881702"/>
                <a:gd name="connsiteX45" fmla="*/ 2464555 w 4951948"/>
                <a:gd name="connsiteY45" fmla="*/ 439703 h 881702"/>
                <a:gd name="connsiteX46" fmla="*/ 2464555 w 4951948"/>
                <a:gd name="connsiteY46" fmla="*/ 460762 h 881702"/>
                <a:gd name="connsiteX47" fmla="*/ 2545317 w 4951948"/>
                <a:gd name="connsiteY47" fmla="*/ 460762 h 881702"/>
                <a:gd name="connsiteX48" fmla="*/ 2545317 w 4951948"/>
                <a:gd name="connsiteY48" fmla="*/ 481822 h 881702"/>
                <a:gd name="connsiteX49" fmla="*/ 2641132 w 4951948"/>
                <a:gd name="connsiteY49" fmla="*/ 481822 h 881702"/>
                <a:gd name="connsiteX50" fmla="*/ 2641132 w 4951948"/>
                <a:gd name="connsiteY50" fmla="*/ 502882 h 881702"/>
                <a:gd name="connsiteX51" fmla="*/ 3052466 w 4951948"/>
                <a:gd name="connsiteY51" fmla="*/ 502882 h 881702"/>
                <a:gd name="connsiteX52" fmla="*/ 3052466 w 4951948"/>
                <a:gd name="connsiteY52" fmla="*/ 524325 h 881702"/>
                <a:gd name="connsiteX53" fmla="*/ 3078749 w 4951948"/>
                <a:gd name="connsiteY53" fmla="*/ 524325 h 881702"/>
                <a:gd name="connsiteX54" fmla="*/ 3078749 w 4951948"/>
                <a:gd name="connsiteY54" fmla="*/ 545767 h 881702"/>
                <a:gd name="connsiteX55" fmla="*/ 3324859 w 4951948"/>
                <a:gd name="connsiteY55" fmla="*/ 545767 h 881702"/>
                <a:gd name="connsiteX56" fmla="*/ 3324859 w 4951948"/>
                <a:gd name="connsiteY56" fmla="*/ 567848 h 881702"/>
                <a:gd name="connsiteX57" fmla="*/ 3480768 w 4951948"/>
                <a:gd name="connsiteY57" fmla="*/ 567848 h 881702"/>
                <a:gd name="connsiteX58" fmla="*/ 3480768 w 4951948"/>
                <a:gd name="connsiteY58" fmla="*/ 591844 h 881702"/>
                <a:gd name="connsiteX59" fmla="*/ 3792585 w 4951948"/>
                <a:gd name="connsiteY59" fmla="*/ 591844 h 881702"/>
                <a:gd name="connsiteX60" fmla="*/ 3792585 w 4951948"/>
                <a:gd name="connsiteY60" fmla="*/ 622093 h 881702"/>
                <a:gd name="connsiteX61" fmla="*/ 4008586 w 4951948"/>
                <a:gd name="connsiteY61" fmla="*/ 622093 h 881702"/>
                <a:gd name="connsiteX62" fmla="*/ 4008586 w 4951948"/>
                <a:gd name="connsiteY62" fmla="*/ 663574 h 881702"/>
                <a:gd name="connsiteX63" fmla="*/ 4158881 w 4951948"/>
                <a:gd name="connsiteY63" fmla="*/ 663574 h 881702"/>
                <a:gd name="connsiteX64" fmla="*/ 4158881 w 4951948"/>
                <a:gd name="connsiteY64" fmla="*/ 706715 h 881702"/>
                <a:gd name="connsiteX65" fmla="*/ 4160795 w 4951948"/>
                <a:gd name="connsiteY65" fmla="*/ 706715 h 881702"/>
                <a:gd name="connsiteX66" fmla="*/ 4160795 w 4951948"/>
                <a:gd name="connsiteY66" fmla="*/ 749856 h 881702"/>
                <a:gd name="connsiteX67" fmla="*/ 4280980 w 4951948"/>
                <a:gd name="connsiteY67" fmla="*/ 749856 h 881702"/>
                <a:gd name="connsiteX68" fmla="*/ 4280980 w 4951948"/>
                <a:gd name="connsiteY68" fmla="*/ 795677 h 881702"/>
                <a:gd name="connsiteX69" fmla="*/ 4575828 w 4951948"/>
                <a:gd name="connsiteY69" fmla="*/ 795677 h 881702"/>
                <a:gd name="connsiteX70" fmla="*/ 4575828 w 4951948"/>
                <a:gd name="connsiteY70" fmla="*/ 881703 h 881702"/>
                <a:gd name="connsiteX71" fmla="*/ 4951948 w 4951948"/>
                <a:gd name="connsiteY71" fmla="*/ 881703 h 88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951948" h="881702">
                  <a:moveTo>
                    <a:pt x="0" y="0"/>
                  </a:moveTo>
                  <a:lnTo>
                    <a:pt x="150295" y="0"/>
                  </a:lnTo>
                  <a:lnTo>
                    <a:pt x="150295" y="18507"/>
                  </a:lnTo>
                  <a:lnTo>
                    <a:pt x="285535" y="18507"/>
                  </a:lnTo>
                  <a:lnTo>
                    <a:pt x="285535" y="37908"/>
                  </a:lnTo>
                  <a:lnTo>
                    <a:pt x="426388" y="37908"/>
                  </a:lnTo>
                  <a:lnTo>
                    <a:pt x="426388" y="57308"/>
                  </a:lnTo>
                  <a:lnTo>
                    <a:pt x="437616" y="57308"/>
                  </a:lnTo>
                  <a:lnTo>
                    <a:pt x="437616" y="76709"/>
                  </a:lnTo>
                  <a:lnTo>
                    <a:pt x="486481" y="76709"/>
                  </a:lnTo>
                  <a:lnTo>
                    <a:pt x="486481" y="96109"/>
                  </a:lnTo>
                  <a:lnTo>
                    <a:pt x="514677" y="96109"/>
                  </a:lnTo>
                  <a:lnTo>
                    <a:pt x="514677" y="115637"/>
                  </a:lnTo>
                  <a:lnTo>
                    <a:pt x="522205" y="115637"/>
                  </a:lnTo>
                  <a:lnTo>
                    <a:pt x="522205" y="135165"/>
                  </a:lnTo>
                  <a:lnTo>
                    <a:pt x="582297" y="135165"/>
                  </a:lnTo>
                  <a:lnTo>
                    <a:pt x="582297" y="154694"/>
                  </a:lnTo>
                  <a:lnTo>
                    <a:pt x="602966" y="154694"/>
                  </a:lnTo>
                  <a:lnTo>
                    <a:pt x="602966" y="174222"/>
                  </a:lnTo>
                  <a:lnTo>
                    <a:pt x="618021" y="174222"/>
                  </a:lnTo>
                  <a:lnTo>
                    <a:pt x="618021" y="193750"/>
                  </a:lnTo>
                  <a:lnTo>
                    <a:pt x="672500" y="193750"/>
                  </a:lnTo>
                  <a:lnTo>
                    <a:pt x="672500" y="213278"/>
                  </a:lnTo>
                  <a:lnTo>
                    <a:pt x="1142139" y="213278"/>
                  </a:lnTo>
                  <a:lnTo>
                    <a:pt x="1142139" y="233700"/>
                  </a:lnTo>
                  <a:lnTo>
                    <a:pt x="1191004" y="233700"/>
                  </a:lnTo>
                  <a:lnTo>
                    <a:pt x="1191004" y="254121"/>
                  </a:lnTo>
                  <a:lnTo>
                    <a:pt x="1527190" y="254121"/>
                  </a:lnTo>
                  <a:lnTo>
                    <a:pt x="1527190" y="274671"/>
                  </a:lnTo>
                  <a:lnTo>
                    <a:pt x="1547859" y="274671"/>
                  </a:lnTo>
                  <a:lnTo>
                    <a:pt x="1547859" y="295220"/>
                  </a:lnTo>
                  <a:lnTo>
                    <a:pt x="1775087" y="295220"/>
                  </a:lnTo>
                  <a:lnTo>
                    <a:pt x="1775087" y="315769"/>
                  </a:lnTo>
                  <a:lnTo>
                    <a:pt x="1788228" y="315769"/>
                  </a:lnTo>
                  <a:lnTo>
                    <a:pt x="1788228" y="336318"/>
                  </a:lnTo>
                  <a:lnTo>
                    <a:pt x="2026812" y="336318"/>
                  </a:lnTo>
                  <a:lnTo>
                    <a:pt x="2026812" y="356867"/>
                  </a:lnTo>
                  <a:lnTo>
                    <a:pt x="2032426" y="356867"/>
                  </a:lnTo>
                  <a:lnTo>
                    <a:pt x="2032426" y="377417"/>
                  </a:lnTo>
                  <a:lnTo>
                    <a:pt x="2081291" y="377417"/>
                  </a:lnTo>
                  <a:lnTo>
                    <a:pt x="2081291" y="398094"/>
                  </a:lnTo>
                  <a:lnTo>
                    <a:pt x="2090732" y="398094"/>
                  </a:lnTo>
                  <a:lnTo>
                    <a:pt x="2090732" y="418770"/>
                  </a:lnTo>
                  <a:lnTo>
                    <a:pt x="2366825" y="418770"/>
                  </a:lnTo>
                  <a:lnTo>
                    <a:pt x="2366825" y="439703"/>
                  </a:lnTo>
                  <a:lnTo>
                    <a:pt x="2464555" y="439703"/>
                  </a:lnTo>
                  <a:lnTo>
                    <a:pt x="2464555" y="460762"/>
                  </a:lnTo>
                  <a:lnTo>
                    <a:pt x="2545317" y="460762"/>
                  </a:lnTo>
                  <a:lnTo>
                    <a:pt x="2545317" y="481822"/>
                  </a:lnTo>
                  <a:lnTo>
                    <a:pt x="2641132" y="481822"/>
                  </a:lnTo>
                  <a:lnTo>
                    <a:pt x="2641132" y="502882"/>
                  </a:lnTo>
                  <a:lnTo>
                    <a:pt x="3052466" y="502882"/>
                  </a:lnTo>
                  <a:lnTo>
                    <a:pt x="3052466" y="524325"/>
                  </a:lnTo>
                  <a:lnTo>
                    <a:pt x="3078749" y="524325"/>
                  </a:lnTo>
                  <a:lnTo>
                    <a:pt x="3078749" y="545767"/>
                  </a:lnTo>
                  <a:lnTo>
                    <a:pt x="3324859" y="545767"/>
                  </a:lnTo>
                  <a:lnTo>
                    <a:pt x="3324859" y="567848"/>
                  </a:lnTo>
                  <a:lnTo>
                    <a:pt x="3480768" y="567848"/>
                  </a:lnTo>
                  <a:lnTo>
                    <a:pt x="3480768" y="591844"/>
                  </a:lnTo>
                  <a:lnTo>
                    <a:pt x="3792585" y="591844"/>
                  </a:lnTo>
                  <a:lnTo>
                    <a:pt x="3792585" y="622093"/>
                  </a:lnTo>
                  <a:lnTo>
                    <a:pt x="4008586" y="622093"/>
                  </a:lnTo>
                  <a:lnTo>
                    <a:pt x="4008586" y="663574"/>
                  </a:lnTo>
                  <a:lnTo>
                    <a:pt x="4158881" y="663574"/>
                  </a:lnTo>
                  <a:lnTo>
                    <a:pt x="4158881" y="706715"/>
                  </a:lnTo>
                  <a:lnTo>
                    <a:pt x="4160795" y="706715"/>
                  </a:lnTo>
                  <a:lnTo>
                    <a:pt x="4160795" y="749856"/>
                  </a:lnTo>
                  <a:lnTo>
                    <a:pt x="4280980" y="749856"/>
                  </a:lnTo>
                  <a:lnTo>
                    <a:pt x="4280980" y="795677"/>
                  </a:lnTo>
                  <a:lnTo>
                    <a:pt x="4575828" y="795677"/>
                  </a:lnTo>
                  <a:lnTo>
                    <a:pt x="4575828" y="881703"/>
                  </a:lnTo>
                  <a:lnTo>
                    <a:pt x="4951948" y="881703"/>
                  </a:lnTo>
                </a:path>
              </a:pathLst>
            </a:custGeom>
            <a:noFill/>
            <a:ln w="25505" cap="flat">
              <a:solidFill>
                <a:srgbClr val="FAA51A"/>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 name="Freeform 177">
              <a:extLst>
                <a:ext uri="{FF2B5EF4-FFF2-40B4-BE49-F238E27FC236}">
                  <a16:creationId xmlns:a16="http://schemas.microsoft.com/office/drawing/2014/main" id="{3F627FEB-B489-83B1-E101-2583DC340745}"/>
                </a:ext>
              </a:extLst>
            </p:cNvPr>
            <p:cNvSpPr/>
            <p:nvPr/>
          </p:nvSpPr>
          <p:spPr>
            <a:xfrm>
              <a:off x="6973341" y="1737429"/>
              <a:ext cx="4952202" cy="953561"/>
            </a:xfrm>
            <a:custGeom>
              <a:avLst/>
              <a:gdLst>
                <a:gd name="connsiteX0" fmla="*/ 0 w 4952202"/>
                <a:gd name="connsiteY0" fmla="*/ 0 h 953561"/>
                <a:gd name="connsiteX1" fmla="*/ 60093 w 4952202"/>
                <a:gd name="connsiteY1" fmla="*/ 0 h 953561"/>
                <a:gd name="connsiteX2" fmla="*/ 60093 w 4952202"/>
                <a:gd name="connsiteY2" fmla="*/ 19273 h 953561"/>
                <a:gd name="connsiteX3" fmla="*/ 199032 w 4952202"/>
                <a:gd name="connsiteY3" fmla="*/ 19273 h 953561"/>
                <a:gd name="connsiteX4" fmla="*/ 199032 w 4952202"/>
                <a:gd name="connsiteY4" fmla="*/ 38673 h 953561"/>
                <a:gd name="connsiteX5" fmla="*/ 212174 w 4952202"/>
                <a:gd name="connsiteY5" fmla="*/ 38673 h 953561"/>
                <a:gd name="connsiteX6" fmla="*/ 212174 w 4952202"/>
                <a:gd name="connsiteY6" fmla="*/ 77474 h 953561"/>
                <a:gd name="connsiteX7" fmla="*/ 215874 w 4952202"/>
                <a:gd name="connsiteY7" fmla="*/ 77474 h 953561"/>
                <a:gd name="connsiteX8" fmla="*/ 215874 w 4952202"/>
                <a:gd name="connsiteY8" fmla="*/ 96875 h 953561"/>
                <a:gd name="connsiteX9" fmla="*/ 277880 w 4952202"/>
                <a:gd name="connsiteY9" fmla="*/ 96875 h 953561"/>
                <a:gd name="connsiteX10" fmla="*/ 277880 w 4952202"/>
                <a:gd name="connsiteY10" fmla="*/ 116275 h 953561"/>
                <a:gd name="connsiteX11" fmla="*/ 279794 w 4952202"/>
                <a:gd name="connsiteY11" fmla="*/ 116275 h 953561"/>
                <a:gd name="connsiteX12" fmla="*/ 279794 w 4952202"/>
                <a:gd name="connsiteY12" fmla="*/ 135676 h 953561"/>
                <a:gd name="connsiteX13" fmla="*/ 292935 w 4952202"/>
                <a:gd name="connsiteY13" fmla="*/ 135676 h 953561"/>
                <a:gd name="connsiteX14" fmla="*/ 292935 w 4952202"/>
                <a:gd name="connsiteY14" fmla="*/ 155077 h 953561"/>
                <a:gd name="connsiteX15" fmla="*/ 309904 w 4952202"/>
                <a:gd name="connsiteY15" fmla="*/ 155077 h 953561"/>
                <a:gd name="connsiteX16" fmla="*/ 309904 w 4952202"/>
                <a:gd name="connsiteY16" fmla="*/ 174477 h 953561"/>
                <a:gd name="connsiteX17" fmla="*/ 343713 w 4952202"/>
                <a:gd name="connsiteY17" fmla="*/ 174477 h 953561"/>
                <a:gd name="connsiteX18" fmla="*/ 343713 w 4952202"/>
                <a:gd name="connsiteY18" fmla="*/ 194133 h 953561"/>
                <a:gd name="connsiteX19" fmla="*/ 353155 w 4952202"/>
                <a:gd name="connsiteY19" fmla="*/ 194133 h 953561"/>
                <a:gd name="connsiteX20" fmla="*/ 353155 w 4952202"/>
                <a:gd name="connsiteY20" fmla="*/ 213789 h 953561"/>
                <a:gd name="connsiteX21" fmla="*/ 422688 w 4952202"/>
                <a:gd name="connsiteY21" fmla="*/ 213789 h 953561"/>
                <a:gd name="connsiteX22" fmla="*/ 422688 w 4952202"/>
                <a:gd name="connsiteY22" fmla="*/ 233444 h 953561"/>
                <a:gd name="connsiteX23" fmla="*/ 450885 w 4952202"/>
                <a:gd name="connsiteY23" fmla="*/ 233444 h 953561"/>
                <a:gd name="connsiteX24" fmla="*/ 450885 w 4952202"/>
                <a:gd name="connsiteY24" fmla="*/ 253100 h 953561"/>
                <a:gd name="connsiteX25" fmla="*/ 539173 w 4952202"/>
                <a:gd name="connsiteY25" fmla="*/ 253100 h 953561"/>
                <a:gd name="connsiteX26" fmla="*/ 539173 w 4952202"/>
                <a:gd name="connsiteY26" fmla="*/ 272756 h 953561"/>
                <a:gd name="connsiteX27" fmla="*/ 636903 w 4952202"/>
                <a:gd name="connsiteY27" fmla="*/ 272756 h 953561"/>
                <a:gd name="connsiteX28" fmla="*/ 636903 w 4952202"/>
                <a:gd name="connsiteY28" fmla="*/ 292412 h 953561"/>
                <a:gd name="connsiteX29" fmla="*/ 670713 w 4952202"/>
                <a:gd name="connsiteY29" fmla="*/ 292412 h 953561"/>
                <a:gd name="connsiteX30" fmla="*/ 670713 w 4952202"/>
                <a:gd name="connsiteY30" fmla="*/ 312068 h 953561"/>
                <a:gd name="connsiteX31" fmla="*/ 706437 w 4952202"/>
                <a:gd name="connsiteY31" fmla="*/ 312068 h 953561"/>
                <a:gd name="connsiteX32" fmla="*/ 706437 w 4952202"/>
                <a:gd name="connsiteY32" fmla="*/ 331723 h 953561"/>
                <a:gd name="connsiteX33" fmla="*/ 937493 w 4952202"/>
                <a:gd name="connsiteY33" fmla="*/ 331723 h 953561"/>
                <a:gd name="connsiteX34" fmla="*/ 937493 w 4952202"/>
                <a:gd name="connsiteY34" fmla="*/ 351890 h 953561"/>
                <a:gd name="connsiteX35" fmla="*/ 1050151 w 4952202"/>
                <a:gd name="connsiteY35" fmla="*/ 351890 h 953561"/>
                <a:gd name="connsiteX36" fmla="*/ 1050151 w 4952202"/>
                <a:gd name="connsiteY36" fmla="*/ 372184 h 953561"/>
                <a:gd name="connsiteX37" fmla="*/ 1067119 w 4952202"/>
                <a:gd name="connsiteY37" fmla="*/ 372184 h 953561"/>
                <a:gd name="connsiteX38" fmla="*/ 1067119 w 4952202"/>
                <a:gd name="connsiteY38" fmla="*/ 392478 h 953561"/>
                <a:gd name="connsiteX39" fmla="*/ 1117898 w 4952202"/>
                <a:gd name="connsiteY39" fmla="*/ 392478 h 953561"/>
                <a:gd name="connsiteX40" fmla="*/ 1117898 w 4952202"/>
                <a:gd name="connsiteY40" fmla="*/ 412772 h 953561"/>
                <a:gd name="connsiteX41" fmla="*/ 1146094 w 4952202"/>
                <a:gd name="connsiteY41" fmla="*/ 412772 h 953561"/>
                <a:gd name="connsiteX42" fmla="*/ 1146094 w 4952202"/>
                <a:gd name="connsiteY42" fmla="*/ 433066 h 953561"/>
                <a:gd name="connsiteX43" fmla="*/ 1187432 w 4952202"/>
                <a:gd name="connsiteY43" fmla="*/ 433066 h 953561"/>
                <a:gd name="connsiteX44" fmla="*/ 1187432 w 4952202"/>
                <a:gd name="connsiteY44" fmla="*/ 453360 h 953561"/>
                <a:gd name="connsiteX45" fmla="*/ 1217542 w 4952202"/>
                <a:gd name="connsiteY45" fmla="*/ 453360 h 953561"/>
                <a:gd name="connsiteX46" fmla="*/ 1217542 w 4952202"/>
                <a:gd name="connsiteY46" fmla="*/ 473653 h 953561"/>
                <a:gd name="connsiteX47" fmla="*/ 1253265 w 4952202"/>
                <a:gd name="connsiteY47" fmla="*/ 473653 h 953561"/>
                <a:gd name="connsiteX48" fmla="*/ 1253265 w 4952202"/>
                <a:gd name="connsiteY48" fmla="*/ 494075 h 953561"/>
                <a:gd name="connsiteX49" fmla="*/ 1258879 w 4952202"/>
                <a:gd name="connsiteY49" fmla="*/ 494075 h 953561"/>
                <a:gd name="connsiteX50" fmla="*/ 1258879 w 4952202"/>
                <a:gd name="connsiteY50" fmla="*/ 514497 h 953561"/>
                <a:gd name="connsiteX51" fmla="*/ 1288989 w 4952202"/>
                <a:gd name="connsiteY51" fmla="*/ 514497 h 953561"/>
                <a:gd name="connsiteX52" fmla="*/ 1288989 w 4952202"/>
                <a:gd name="connsiteY52" fmla="*/ 534918 h 953561"/>
                <a:gd name="connsiteX53" fmla="*/ 1467480 w 4952202"/>
                <a:gd name="connsiteY53" fmla="*/ 534918 h 953561"/>
                <a:gd name="connsiteX54" fmla="*/ 1467480 w 4952202"/>
                <a:gd name="connsiteY54" fmla="*/ 555340 h 953561"/>
                <a:gd name="connsiteX55" fmla="*/ 1621475 w 4952202"/>
                <a:gd name="connsiteY55" fmla="*/ 555340 h 953561"/>
                <a:gd name="connsiteX56" fmla="*/ 1621475 w 4952202"/>
                <a:gd name="connsiteY56" fmla="*/ 576017 h 953561"/>
                <a:gd name="connsiteX57" fmla="*/ 1726605 w 4952202"/>
                <a:gd name="connsiteY57" fmla="*/ 576017 h 953561"/>
                <a:gd name="connsiteX58" fmla="*/ 1726605 w 4952202"/>
                <a:gd name="connsiteY58" fmla="*/ 596694 h 953561"/>
                <a:gd name="connsiteX59" fmla="*/ 1867459 w 4952202"/>
                <a:gd name="connsiteY59" fmla="*/ 596694 h 953561"/>
                <a:gd name="connsiteX60" fmla="*/ 1867459 w 4952202"/>
                <a:gd name="connsiteY60" fmla="*/ 617498 h 953561"/>
                <a:gd name="connsiteX61" fmla="*/ 1884427 w 4952202"/>
                <a:gd name="connsiteY61" fmla="*/ 617498 h 953561"/>
                <a:gd name="connsiteX62" fmla="*/ 1884427 w 4952202"/>
                <a:gd name="connsiteY62" fmla="*/ 638303 h 953561"/>
                <a:gd name="connsiteX63" fmla="*/ 2019667 w 4952202"/>
                <a:gd name="connsiteY63" fmla="*/ 638303 h 953561"/>
                <a:gd name="connsiteX64" fmla="*/ 2019667 w 4952202"/>
                <a:gd name="connsiteY64" fmla="*/ 659107 h 953561"/>
                <a:gd name="connsiteX65" fmla="*/ 2044036 w 4952202"/>
                <a:gd name="connsiteY65" fmla="*/ 659107 h 953561"/>
                <a:gd name="connsiteX66" fmla="*/ 2044036 w 4952202"/>
                <a:gd name="connsiteY66" fmla="*/ 679912 h 953561"/>
                <a:gd name="connsiteX67" fmla="*/ 2293847 w 4952202"/>
                <a:gd name="connsiteY67" fmla="*/ 679912 h 953561"/>
                <a:gd name="connsiteX68" fmla="*/ 2293847 w 4952202"/>
                <a:gd name="connsiteY68" fmla="*/ 700716 h 953561"/>
                <a:gd name="connsiteX69" fmla="*/ 2303288 w 4952202"/>
                <a:gd name="connsiteY69" fmla="*/ 700716 h 953561"/>
                <a:gd name="connsiteX70" fmla="*/ 2303288 w 4952202"/>
                <a:gd name="connsiteY70" fmla="*/ 721521 h 953561"/>
                <a:gd name="connsiteX71" fmla="*/ 2335184 w 4952202"/>
                <a:gd name="connsiteY71" fmla="*/ 721521 h 953561"/>
                <a:gd name="connsiteX72" fmla="*/ 2335184 w 4952202"/>
                <a:gd name="connsiteY72" fmla="*/ 742325 h 953561"/>
                <a:gd name="connsiteX73" fmla="*/ 2361467 w 4952202"/>
                <a:gd name="connsiteY73" fmla="*/ 742325 h 953561"/>
                <a:gd name="connsiteX74" fmla="*/ 2361467 w 4952202"/>
                <a:gd name="connsiteY74" fmla="*/ 763130 h 953561"/>
                <a:gd name="connsiteX75" fmla="*/ 2404718 w 4952202"/>
                <a:gd name="connsiteY75" fmla="*/ 763130 h 953561"/>
                <a:gd name="connsiteX76" fmla="*/ 2404718 w 4952202"/>
                <a:gd name="connsiteY76" fmla="*/ 784189 h 953561"/>
                <a:gd name="connsiteX77" fmla="*/ 2419773 w 4952202"/>
                <a:gd name="connsiteY77" fmla="*/ 784189 h 953561"/>
                <a:gd name="connsiteX78" fmla="*/ 2419773 w 4952202"/>
                <a:gd name="connsiteY78" fmla="*/ 805249 h 953561"/>
                <a:gd name="connsiteX79" fmla="*/ 2436742 w 4952202"/>
                <a:gd name="connsiteY79" fmla="*/ 805249 h 953561"/>
                <a:gd name="connsiteX80" fmla="*/ 2436742 w 4952202"/>
                <a:gd name="connsiteY80" fmla="*/ 826309 h 953561"/>
                <a:gd name="connsiteX81" fmla="*/ 3030266 w 4952202"/>
                <a:gd name="connsiteY81" fmla="*/ 826309 h 953561"/>
                <a:gd name="connsiteX82" fmla="*/ 3030266 w 4952202"/>
                <a:gd name="connsiteY82" fmla="*/ 848645 h 953561"/>
                <a:gd name="connsiteX83" fmla="*/ 3067776 w 4952202"/>
                <a:gd name="connsiteY83" fmla="*/ 848645 h 953561"/>
                <a:gd name="connsiteX84" fmla="*/ 3067776 w 4952202"/>
                <a:gd name="connsiteY84" fmla="*/ 870981 h 953561"/>
                <a:gd name="connsiteX85" fmla="*/ 3263108 w 4952202"/>
                <a:gd name="connsiteY85" fmla="*/ 870981 h 953561"/>
                <a:gd name="connsiteX86" fmla="*/ 3263108 w 4952202"/>
                <a:gd name="connsiteY86" fmla="*/ 894849 h 953561"/>
                <a:gd name="connsiteX87" fmla="*/ 3571098 w 4952202"/>
                <a:gd name="connsiteY87" fmla="*/ 894849 h 953561"/>
                <a:gd name="connsiteX88" fmla="*/ 3571098 w 4952202"/>
                <a:gd name="connsiteY88" fmla="*/ 922929 h 953561"/>
                <a:gd name="connsiteX89" fmla="*/ 3740148 w 4952202"/>
                <a:gd name="connsiteY89" fmla="*/ 922929 h 953561"/>
                <a:gd name="connsiteX90" fmla="*/ 3740148 w 4952202"/>
                <a:gd name="connsiteY90" fmla="*/ 953561 h 953561"/>
                <a:gd name="connsiteX91" fmla="*/ 4952203 w 4952202"/>
                <a:gd name="connsiteY91" fmla="*/ 953561 h 95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952202" h="953561">
                  <a:moveTo>
                    <a:pt x="0" y="0"/>
                  </a:moveTo>
                  <a:lnTo>
                    <a:pt x="60093" y="0"/>
                  </a:lnTo>
                  <a:lnTo>
                    <a:pt x="60093" y="19273"/>
                  </a:lnTo>
                  <a:lnTo>
                    <a:pt x="199032" y="19273"/>
                  </a:lnTo>
                  <a:lnTo>
                    <a:pt x="199032" y="38673"/>
                  </a:lnTo>
                  <a:lnTo>
                    <a:pt x="212174" y="38673"/>
                  </a:lnTo>
                  <a:lnTo>
                    <a:pt x="212174" y="77474"/>
                  </a:lnTo>
                  <a:lnTo>
                    <a:pt x="215874" y="77474"/>
                  </a:lnTo>
                  <a:lnTo>
                    <a:pt x="215874" y="96875"/>
                  </a:lnTo>
                  <a:lnTo>
                    <a:pt x="277880" y="96875"/>
                  </a:lnTo>
                  <a:lnTo>
                    <a:pt x="277880" y="116275"/>
                  </a:lnTo>
                  <a:lnTo>
                    <a:pt x="279794" y="116275"/>
                  </a:lnTo>
                  <a:lnTo>
                    <a:pt x="279794" y="135676"/>
                  </a:lnTo>
                  <a:lnTo>
                    <a:pt x="292935" y="135676"/>
                  </a:lnTo>
                  <a:lnTo>
                    <a:pt x="292935" y="155077"/>
                  </a:lnTo>
                  <a:lnTo>
                    <a:pt x="309904" y="155077"/>
                  </a:lnTo>
                  <a:lnTo>
                    <a:pt x="309904" y="174477"/>
                  </a:lnTo>
                  <a:lnTo>
                    <a:pt x="343713" y="174477"/>
                  </a:lnTo>
                  <a:lnTo>
                    <a:pt x="343713" y="194133"/>
                  </a:lnTo>
                  <a:lnTo>
                    <a:pt x="353155" y="194133"/>
                  </a:lnTo>
                  <a:lnTo>
                    <a:pt x="353155" y="213789"/>
                  </a:lnTo>
                  <a:lnTo>
                    <a:pt x="422688" y="213789"/>
                  </a:lnTo>
                  <a:lnTo>
                    <a:pt x="422688" y="233444"/>
                  </a:lnTo>
                  <a:lnTo>
                    <a:pt x="450885" y="233444"/>
                  </a:lnTo>
                  <a:lnTo>
                    <a:pt x="450885" y="253100"/>
                  </a:lnTo>
                  <a:lnTo>
                    <a:pt x="539173" y="253100"/>
                  </a:lnTo>
                  <a:lnTo>
                    <a:pt x="539173" y="272756"/>
                  </a:lnTo>
                  <a:lnTo>
                    <a:pt x="636903" y="272756"/>
                  </a:lnTo>
                  <a:lnTo>
                    <a:pt x="636903" y="292412"/>
                  </a:lnTo>
                  <a:lnTo>
                    <a:pt x="670713" y="292412"/>
                  </a:lnTo>
                  <a:lnTo>
                    <a:pt x="670713" y="312068"/>
                  </a:lnTo>
                  <a:lnTo>
                    <a:pt x="706437" y="312068"/>
                  </a:lnTo>
                  <a:lnTo>
                    <a:pt x="706437" y="331723"/>
                  </a:lnTo>
                  <a:lnTo>
                    <a:pt x="937493" y="331723"/>
                  </a:lnTo>
                  <a:lnTo>
                    <a:pt x="937493" y="351890"/>
                  </a:lnTo>
                  <a:lnTo>
                    <a:pt x="1050151" y="351890"/>
                  </a:lnTo>
                  <a:lnTo>
                    <a:pt x="1050151" y="372184"/>
                  </a:lnTo>
                  <a:lnTo>
                    <a:pt x="1067119" y="372184"/>
                  </a:lnTo>
                  <a:lnTo>
                    <a:pt x="1067119" y="392478"/>
                  </a:lnTo>
                  <a:lnTo>
                    <a:pt x="1117898" y="392478"/>
                  </a:lnTo>
                  <a:lnTo>
                    <a:pt x="1117898" y="412772"/>
                  </a:lnTo>
                  <a:lnTo>
                    <a:pt x="1146094" y="412772"/>
                  </a:lnTo>
                  <a:lnTo>
                    <a:pt x="1146094" y="433066"/>
                  </a:lnTo>
                  <a:lnTo>
                    <a:pt x="1187432" y="433066"/>
                  </a:lnTo>
                  <a:lnTo>
                    <a:pt x="1187432" y="453360"/>
                  </a:lnTo>
                  <a:lnTo>
                    <a:pt x="1217542" y="453360"/>
                  </a:lnTo>
                  <a:lnTo>
                    <a:pt x="1217542" y="473653"/>
                  </a:lnTo>
                  <a:lnTo>
                    <a:pt x="1253265" y="473653"/>
                  </a:lnTo>
                  <a:lnTo>
                    <a:pt x="1253265" y="494075"/>
                  </a:lnTo>
                  <a:lnTo>
                    <a:pt x="1258879" y="494075"/>
                  </a:lnTo>
                  <a:lnTo>
                    <a:pt x="1258879" y="514497"/>
                  </a:lnTo>
                  <a:lnTo>
                    <a:pt x="1288989" y="514497"/>
                  </a:lnTo>
                  <a:lnTo>
                    <a:pt x="1288989" y="534918"/>
                  </a:lnTo>
                  <a:lnTo>
                    <a:pt x="1467480" y="534918"/>
                  </a:lnTo>
                  <a:lnTo>
                    <a:pt x="1467480" y="555340"/>
                  </a:lnTo>
                  <a:lnTo>
                    <a:pt x="1621475" y="555340"/>
                  </a:lnTo>
                  <a:lnTo>
                    <a:pt x="1621475" y="576017"/>
                  </a:lnTo>
                  <a:lnTo>
                    <a:pt x="1726605" y="576017"/>
                  </a:lnTo>
                  <a:lnTo>
                    <a:pt x="1726605" y="596694"/>
                  </a:lnTo>
                  <a:lnTo>
                    <a:pt x="1867459" y="596694"/>
                  </a:lnTo>
                  <a:lnTo>
                    <a:pt x="1867459" y="617498"/>
                  </a:lnTo>
                  <a:lnTo>
                    <a:pt x="1884427" y="617498"/>
                  </a:lnTo>
                  <a:lnTo>
                    <a:pt x="1884427" y="638303"/>
                  </a:lnTo>
                  <a:lnTo>
                    <a:pt x="2019667" y="638303"/>
                  </a:lnTo>
                  <a:lnTo>
                    <a:pt x="2019667" y="659107"/>
                  </a:lnTo>
                  <a:lnTo>
                    <a:pt x="2044036" y="659107"/>
                  </a:lnTo>
                  <a:lnTo>
                    <a:pt x="2044036" y="679912"/>
                  </a:lnTo>
                  <a:lnTo>
                    <a:pt x="2293847" y="679912"/>
                  </a:lnTo>
                  <a:lnTo>
                    <a:pt x="2293847" y="700716"/>
                  </a:lnTo>
                  <a:lnTo>
                    <a:pt x="2303288" y="700716"/>
                  </a:lnTo>
                  <a:lnTo>
                    <a:pt x="2303288" y="721521"/>
                  </a:lnTo>
                  <a:lnTo>
                    <a:pt x="2335184" y="721521"/>
                  </a:lnTo>
                  <a:lnTo>
                    <a:pt x="2335184" y="742325"/>
                  </a:lnTo>
                  <a:lnTo>
                    <a:pt x="2361467" y="742325"/>
                  </a:lnTo>
                  <a:lnTo>
                    <a:pt x="2361467" y="763130"/>
                  </a:lnTo>
                  <a:lnTo>
                    <a:pt x="2404718" y="763130"/>
                  </a:lnTo>
                  <a:lnTo>
                    <a:pt x="2404718" y="784189"/>
                  </a:lnTo>
                  <a:lnTo>
                    <a:pt x="2419773" y="784189"/>
                  </a:lnTo>
                  <a:lnTo>
                    <a:pt x="2419773" y="805249"/>
                  </a:lnTo>
                  <a:lnTo>
                    <a:pt x="2436742" y="805249"/>
                  </a:lnTo>
                  <a:lnTo>
                    <a:pt x="2436742" y="826309"/>
                  </a:lnTo>
                  <a:lnTo>
                    <a:pt x="3030266" y="826309"/>
                  </a:lnTo>
                  <a:lnTo>
                    <a:pt x="3030266" y="848645"/>
                  </a:lnTo>
                  <a:lnTo>
                    <a:pt x="3067776" y="848645"/>
                  </a:lnTo>
                  <a:lnTo>
                    <a:pt x="3067776" y="870981"/>
                  </a:lnTo>
                  <a:lnTo>
                    <a:pt x="3263108" y="870981"/>
                  </a:lnTo>
                  <a:lnTo>
                    <a:pt x="3263108" y="894849"/>
                  </a:lnTo>
                  <a:lnTo>
                    <a:pt x="3571098" y="894849"/>
                  </a:lnTo>
                  <a:lnTo>
                    <a:pt x="3571098" y="922929"/>
                  </a:lnTo>
                  <a:lnTo>
                    <a:pt x="3740148" y="922929"/>
                  </a:lnTo>
                  <a:lnTo>
                    <a:pt x="3740148" y="953561"/>
                  </a:lnTo>
                  <a:lnTo>
                    <a:pt x="4952203" y="953561"/>
                  </a:lnTo>
                </a:path>
              </a:pathLst>
            </a:custGeom>
            <a:noFill/>
            <a:ln w="25505" cap="flat">
              <a:solidFill>
                <a:srgbClr val="3A53A4"/>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1" name="Freeform 178">
              <a:extLst>
                <a:ext uri="{FF2B5EF4-FFF2-40B4-BE49-F238E27FC236}">
                  <a16:creationId xmlns:a16="http://schemas.microsoft.com/office/drawing/2014/main" id="{528F236A-629D-7DE0-982A-7605B289626F}"/>
                </a:ext>
              </a:extLst>
            </p:cNvPr>
            <p:cNvSpPr/>
            <p:nvPr/>
          </p:nvSpPr>
          <p:spPr>
            <a:xfrm>
              <a:off x="6820112" y="1691481"/>
              <a:ext cx="5108876" cy="3016270"/>
            </a:xfrm>
            <a:custGeom>
              <a:avLst/>
              <a:gdLst>
                <a:gd name="connsiteX0" fmla="*/ 0 w 5108876"/>
                <a:gd name="connsiteY0" fmla="*/ 0 h 3016270"/>
                <a:gd name="connsiteX1" fmla="*/ 0 w 5108876"/>
                <a:gd name="connsiteY1" fmla="*/ 3016271 h 3016270"/>
                <a:gd name="connsiteX2" fmla="*/ 5108877 w 5108876"/>
                <a:gd name="connsiteY2" fmla="*/ 3016271 h 3016270"/>
              </a:gdLst>
              <a:ahLst/>
              <a:cxnLst>
                <a:cxn ang="0">
                  <a:pos x="connsiteX0" y="connsiteY0"/>
                </a:cxn>
                <a:cxn ang="0">
                  <a:pos x="connsiteX1" y="connsiteY1"/>
                </a:cxn>
                <a:cxn ang="0">
                  <a:pos x="connsiteX2" y="connsiteY2"/>
                </a:cxn>
              </a:cxnLst>
              <a:rect l="l" t="t" r="r" b="b"/>
              <a:pathLst>
                <a:path w="5108876" h="3016270">
                  <a:moveTo>
                    <a:pt x="0" y="0"/>
                  </a:moveTo>
                  <a:lnTo>
                    <a:pt x="0" y="3016271"/>
                  </a:lnTo>
                  <a:lnTo>
                    <a:pt x="5108877" y="3016271"/>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2" name="Freeform 179">
              <a:extLst>
                <a:ext uri="{FF2B5EF4-FFF2-40B4-BE49-F238E27FC236}">
                  <a16:creationId xmlns:a16="http://schemas.microsoft.com/office/drawing/2014/main" id="{556CB0BC-9CCE-50DE-D27F-821B113EABC1}"/>
                </a:ext>
              </a:extLst>
            </p:cNvPr>
            <p:cNvSpPr/>
            <p:nvPr/>
          </p:nvSpPr>
          <p:spPr>
            <a:xfrm>
              <a:off x="6973341" y="4707751"/>
              <a:ext cx="12758" cy="49139"/>
            </a:xfrm>
            <a:custGeom>
              <a:avLst/>
              <a:gdLst>
                <a:gd name="connsiteX0" fmla="*/ 0 w 12758"/>
                <a:gd name="connsiteY0" fmla="*/ 0 h 49139"/>
                <a:gd name="connsiteX1" fmla="*/ 0 w 12758"/>
                <a:gd name="connsiteY1" fmla="*/ 49139 h 49139"/>
              </a:gdLst>
              <a:ahLst/>
              <a:cxnLst>
                <a:cxn ang="0">
                  <a:pos x="connsiteX0" y="connsiteY0"/>
                </a:cxn>
                <a:cxn ang="0">
                  <a:pos x="connsiteX1" y="connsiteY1"/>
                </a:cxn>
              </a:cxnLst>
              <a:rect l="l" t="t" r="r" b="b"/>
              <a:pathLst>
                <a:path w="12758" h="49139">
                  <a:moveTo>
                    <a:pt x="0" y="0"/>
                  </a:moveTo>
                  <a:lnTo>
                    <a:pt x="0" y="49139"/>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 name="Freeform 180">
              <a:extLst>
                <a:ext uri="{FF2B5EF4-FFF2-40B4-BE49-F238E27FC236}">
                  <a16:creationId xmlns:a16="http://schemas.microsoft.com/office/drawing/2014/main" id="{E9ADE471-93C5-CE9B-A089-F269F6A9E169}"/>
                </a:ext>
              </a:extLst>
            </p:cNvPr>
            <p:cNvSpPr/>
            <p:nvPr/>
          </p:nvSpPr>
          <p:spPr>
            <a:xfrm>
              <a:off x="7316416" y="4707751"/>
              <a:ext cx="12758" cy="49139"/>
            </a:xfrm>
            <a:custGeom>
              <a:avLst/>
              <a:gdLst>
                <a:gd name="connsiteX0" fmla="*/ 0 w 12758"/>
                <a:gd name="connsiteY0" fmla="*/ 0 h 49139"/>
                <a:gd name="connsiteX1" fmla="*/ 0 w 12758"/>
                <a:gd name="connsiteY1" fmla="*/ 49139 h 49139"/>
              </a:gdLst>
              <a:ahLst/>
              <a:cxnLst>
                <a:cxn ang="0">
                  <a:pos x="connsiteX0" y="connsiteY0"/>
                </a:cxn>
                <a:cxn ang="0">
                  <a:pos x="connsiteX1" y="connsiteY1"/>
                </a:cxn>
              </a:cxnLst>
              <a:rect l="l" t="t" r="r" b="b"/>
              <a:pathLst>
                <a:path w="12758" h="49139">
                  <a:moveTo>
                    <a:pt x="0" y="0"/>
                  </a:moveTo>
                  <a:lnTo>
                    <a:pt x="0" y="49139"/>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 name="Freeform 181">
              <a:extLst>
                <a:ext uri="{FF2B5EF4-FFF2-40B4-BE49-F238E27FC236}">
                  <a16:creationId xmlns:a16="http://schemas.microsoft.com/office/drawing/2014/main" id="{C19F5909-F60E-6ED9-C933-56B88FB91CCA}"/>
                </a:ext>
              </a:extLst>
            </p:cNvPr>
            <p:cNvSpPr/>
            <p:nvPr/>
          </p:nvSpPr>
          <p:spPr>
            <a:xfrm>
              <a:off x="7659364" y="4707751"/>
              <a:ext cx="12758" cy="49139"/>
            </a:xfrm>
            <a:custGeom>
              <a:avLst/>
              <a:gdLst>
                <a:gd name="connsiteX0" fmla="*/ 0 w 12758"/>
                <a:gd name="connsiteY0" fmla="*/ 0 h 49139"/>
                <a:gd name="connsiteX1" fmla="*/ 0 w 12758"/>
                <a:gd name="connsiteY1" fmla="*/ 49139 h 49139"/>
              </a:gdLst>
              <a:ahLst/>
              <a:cxnLst>
                <a:cxn ang="0">
                  <a:pos x="connsiteX0" y="connsiteY0"/>
                </a:cxn>
                <a:cxn ang="0">
                  <a:pos x="connsiteX1" y="connsiteY1"/>
                </a:cxn>
              </a:cxnLst>
              <a:rect l="l" t="t" r="r" b="b"/>
              <a:pathLst>
                <a:path w="12758" h="49139">
                  <a:moveTo>
                    <a:pt x="0" y="0"/>
                  </a:moveTo>
                  <a:lnTo>
                    <a:pt x="0" y="49139"/>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 name="Freeform 182">
              <a:extLst>
                <a:ext uri="{FF2B5EF4-FFF2-40B4-BE49-F238E27FC236}">
                  <a16:creationId xmlns:a16="http://schemas.microsoft.com/office/drawing/2014/main" id="{F6BCBF69-A79D-7A62-67B7-E1440398D9D5}"/>
                </a:ext>
              </a:extLst>
            </p:cNvPr>
            <p:cNvSpPr/>
            <p:nvPr/>
          </p:nvSpPr>
          <p:spPr>
            <a:xfrm>
              <a:off x="8002440" y="4707751"/>
              <a:ext cx="12758" cy="49139"/>
            </a:xfrm>
            <a:custGeom>
              <a:avLst/>
              <a:gdLst>
                <a:gd name="connsiteX0" fmla="*/ 0 w 12758"/>
                <a:gd name="connsiteY0" fmla="*/ 0 h 49139"/>
                <a:gd name="connsiteX1" fmla="*/ 0 w 12758"/>
                <a:gd name="connsiteY1" fmla="*/ 49139 h 49139"/>
              </a:gdLst>
              <a:ahLst/>
              <a:cxnLst>
                <a:cxn ang="0">
                  <a:pos x="connsiteX0" y="connsiteY0"/>
                </a:cxn>
                <a:cxn ang="0">
                  <a:pos x="connsiteX1" y="connsiteY1"/>
                </a:cxn>
              </a:cxnLst>
              <a:rect l="l" t="t" r="r" b="b"/>
              <a:pathLst>
                <a:path w="12758" h="49139">
                  <a:moveTo>
                    <a:pt x="0" y="0"/>
                  </a:moveTo>
                  <a:lnTo>
                    <a:pt x="0" y="49139"/>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 name="Freeform 183">
              <a:extLst>
                <a:ext uri="{FF2B5EF4-FFF2-40B4-BE49-F238E27FC236}">
                  <a16:creationId xmlns:a16="http://schemas.microsoft.com/office/drawing/2014/main" id="{92D87393-9E51-C452-2BDE-37C622DDAB8A}"/>
                </a:ext>
              </a:extLst>
            </p:cNvPr>
            <p:cNvSpPr/>
            <p:nvPr/>
          </p:nvSpPr>
          <p:spPr>
            <a:xfrm>
              <a:off x="8345515" y="4707751"/>
              <a:ext cx="12758" cy="49139"/>
            </a:xfrm>
            <a:custGeom>
              <a:avLst/>
              <a:gdLst>
                <a:gd name="connsiteX0" fmla="*/ 0 w 12758"/>
                <a:gd name="connsiteY0" fmla="*/ 0 h 49139"/>
                <a:gd name="connsiteX1" fmla="*/ 0 w 12758"/>
                <a:gd name="connsiteY1" fmla="*/ 49139 h 49139"/>
              </a:gdLst>
              <a:ahLst/>
              <a:cxnLst>
                <a:cxn ang="0">
                  <a:pos x="connsiteX0" y="connsiteY0"/>
                </a:cxn>
                <a:cxn ang="0">
                  <a:pos x="connsiteX1" y="connsiteY1"/>
                </a:cxn>
              </a:cxnLst>
              <a:rect l="l" t="t" r="r" b="b"/>
              <a:pathLst>
                <a:path w="12758" h="49139">
                  <a:moveTo>
                    <a:pt x="0" y="0"/>
                  </a:moveTo>
                  <a:lnTo>
                    <a:pt x="0" y="49139"/>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 name="Freeform 184">
              <a:extLst>
                <a:ext uri="{FF2B5EF4-FFF2-40B4-BE49-F238E27FC236}">
                  <a16:creationId xmlns:a16="http://schemas.microsoft.com/office/drawing/2014/main" id="{E4E8DCE0-D2AC-A3DF-9E2A-949465576F6E}"/>
                </a:ext>
              </a:extLst>
            </p:cNvPr>
            <p:cNvSpPr/>
            <p:nvPr/>
          </p:nvSpPr>
          <p:spPr>
            <a:xfrm>
              <a:off x="8688463" y="4707751"/>
              <a:ext cx="12758" cy="49139"/>
            </a:xfrm>
            <a:custGeom>
              <a:avLst/>
              <a:gdLst>
                <a:gd name="connsiteX0" fmla="*/ 0 w 12758"/>
                <a:gd name="connsiteY0" fmla="*/ 0 h 49139"/>
                <a:gd name="connsiteX1" fmla="*/ 0 w 12758"/>
                <a:gd name="connsiteY1" fmla="*/ 49139 h 49139"/>
              </a:gdLst>
              <a:ahLst/>
              <a:cxnLst>
                <a:cxn ang="0">
                  <a:pos x="connsiteX0" y="connsiteY0"/>
                </a:cxn>
                <a:cxn ang="0">
                  <a:pos x="connsiteX1" y="connsiteY1"/>
                </a:cxn>
              </a:cxnLst>
              <a:rect l="l" t="t" r="r" b="b"/>
              <a:pathLst>
                <a:path w="12758" h="49139">
                  <a:moveTo>
                    <a:pt x="0" y="0"/>
                  </a:moveTo>
                  <a:lnTo>
                    <a:pt x="0" y="49139"/>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 name="Freeform 185">
              <a:extLst>
                <a:ext uri="{FF2B5EF4-FFF2-40B4-BE49-F238E27FC236}">
                  <a16:creationId xmlns:a16="http://schemas.microsoft.com/office/drawing/2014/main" id="{28CC1304-1582-C4B7-C472-F40ADDAFA1AC}"/>
                </a:ext>
              </a:extLst>
            </p:cNvPr>
            <p:cNvSpPr/>
            <p:nvPr/>
          </p:nvSpPr>
          <p:spPr>
            <a:xfrm>
              <a:off x="9031539" y="4707751"/>
              <a:ext cx="12758" cy="49139"/>
            </a:xfrm>
            <a:custGeom>
              <a:avLst/>
              <a:gdLst>
                <a:gd name="connsiteX0" fmla="*/ 0 w 12758"/>
                <a:gd name="connsiteY0" fmla="*/ 0 h 49139"/>
                <a:gd name="connsiteX1" fmla="*/ 0 w 12758"/>
                <a:gd name="connsiteY1" fmla="*/ 49139 h 49139"/>
              </a:gdLst>
              <a:ahLst/>
              <a:cxnLst>
                <a:cxn ang="0">
                  <a:pos x="connsiteX0" y="connsiteY0"/>
                </a:cxn>
                <a:cxn ang="0">
                  <a:pos x="connsiteX1" y="connsiteY1"/>
                </a:cxn>
              </a:cxnLst>
              <a:rect l="l" t="t" r="r" b="b"/>
              <a:pathLst>
                <a:path w="12758" h="49139">
                  <a:moveTo>
                    <a:pt x="0" y="0"/>
                  </a:moveTo>
                  <a:lnTo>
                    <a:pt x="0" y="49139"/>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 name="Freeform 186">
              <a:extLst>
                <a:ext uri="{FF2B5EF4-FFF2-40B4-BE49-F238E27FC236}">
                  <a16:creationId xmlns:a16="http://schemas.microsoft.com/office/drawing/2014/main" id="{6BED848E-8013-965C-47F4-DD91388BC6A7}"/>
                </a:ext>
              </a:extLst>
            </p:cNvPr>
            <p:cNvSpPr/>
            <p:nvPr/>
          </p:nvSpPr>
          <p:spPr>
            <a:xfrm>
              <a:off x="9374614" y="4707751"/>
              <a:ext cx="12758" cy="49139"/>
            </a:xfrm>
            <a:custGeom>
              <a:avLst/>
              <a:gdLst>
                <a:gd name="connsiteX0" fmla="*/ 0 w 12758"/>
                <a:gd name="connsiteY0" fmla="*/ 0 h 49139"/>
                <a:gd name="connsiteX1" fmla="*/ 0 w 12758"/>
                <a:gd name="connsiteY1" fmla="*/ 49139 h 49139"/>
              </a:gdLst>
              <a:ahLst/>
              <a:cxnLst>
                <a:cxn ang="0">
                  <a:pos x="connsiteX0" y="connsiteY0"/>
                </a:cxn>
                <a:cxn ang="0">
                  <a:pos x="connsiteX1" y="connsiteY1"/>
                </a:cxn>
              </a:cxnLst>
              <a:rect l="l" t="t" r="r" b="b"/>
              <a:pathLst>
                <a:path w="12758" h="49139">
                  <a:moveTo>
                    <a:pt x="0" y="0"/>
                  </a:moveTo>
                  <a:lnTo>
                    <a:pt x="0" y="49139"/>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 name="Freeform 187">
              <a:extLst>
                <a:ext uri="{FF2B5EF4-FFF2-40B4-BE49-F238E27FC236}">
                  <a16:creationId xmlns:a16="http://schemas.microsoft.com/office/drawing/2014/main" id="{36B5BA2E-EBA0-73E7-70F4-E56C1957DFBC}"/>
                </a:ext>
              </a:extLst>
            </p:cNvPr>
            <p:cNvSpPr/>
            <p:nvPr/>
          </p:nvSpPr>
          <p:spPr>
            <a:xfrm>
              <a:off x="9717562" y="4707751"/>
              <a:ext cx="12758" cy="49139"/>
            </a:xfrm>
            <a:custGeom>
              <a:avLst/>
              <a:gdLst>
                <a:gd name="connsiteX0" fmla="*/ 0 w 12758"/>
                <a:gd name="connsiteY0" fmla="*/ 0 h 49139"/>
                <a:gd name="connsiteX1" fmla="*/ 0 w 12758"/>
                <a:gd name="connsiteY1" fmla="*/ 49139 h 49139"/>
              </a:gdLst>
              <a:ahLst/>
              <a:cxnLst>
                <a:cxn ang="0">
                  <a:pos x="connsiteX0" y="connsiteY0"/>
                </a:cxn>
                <a:cxn ang="0">
                  <a:pos x="connsiteX1" y="connsiteY1"/>
                </a:cxn>
              </a:cxnLst>
              <a:rect l="l" t="t" r="r" b="b"/>
              <a:pathLst>
                <a:path w="12758" h="49139">
                  <a:moveTo>
                    <a:pt x="0" y="0"/>
                  </a:moveTo>
                  <a:lnTo>
                    <a:pt x="0" y="49139"/>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 name="Freeform 188">
              <a:extLst>
                <a:ext uri="{FF2B5EF4-FFF2-40B4-BE49-F238E27FC236}">
                  <a16:creationId xmlns:a16="http://schemas.microsoft.com/office/drawing/2014/main" id="{C6A5CB5E-E7BD-0FCF-C09A-B863052D93C8}"/>
                </a:ext>
              </a:extLst>
            </p:cNvPr>
            <p:cNvSpPr/>
            <p:nvPr/>
          </p:nvSpPr>
          <p:spPr>
            <a:xfrm>
              <a:off x="10060637" y="4707751"/>
              <a:ext cx="12758" cy="49139"/>
            </a:xfrm>
            <a:custGeom>
              <a:avLst/>
              <a:gdLst>
                <a:gd name="connsiteX0" fmla="*/ 0 w 12758"/>
                <a:gd name="connsiteY0" fmla="*/ 0 h 49139"/>
                <a:gd name="connsiteX1" fmla="*/ 0 w 12758"/>
                <a:gd name="connsiteY1" fmla="*/ 49139 h 49139"/>
              </a:gdLst>
              <a:ahLst/>
              <a:cxnLst>
                <a:cxn ang="0">
                  <a:pos x="connsiteX0" y="connsiteY0"/>
                </a:cxn>
                <a:cxn ang="0">
                  <a:pos x="connsiteX1" y="connsiteY1"/>
                </a:cxn>
              </a:cxnLst>
              <a:rect l="l" t="t" r="r" b="b"/>
              <a:pathLst>
                <a:path w="12758" h="49139">
                  <a:moveTo>
                    <a:pt x="0" y="0"/>
                  </a:moveTo>
                  <a:lnTo>
                    <a:pt x="0" y="49139"/>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 name="Freeform 189">
              <a:extLst>
                <a:ext uri="{FF2B5EF4-FFF2-40B4-BE49-F238E27FC236}">
                  <a16:creationId xmlns:a16="http://schemas.microsoft.com/office/drawing/2014/main" id="{345EEAD4-7A73-4F30-535C-A611FCB7ECF4}"/>
                </a:ext>
              </a:extLst>
            </p:cNvPr>
            <p:cNvSpPr/>
            <p:nvPr/>
          </p:nvSpPr>
          <p:spPr>
            <a:xfrm>
              <a:off x="10403713" y="4707751"/>
              <a:ext cx="12758" cy="49139"/>
            </a:xfrm>
            <a:custGeom>
              <a:avLst/>
              <a:gdLst>
                <a:gd name="connsiteX0" fmla="*/ 0 w 12758"/>
                <a:gd name="connsiteY0" fmla="*/ 0 h 49139"/>
                <a:gd name="connsiteX1" fmla="*/ 0 w 12758"/>
                <a:gd name="connsiteY1" fmla="*/ 49139 h 49139"/>
              </a:gdLst>
              <a:ahLst/>
              <a:cxnLst>
                <a:cxn ang="0">
                  <a:pos x="connsiteX0" y="connsiteY0"/>
                </a:cxn>
                <a:cxn ang="0">
                  <a:pos x="connsiteX1" y="connsiteY1"/>
                </a:cxn>
              </a:cxnLst>
              <a:rect l="l" t="t" r="r" b="b"/>
              <a:pathLst>
                <a:path w="12758" h="49139">
                  <a:moveTo>
                    <a:pt x="0" y="0"/>
                  </a:moveTo>
                  <a:lnTo>
                    <a:pt x="0" y="49139"/>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 name="Freeform 190">
              <a:extLst>
                <a:ext uri="{FF2B5EF4-FFF2-40B4-BE49-F238E27FC236}">
                  <a16:creationId xmlns:a16="http://schemas.microsoft.com/office/drawing/2014/main" id="{8AFB88B9-729D-963E-D68D-1CAC510A0C8A}"/>
                </a:ext>
              </a:extLst>
            </p:cNvPr>
            <p:cNvSpPr/>
            <p:nvPr/>
          </p:nvSpPr>
          <p:spPr>
            <a:xfrm>
              <a:off x="10746661" y="4707751"/>
              <a:ext cx="12758" cy="49139"/>
            </a:xfrm>
            <a:custGeom>
              <a:avLst/>
              <a:gdLst>
                <a:gd name="connsiteX0" fmla="*/ 0 w 12758"/>
                <a:gd name="connsiteY0" fmla="*/ 0 h 49139"/>
                <a:gd name="connsiteX1" fmla="*/ 0 w 12758"/>
                <a:gd name="connsiteY1" fmla="*/ 49139 h 49139"/>
              </a:gdLst>
              <a:ahLst/>
              <a:cxnLst>
                <a:cxn ang="0">
                  <a:pos x="connsiteX0" y="connsiteY0"/>
                </a:cxn>
                <a:cxn ang="0">
                  <a:pos x="connsiteX1" y="connsiteY1"/>
                </a:cxn>
              </a:cxnLst>
              <a:rect l="l" t="t" r="r" b="b"/>
              <a:pathLst>
                <a:path w="12758" h="49139">
                  <a:moveTo>
                    <a:pt x="0" y="0"/>
                  </a:moveTo>
                  <a:lnTo>
                    <a:pt x="0" y="49139"/>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 name="Freeform 191">
              <a:extLst>
                <a:ext uri="{FF2B5EF4-FFF2-40B4-BE49-F238E27FC236}">
                  <a16:creationId xmlns:a16="http://schemas.microsoft.com/office/drawing/2014/main" id="{4B52635A-C113-4A2D-63EF-3B027497B6D8}"/>
                </a:ext>
              </a:extLst>
            </p:cNvPr>
            <p:cNvSpPr/>
            <p:nvPr/>
          </p:nvSpPr>
          <p:spPr>
            <a:xfrm>
              <a:off x="11089736" y="4707751"/>
              <a:ext cx="12758" cy="49139"/>
            </a:xfrm>
            <a:custGeom>
              <a:avLst/>
              <a:gdLst>
                <a:gd name="connsiteX0" fmla="*/ 0 w 12758"/>
                <a:gd name="connsiteY0" fmla="*/ 0 h 49139"/>
                <a:gd name="connsiteX1" fmla="*/ 0 w 12758"/>
                <a:gd name="connsiteY1" fmla="*/ 49139 h 49139"/>
              </a:gdLst>
              <a:ahLst/>
              <a:cxnLst>
                <a:cxn ang="0">
                  <a:pos x="connsiteX0" y="connsiteY0"/>
                </a:cxn>
                <a:cxn ang="0">
                  <a:pos x="connsiteX1" y="connsiteY1"/>
                </a:cxn>
              </a:cxnLst>
              <a:rect l="l" t="t" r="r" b="b"/>
              <a:pathLst>
                <a:path w="12758" h="49139">
                  <a:moveTo>
                    <a:pt x="0" y="0"/>
                  </a:moveTo>
                  <a:lnTo>
                    <a:pt x="0" y="49139"/>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 name="Freeform 192">
              <a:extLst>
                <a:ext uri="{FF2B5EF4-FFF2-40B4-BE49-F238E27FC236}">
                  <a16:creationId xmlns:a16="http://schemas.microsoft.com/office/drawing/2014/main" id="{28F474E7-46BC-8970-D729-E71412ACD9CD}"/>
                </a:ext>
              </a:extLst>
            </p:cNvPr>
            <p:cNvSpPr/>
            <p:nvPr/>
          </p:nvSpPr>
          <p:spPr>
            <a:xfrm>
              <a:off x="11432811" y="4707751"/>
              <a:ext cx="12758" cy="49139"/>
            </a:xfrm>
            <a:custGeom>
              <a:avLst/>
              <a:gdLst>
                <a:gd name="connsiteX0" fmla="*/ 0 w 12758"/>
                <a:gd name="connsiteY0" fmla="*/ 0 h 49139"/>
                <a:gd name="connsiteX1" fmla="*/ 0 w 12758"/>
                <a:gd name="connsiteY1" fmla="*/ 49139 h 49139"/>
              </a:gdLst>
              <a:ahLst/>
              <a:cxnLst>
                <a:cxn ang="0">
                  <a:pos x="connsiteX0" y="connsiteY0"/>
                </a:cxn>
                <a:cxn ang="0">
                  <a:pos x="connsiteX1" y="connsiteY1"/>
                </a:cxn>
              </a:cxnLst>
              <a:rect l="l" t="t" r="r" b="b"/>
              <a:pathLst>
                <a:path w="12758" h="49139">
                  <a:moveTo>
                    <a:pt x="0" y="0"/>
                  </a:moveTo>
                  <a:lnTo>
                    <a:pt x="0" y="49139"/>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 name="Freeform 193">
              <a:extLst>
                <a:ext uri="{FF2B5EF4-FFF2-40B4-BE49-F238E27FC236}">
                  <a16:creationId xmlns:a16="http://schemas.microsoft.com/office/drawing/2014/main" id="{3E154B3E-2F3F-E348-B6C3-D1E9A844E70D}"/>
                </a:ext>
              </a:extLst>
            </p:cNvPr>
            <p:cNvSpPr/>
            <p:nvPr/>
          </p:nvSpPr>
          <p:spPr>
            <a:xfrm>
              <a:off x="11775759" y="4707751"/>
              <a:ext cx="12758" cy="49139"/>
            </a:xfrm>
            <a:custGeom>
              <a:avLst/>
              <a:gdLst>
                <a:gd name="connsiteX0" fmla="*/ 0 w 12758"/>
                <a:gd name="connsiteY0" fmla="*/ 0 h 49139"/>
                <a:gd name="connsiteX1" fmla="*/ 0 w 12758"/>
                <a:gd name="connsiteY1" fmla="*/ 49139 h 49139"/>
              </a:gdLst>
              <a:ahLst/>
              <a:cxnLst>
                <a:cxn ang="0">
                  <a:pos x="connsiteX0" y="connsiteY0"/>
                </a:cxn>
                <a:cxn ang="0">
                  <a:pos x="connsiteX1" y="connsiteY1"/>
                </a:cxn>
              </a:cxnLst>
              <a:rect l="l" t="t" r="r" b="b"/>
              <a:pathLst>
                <a:path w="12758" h="49139">
                  <a:moveTo>
                    <a:pt x="0" y="0"/>
                  </a:moveTo>
                  <a:lnTo>
                    <a:pt x="0" y="49139"/>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 name="Freeform 194">
              <a:extLst>
                <a:ext uri="{FF2B5EF4-FFF2-40B4-BE49-F238E27FC236}">
                  <a16:creationId xmlns:a16="http://schemas.microsoft.com/office/drawing/2014/main" id="{9387B4DF-C640-E1F7-A33E-47B1F1949A00}"/>
                </a:ext>
              </a:extLst>
            </p:cNvPr>
            <p:cNvSpPr/>
            <p:nvPr/>
          </p:nvSpPr>
          <p:spPr>
            <a:xfrm>
              <a:off x="6770991" y="4684904"/>
              <a:ext cx="49120" cy="12763"/>
            </a:xfrm>
            <a:custGeom>
              <a:avLst/>
              <a:gdLst>
                <a:gd name="connsiteX0" fmla="*/ 49120 w 49120"/>
                <a:gd name="connsiteY0" fmla="*/ 0 h 12763"/>
                <a:gd name="connsiteX1" fmla="*/ 0 w 49120"/>
                <a:gd name="connsiteY1" fmla="*/ 0 h 12763"/>
              </a:gdLst>
              <a:ahLst/>
              <a:cxnLst>
                <a:cxn ang="0">
                  <a:pos x="connsiteX0" y="connsiteY0"/>
                </a:cxn>
                <a:cxn ang="0">
                  <a:pos x="connsiteX1" y="connsiteY1"/>
                </a:cxn>
              </a:cxnLst>
              <a:rect l="l" t="t" r="r" b="b"/>
              <a:pathLst>
                <a:path w="49120" h="12763">
                  <a:moveTo>
                    <a:pt x="49120" y="0"/>
                  </a:moveTo>
                  <a:lnTo>
                    <a:pt x="0" y="0"/>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 name="Freeform 195">
              <a:extLst>
                <a:ext uri="{FF2B5EF4-FFF2-40B4-BE49-F238E27FC236}">
                  <a16:creationId xmlns:a16="http://schemas.microsoft.com/office/drawing/2014/main" id="{8737317E-5DE2-EF44-EA00-DA5883B89808}"/>
                </a:ext>
              </a:extLst>
            </p:cNvPr>
            <p:cNvSpPr/>
            <p:nvPr/>
          </p:nvSpPr>
          <p:spPr>
            <a:xfrm>
              <a:off x="6770991" y="4095358"/>
              <a:ext cx="49120" cy="12763"/>
            </a:xfrm>
            <a:custGeom>
              <a:avLst/>
              <a:gdLst>
                <a:gd name="connsiteX0" fmla="*/ 49120 w 49120"/>
                <a:gd name="connsiteY0" fmla="*/ 0 h 12763"/>
                <a:gd name="connsiteX1" fmla="*/ 0 w 49120"/>
                <a:gd name="connsiteY1" fmla="*/ 0 h 12763"/>
              </a:gdLst>
              <a:ahLst/>
              <a:cxnLst>
                <a:cxn ang="0">
                  <a:pos x="connsiteX0" y="connsiteY0"/>
                </a:cxn>
                <a:cxn ang="0">
                  <a:pos x="connsiteX1" y="connsiteY1"/>
                </a:cxn>
              </a:cxnLst>
              <a:rect l="l" t="t" r="r" b="b"/>
              <a:pathLst>
                <a:path w="49120" h="12763">
                  <a:moveTo>
                    <a:pt x="49120" y="0"/>
                  </a:moveTo>
                  <a:lnTo>
                    <a:pt x="0" y="0"/>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 name="Freeform 196">
              <a:extLst>
                <a:ext uri="{FF2B5EF4-FFF2-40B4-BE49-F238E27FC236}">
                  <a16:creationId xmlns:a16="http://schemas.microsoft.com/office/drawing/2014/main" id="{127ED95C-90B3-0D03-CDC4-5A675C430127}"/>
                </a:ext>
              </a:extLst>
            </p:cNvPr>
            <p:cNvSpPr/>
            <p:nvPr/>
          </p:nvSpPr>
          <p:spPr>
            <a:xfrm>
              <a:off x="6770991" y="3505812"/>
              <a:ext cx="49120" cy="12763"/>
            </a:xfrm>
            <a:custGeom>
              <a:avLst/>
              <a:gdLst>
                <a:gd name="connsiteX0" fmla="*/ 49120 w 49120"/>
                <a:gd name="connsiteY0" fmla="*/ 0 h 12763"/>
                <a:gd name="connsiteX1" fmla="*/ 0 w 49120"/>
                <a:gd name="connsiteY1" fmla="*/ 0 h 12763"/>
              </a:gdLst>
              <a:ahLst/>
              <a:cxnLst>
                <a:cxn ang="0">
                  <a:pos x="connsiteX0" y="connsiteY0"/>
                </a:cxn>
                <a:cxn ang="0">
                  <a:pos x="connsiteX1" y="connsiteY1"/>
                </a:cxn>
              </a:cxnLst>
              <a:rect l="l" t="t" r="r" b="b"/>
              <a:pathLst>
                <a:path w="49120" h="12763">
                  <a:moveTo>
                    <a:pt x="49120" y="0"/>
                  </a:moveTo>
                  <a:lnTo>
                    <a:pt x="0" y="0"/>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 name="Freeform 197">
              <a:extLst>
                <a:ext uri="{FF2B5EF4-FFF2-40B4-BE49-F238E27FC236}">
                  <a16:creationId xmlns:a16="http://schemas.microsoft.com/office/drawing/2014/main" id="{8B951A8C-0B55-2CF4-6CC3-A84A75B2CF6C}"/>
                </a:ext>
              </a:extLst>
            </p:cNvPr>
            <p:cNvSpPr/>
            <p:nvPr/>
          </p:nvSpPr>
          <p:spPr>
            <a:xfrm>
              <a:off x="6770991" y="2916394"/>
              <a:ext cx="49120" cy="12763"/>
            </a:xfrm>
            <a:custGeom>
              <a:avLst/>
              <a:gdLst>
                <a:gd name="connsiteX0" fmla="*/ 49120 w 49120"/>
                <a:gd name="connsiteY0" fmla="*/ 0 h 12763"/>
                <a:gd name="connsiteX1" fmla="*/ 0 w 49120"/>
                <a:gd name="connsiteY1" fmla="*/ 0 h 12763"/>
              </a:gdLst>
              <a:ahLst/>
              <a:cxnLst>
                <a:cxn ang="0">
                  <a:pos x="connsiteX0" y="connsiteY0"/>
                </a:cxn>
                <a:cxn ang="0">
                  <a:pos x="connsiteX1" y="connsiteY1"/>
                </a:cxn>
              </a:cxnLst>
              <a:rect l="l" t="t" r="r" b="b"/>
              <a:pathLst>
                <a:path w="49120" h="12763">
                  <a:moveTo>
                    <a:pt x="49120" y="0"/>
                  </a:moveTo>
                  <a:lnTo>
                    <a:pt x="0" y="0"/>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 name="Freeform 198">
              <a:extLst>
                <a:ext uri="{FF2B5EF4-FFF2-40B4-BE49-F238E27FC236}">
                  <a16:creationId xmlns:a16="http://schemas.microsoft.com/office/drawing/2014/main" id="{D0C7B5D2-72ED-671D-5DA2-B50DE228A422}"/>
                </a:ext>
              </a:extLst>
            </p:cNvPr>
            <p:cNvSpPr/>
            <p:nvPr/>
          </p:nvSpPr>
          <p:spPr>
            <a:xfrm>
              <a:off x="6770991" y="2326848"/>
              <a:ext cx="49120" cy="12763"/>
            </a:xfrm>
            <a:custGeom>
              <a:avLst/>
              <a:gdLst>
                <a:gd name="connsiteX0" fmla="*/ 49120 w 49120"/>
                <a:gd name="connsiteY0" fmla="*/ 0 h 12763"/>
                <a:gd name="connsiteX1" fmla="*/ 0 w 49120"/>
                <a:gd name="connsiteY1" fmla="*/ 0 h 12763"/>
              </a:gdLst>
              <a:ahLst/>
              <a:cxnLst>
                <a:cxn ang="0">
                  <a:pos x="connsiteX0" y="connsiteY0"/>
                </a:cxn>
                <a:cxn ang="0">
                  <a:pos x="connsiteX1" y="connsiteY1"/>
                </a:cxn>
              </a:cxnLst>
              <a:rect l="l" t="t" r="r" b="b"/>
              <a:pathLst>
                <a:path w="49120" h="12763">
                  <a:moveTo>
                    <a:pt x="49120" y="0"/>
                  </a:moveTo>
                  <a:lnTo>
                    <a:pt x="0" y="0"/>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 name="Freeform 199">
              <a:extLst>
                <a:ext uri="{FF2B5EF4-FFF2-40B4-BE49-F238E27FC236}">
                  <a16:creationId xmlns:a16="http://schemas.microsoft.com/office/drawing/2014/main" id="{F71BB913-38F9-5078-8CDF-32DDF677FDFA}"/>
                </a:ext>
              </a:extLst>
            </p:cNvPr>
            <p:cNvSpPr/>
            <p:nvPr/>
          </p:nvSpPr>
          <p:spPr>
            <a:xfrm>
              <a:off x="6770991" y="1737429"/>
              <a:ext cx="49120" cy="12763"/>
            </a:xfrm>
            <a:custGeom>
              <a:avLst/>
              <a:gdLst>
                <a:gd name="connsiteX0" fmla="*/ 49120 w 49120"/>
                <a:gd name="connsiteY0" fmla="*/ 0 h 12763"/>
                <a:gd name="connsiteX1" fmla="*/ 0 w 49120"/>
                <a:gd name="connsiteY1" fmla="*/ 0 h 12763"/>
              </a:gdLst>
              <a:ahLst/>
              <a:cxnLst>
                <a:cxn ang="0">
                  <a:pos x="connsiteX0" y="connsiteY0"/>
                </a:cxn>
                <a:cxn ang="0">
                  <a:pos x="connsiteX1" y="connsiteY1"/>
                </a:cxn>
              </a:cxnLst>
              <a:rect l="l" t="t" r="r" b="b"/>
              <a:pathLst>
                <a:path w="49120" h="12763">
                  <a:moveTo>
                    <a:pt x="49120" y="0"/>
                  </a:moveTo>
                  <a:lnTo>
                    <a:pt x="0" y="0"/>
                  </a:lnTo>
                </a:path>
              </a:pathLst>
            </a:custGeom>
            <a:noFill/>
            <a:ln w="12752"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90" name="TextBox 89">
            <a:extLst>
              <a:ext uri="{FF2B5EF4-FFF2-40B4-BE49-F238E27FC236}">
                <a16:creationId xmlns:a16="http://schemas.microsoft.com/office/drawing/2014/main" id="{3E187E7E-86DC-FCFF-F671-0AA6DB33E293}"/>
              </a:ext>
            </a:extLst>
          </p:cNvPr>
          <p:cNvSpPr txBox="1"/>
          <p:nvPr/>
        </p:nvSpPr>
        <p:spPr>
          <a:xfrm>
            <a:off x="1888529" y="3416697"/>
            <a:ext cx="1926810"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olaparib (142 events)</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91" name="TextBox 90">
            <a:extLst>
              <a:ext uri="{FF2B5EF4-FFF2-40B4-BE49-F238E27FC236}">
                <a16:creationId xmlns:a16="http://schemas.microsoft.com/office/drawing/2014/main" id="{8DCB4EFA-AD33-0F89-950B-5377D07A66D1}"/>
              </a:ext>
            </a:extLst>
          </p:cNvPr>
          <p:cNvSpPr txBox="1"/>
          <p:nvPr/>
        </p:nvSpPr>
        <p:spPr>
          <a:xfrm>
            <a:off x="1888529" y="3658603"/>
            <a:ext cx="1915589"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placebo (211 events)</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92" name="TextBox 91">
            <a:extLst>
              <a:ext uri="{FF2B5EF4-FFF2-40B4-BE49-F238E27FC236}">
                <a16:creationId xmlns:a16="http://schemas.microsoft.com/office/drawing/2014/main" id="{436E7A63-0934-1ED5-E58E-7D0CB19EDC0E}"/>
              </a:ext>
            </a:extLst>
          </p:cNvPr>
          <p:cNvSpPr txBox="1"/>
          <p:nvPr/>
        </p:nvSpPr>
        <p:spPr>
          <a:xfrm>
            <a:off x="1397693" y="4375094"/>
            <a:ext cx="4908334" cy="246221"/>
          </a:xfrm>
          <a:prstGeom prst="rect">
            <a:avLst/>
          </a:prstGeom>
          <a:noFill/>
          <a:ln w="25400" cap="flat" cmpd="sng" algn="ctr">
            <a:noFill/>
            <a:prstDash val="solid"/>
          </a:ln>
          <a:effectLst/>
        </p:spPr>
        <p:txBody>
          <a:bodyPr wrap="squar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panose="020B0604020202020204"/>
                <a:ea typeface="+mn-ea"/>
                <a:cs typeface="Calibri" panose="020F0502020204030204" pitchFamily="34" charset="0"/>
              </a:rPr>
              <a:t>Stratified hazard ratio 0.652 (95% CI: 0.526, 0.805)</a:t>
            </a:r>
            <a:endParaRPr kumimoji="0" lang="en-US" sz="1800" b="1" i="0" u="none" strike="noStrike" kern="0" cap="none" spc="0" normalizeH="0" baseline="0" noProof="0" dirty="0">
              <a:ln>
                <a:noFill/>
              </a:ln>
              <a:solidFill>
                <a:srgbClr val="FFFFFF"/>
              </a:solidFill>
              <a:effectLst/>
              <a:uLnTx/>
              <a:uFillTx/>
              <a:latin typeface="Arial" panose="020B0604020202020204"/>
              <a:ea typeface="+mn-ea"/>
              <a:cs typeface="Calibri" panose="020F0502020204030204" pitchFamily="34" charset="0"/>
            </a:endParaRPr>
          </a:p>
        </p:txBody>
      </p:sp>
      <p:sp>
        <p:nvSpPr>
          <p:cNvPr id="93" name="TextBox 92">
            <a:extLst>
              <a:ext uri="{FF2B5EF4-FFF2-40B4-BE49-F238E27FC236}">
                <a16:creationId xmlns:a16="http://schemas.microsoft.com/office/drawing/2014/main" id="{11172C04-114B-DF50-F3B2-CDB7DD0AC50C}"/>
              </a:ext>
            </a:extLst>
          </p:cNvPr>
          <p:cNvSpPr txBox="1"/>
          <p:nvPr/>
        </p:nvSpPr>
        <p:spPr>
          <a:xfrm>
            <a:off x="1327588" y="3984840"/>
            <a:ext cx="2683427"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Median follow-up: 6.3 years</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94" name="TextBox 93">
            <a:extLst>
              <a:ext uri="{FF2B5EF4-FFF2-40B4-BE49-F238E27FC236}">
                <a16:creationId xmlns:a16="http://schemas.microsoft.com/office/drawing/2014/main" id="{DC793BEB-E1D6-938E-359D-3C1982FBEC6B}"/>
              </a:ext>
            </a:extLst>
          </p:cNvPr>
          <p:cNvSpPr txBox="1"/>
          <p:nvPr/>
        </p:nvSpPr>
        <p:spPr>
          <a:xfrm>
            <a:off x="264234" y="5244046"/>
            <a:ext cx="1437894"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Number at risk</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95" name="TextBox 94">
            <a:extLst>
              <a:ext uri="{FF2B5EF4-FFF2-40B4-BE49-F238E27FC236}">
                <a16:creationId xmlns:a16="http://schemas.microsoft.com/office/drawing/2014/main" id="{E3A6D692-ADF8-B632-75B1-0DAB1390EADE}"/>
              </a:ext>
            </a:extLst>
          </p:cNvPr>
          <p:cNvSpPr txBox="1"/>
          <p:nvPr/>
        </p:nvSpPr>
        <p:spPr>
          <a:xfrm>
            <a:off x="1700790" y="2655288"/>
            <a:ext cx="591592"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88.2</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96" name="TextBox 95">
            <a:extLst>
              <a:ext uri="{FF2B5EF4-FFF2-40B4-BE49-F238E27FC236}">
                <a16:creationId xmlns:a16="http://schemas.microsoft.com/office/drawing/2014/main" id="{19BBA38D-1173-43D6-C876-51BC36F1BADC}"/>
              </a:ext>
            </a:extLst>
          </p:cNvPr>
          <p:cNvSpPr txBox="1"/>
          <p:nvPr/>
        </p:nvSpPr>
        <p:spPr>
          <a:xfrm>
            <a:off x="2451073" y="2655288"/>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81.3</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97" name="TextBox 96">
            <a:extLst>
              <a:ext uri="{FF2B5EF4-FFF2-40B4-BE49-F238E27FC236}">
                <a16:creationId xmlns:a16="http://schemas.microsoft.com/office/drawing/2014/main" id="{07B6BE23-EEFE-8D8E-F255-D1DE863ACFBC}"/>
              </a:ext>
            </a:extLst>
          </p:cNvPr>
          <p:cNvSpPr txBox="1"/>
          <p:nvPr/>
        </p:nvSpPr>
        <p:spPr>
          <a:xfrm>
            <a:off x="3118206" y="2655288"/>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77.5</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98" name="TextBox 97">
            <a:extLst>
              <a:ext uri="{FF2B5EF4-FFF2-40B4-BE49-F238E27FC236}">
                <a16:creationId xmlns:a16="http://schemas.microsoft.com/office/drawing/2014/main" id="{9DC78C6B-CDC1-0981-2BB8-21CC743485E9}"/>
              </a:ext>
            </a:extLst>
          </p:cNvPr>
          <p:cNvSpPr txBox="1"/>
          <p:nvPr/>
        </p:nvSpPr>
        <p:spPr>
          <a:xfrm>
            <a:off x="3785339" y="2655288"/>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75.3</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99" name="TextBox 98">
            <a:extLst>
              <a:ext uri="{FF2B5EF4-FFF2-40B4-BE49-F238E27FC236}">
                <a16:creationId xmlns:a16="http://schemas.microsoft.com/office/drawing/2014/main" id="{7EF55297-117D-3F10-895B-B2E1CCBC06B1}"/>
              </a:ext>
            </a:extLst>
          </p:cNvPr>
          <p:cNvSpPr txBox="1"/>
          <p:nvPr/>
        </p:nvSpPr>
        <p:spPr>
          <a:xfrm>
            <a:off x="4464998" y="2655288"/>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73.5</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00" name="TextBox 99">
            <a:extLst>
              <a:ext uri="{FF2B5EF4-FFF2-40B4-BE49-F238E27FC236}">
                <a16:creationId xmlns:a16="http://schemas.microsoft.com/office/drawing/2014/main" id="{E5A3AACE-4E1B-22D1-C596-0605BDC9F4B9}"/>
              </a:ext>
            </a:extLst>
          </p:cNvPr>
          <p:cNvSpPr txBox="1"/>
          <p:nvPr/>
        </p:nvSpPr>
        <p:spPr>
          <a:xfrm>
            <a:off x="5138681" y="2655288"/>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70.8</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01" name="TextBox 100">
            <a:extLst>
              <a:ext uri="{FF2B5EF4-FFF2-40B4-BE49-F238E27FC236}">
                <a16:creationId xmlns:a16="http://schemas.microsoft.com/office/drawing/2014/main" id="{541C536E-BB75-C524-120E-3D18C550B1BB}"/>
              </a:ext>
            </a:extLst>
          </p:cNvPr>
          <p:cNvSpPr txBox="1"/>
          <p:nvPr/>
        </p:nvSpPr>
        <p:spPr>
          <a:xfrm>
            <a:off x="1700790" y="1661815"/>
            <a:ext cx="591592"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93.5</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02" name="TextBox 101">
            <a:extLst>
              <a:ext uri="{FF2B5EF4-FFF2-40B4-BE49-F238E27FC236}">
                <a16:creationId xmlns:a16="http://schemas.microsoft.com/office/drawing/2014/main" id="{D4874AC4-0747-B7B6-8536-EEFBF1B7CBAA}"/>
              </a:ext>
            </a:extLst>
          </p:cNvPr>
          <p:cNvSpPr txBox="1"/>
          <p:nvPr/>
        </p:nvSpPr>
        <p:spPr>
          <a:xfrm>
            <a:off x="2451073" y="1661815"/>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89.3</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03" name="TextBox 102">
            <a:extLst>
              <a:ext uri="{FF2B5EF4-FFF2-40B4-BE49-F238E27FC236}">
                <a16:creationId xmlns:a16="http://schemas.microsoft.com/office/drawing/2014/main" id="{DED901DC-0E45-2F70-9FD9-95B84B52BDAA}"/>
              </a:ext>
            </a:extLst>
          </p:cNvPr>
          <p:cNvSpPr txBox="1"/>
          <p:nvPr/>
        </p:nvSpPr>
        <p:spPr>
          <a:xfrm>
            <a:off x="3118206" y="1661815"/>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86.0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04" name="TextBox 103">
            <a:extLst>
              <a:ext uri="{FF2B5EF4-FFF2-40B4-BE49-F238E27FC236}">
                <a16:creationId xmlns:a16="http://schemas.microsoft.com/office/drawing/2014/main" id="{D0177D4D-26B6-9B86-E16A-E925C9274B42}"/>
              </a:ext>
            </a:extLst>
          </p:cNvPr>
          <p:cNvSpPr txBox="1"/>
          <p:nvPr/>
        </p:nvSpPr>
        <p:spPr>
          <a:xfrm>
            <a:off x="3785339" y="1661815"/>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83.1</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05" name="TextBox 104">
            <a:extLst>
              <a:ext uri="{FF2B5EF4-FFF2-40B4-BE49-F238E27FC236}">
                <a16:creationId xmlns:a16="http://schemas.microsoft.com/office/drawing/2014/main" id="{2D705162-41C3-1B84-335F-4412E82B3BFF}"/>
              </a:ext>
            </a:extLst>
          </p:cNvPr>
          <p:cNvSpPr txBox="1"/>
          <p:nvPr/>
        </p:nvSpPr>
        <p:spPr>
          <a:xfrm>
            <a:off x="4464998" y="1661815"/>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81.6</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06" name="TextBox 105">
            <a:extLst>
              <a:ext uri="{FF2B5EF4-FFF2-40B4-BE49-F238E27FC236}">
                <a16:creationId xmlns:a16="http://schemas.microsoft.com/office/drawing/2014/main" id="{AC757AC2-9490-0D22-BA5D-AA8A2A4F6BEE}"/>
              </a:ext>
            </a:extLst>
          </p:cNvPr>
          <p:cNvSpPr txBox="1"/>
          <p:nvPr/>
        </p:nvSpPr>
        <p:spPr>
          <a:xfrm>
            <a:off x="5138681" y="1661815"/>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80.0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07" name="TextBox 106">
            <a:extLst>
              <a:ext uri="{FF2B5EF4-FFF2-40B4-BE49-F238E27FC236}">
                <a16:creationId xmlns:a16="http://schemas.microsoft.com/office/drawing/2014/main" id="{EF8FA03B-1AC1-92FA-DEF2-F0ABED9F5813}"/>
              </a:ext>
            </a:extLst>
          </p:cNvPr>
          <p:cNvSpPr txBox="1"/>
          <p:nvPr/>
        </p:nvSpPr>
        <p:spPr>
          <a:xfrm>
            <a:off x="7050997" y="4378950"/>
            <a:ext cx="4820230"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panose="020B0604020202020204"/>
                <a:ea typeface="+mn-ea"/>
                <a:cs typeface="Calibri" panose="020F0502020204030204" pitchFamily="34" charset="0"/>
              </a:rPr>
              <a:t>Stratified hazard ratio 0.681 (95% CI: 0.437, 1.051)</a:t>
            </a:r>
            <a:endParaRPr kumimoji="0" lang="en-US" sz="1800" b="1" i="0" u="none" strike="noStrike" kern="0" cap="none" spc="0" normalizeH="0" baseline="0" noProof="0" dirty="0">
              <a:ln>
                <a:noFill/>
              </a:ln>
              <a:solidFill>
                <a:srgbClr val="FFFFFF"/>
              </a:solidFill>
              <a:effectLst/>
              <a:uLnTx/>
              <a:uFillTx/>
              <a:latin typeface="Arial" panose="020B0604020202020204"/>
              <a:ea typeface="+mn-ea"/>
              <a:cs typeface="Calibri" panose="020F0502020204030204" pitchFamily="34" charset="0"/>
            </a:endParaRPr>
          </a:p>
        </p:txBody>
      </p:sp>
      <p:sp>
        <p:nvSpPr>
          <p:cNvPr id="108" name="TextBox 107">
            <a:extLst>
              <a:ext uri="{FF2B5EF4-FFF2-40B4-BE49-F238E27FC236}">
                <a16:creationId xmlns:a16="http://schemas.microsoft.com/office/drawing/2014/main" id="{F16471C9-B0C7-F1F7-A67F-8FB23B2BF161}"/>
              </a:ext>
            </a:extLst>
          </p:cNvPr>
          <p:cNvSpPr txBox="1"/>
          <p:nvPr/>
        </p:nvSpPr>
        <p:spPr>
          <a:xfrm>
            <a:off x="7517917" y="3416697"/>
            <a:ext cx="1812997"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olaparib (35 events)</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09" name="TextBox 108">
            <a:extLst>
              <a:ext uri="{FF2B5EF4-FFF2-40B4-BE49-F238E27FC236}">
                <a16:creationId xmlns:a16="http://schemas.microsoft.com/office/drawing/2014/main" id="{40A9AF99-3FE5-0F83-1A0A-5AC1ADB1F47E}"/>
              </a:ext>
            </a:extLst>
          </p:cNvPr>
          <p:cNvSpPr txBox="1"/>
          <p:nvPr/>
        </p:nvSpPr>
        <p:spPr>
          <a:xfrm>
            <a:off x="7517917" y="3658603"/>
            <a:ext cx="1801775"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placebo (47 events)</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10" name="TextBox 109">
            <a:extLst>
              <a:ext uri="{FF2B5EF4-FFF2-40B4-BE49-F238E27FC236}">
                <a16:creationId xmlns:a16="http://schemas.microsoft.com/office/drawing/2014/main" id="{EA2A1475-EEB8-D6FB-7C93-20F7DFE6EF8A}"/>
              </a:ext>
            </a:extLst>
          </p:cNvPr>
          <p:cNvSpPr txBox="1"/>
          <p:nvPr/>
        </p:nvSpPr>
        <p:spPr>
          <a:xfrm>
            <a:off x="6956976" y="3974901"/>
            <a:ext cx="2683427"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Median follow-up: 5.7 years</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11" name="TextBox 110">
            <a:extLst>
              <a:ext uri="{FF2B5EF4-FFF2-40B4-BE49-F238E27FC236}">
                <a16:creationId xmlns:a16="http://schemas.microsoft.com/office/drawing/2014/main" id="{E521A3B4-DBC2-5EF5-39E0-D3E22A91740B}"/>
              </a:ext>
            </a:extLst>
          </p:cNvPr>
          <p:cNvSpPr txBox="1"/>
          <p:nvPr/>
        </p:nvSpPr>
        <p:spPr>
          <a:xfrm>
            <a:off x="6925293" y="4754721"/>
            <a:ext cx="1138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12" name="TextBox 111">
            <a:extLst>
              <a:ext uri="{FF2B5EF4-FFF2-40B4-BE49-F238E27FC236}">
                <a16:creationId xmlns:a16="http://schemas.microsoft.com/office/drawing/2014/main" id="{901F7A01-D05D-E1BD-B3CA-035D4E12E29A}"/>
              </a:ext>
            </a:extLst>
          </p:cNvPr>
          <p:cNvSpPr txBox="1"/>
          <p:nvPr/>
        </p:nvSpPr>
        <p:spPr>
          <a:xfrm>
            <a:off x="7266845" y="4754721"/>
            <a:ext cx="1138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6</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13" name="TextBox 112">
            <a:extLst>
              <a:ext uri="{FF2B5EF4-FFF2-40B4-BE49-F238E27FC236}">
                <a16:creationId xmlns:a16="http://schemas.microsoft.com/office/drawing/2014/main" id="{A0FDCAAC-240D-7040-4303-90130C39A22A}"/>
              </a:ext>
            </a:extLst>
          </p:cNvPr>
          <p:cNvSpPr txBox="1"/>
          <p:nvPr/>
        </p:nvSpPr>
        <p:spPr>
          <a:xfrm>
            <a:off x="7355402" y="4754721"/>
            <a:ext cx="591592"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12</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14" name="TextBox 113">
            <a:extLst>
              <a:ext uri="{FF2B5EF4-FFF2-40B4-BE49-F238E27FC236}">
                <a16:creationId xmlns:a16="http://schemas.microsoft.com/office/drawing/2014/main" id="{1A3119B7-1B39-54CA-58B2-E71E99BA4772}"/>
              </a:ext>
            </a:extLst>
          </p:cNvPr>
          <p:cNvSpPr txBox="1"/>
          <p:nvPr/>
        </p:nvSpPr>
        <p:spPr>
          <a:xfrm>
            <a:off x="7755189" y="475472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18</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15" name="TextBox 114">
            <a:extLst>
              <a:ext uri="{FF2B5EF4-FFF2-40B4-BE49-F238E27FC236}">
                <a16:creationId xmlns:a16="http://schemas.microsoft.com/office/drawing/2014/main" id="{684F4005-D02B-4633-7AEE-8B5D19F8DC5C}"/>
              </a:ext>
            </a:extLst>
          </p:cNvPr>
          <p:cNvSpPr txBox="1"/>
          <p:nvPr/>
        </p:nvSpPr>
        <p:spPr>
          <a:xfrm>
            <a:off x="8101265" y="475472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24</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16" name="TextBox 115">
            <a:extLst>
              <a:ext uri="{FF2B5EF4-FFF2-40B4-BE49-F238E27FC236}">
                <a16:creationId xmlns:a16="http://schemas.microsoft.com/office/drawing/2014/main" id="{0BD0C067-BBE5-1E7A-3564-CE5DB79669AE}"/>
              </a:ext>
            </a:extLst>
          </p:cNvPr>
          <p:cNvSpPr txBox="1"/>
          <p:nvPr/>
        </p:nvSpPr>
        <p:spPr>
          <a:xfrm>
            <a:off x="8447341" y="475472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30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17" name="TextBox 116">
            <a:extLst>
              <a:ext uri="{FF2B5EF4-FFF2-40B4-BE49-F238E27FC236}">
                <a16:creationId xmlns:a16="http://schemas.microsoft.com/office/drawing/2014/main" id="{ABAED836-4535-CF3B-A98E-50961E47B435}"/>
              </a:ext>
            </a:extLst>
          </p:cNvPr>
          <p:cNvSpPr txBox="1"/>
          <p:nvPr/>
        </p:nvSpPr>
        <p:spPr>
          <a:xfrm>
            <a:off x="8793417" y="475472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36</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18" name="TextBox 117">
            <a:extLst>
              <a:ext uri="{FF2B5EF4-FFF2-40B4-BE49-F238E27FC236}">
                <a16:creationId xmlns:a16="http://schemas.microsoft.com/office/drawing/2014/main" id="{4BF259FB-158F-DD45-4186-D7AF2F60A8BA}"/>
              </a:ext>
            </a:extLst>
          </p:cNvPr>
          <p:cNvSpPr txBox="1"/>
          <p:nvPr/>
        </p:nvSpPr>
        <p:spPr>
          <a:xfrm>
            <a:off x="9139493" y="475472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42</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19" name="TextBox 118">
            <a:extLst>
              <a:ext uri="{FF2B5EF4-FFF2-40B4-BE49-F238E27FC236}">
                <a16:creationId xmlns:a16="http://schemas.microsoft.com/office/drawing/2014/main" id="{E6660EE9-3711-38F5-BF54-296CB6185768}"/>
              </a:ext>
            </a:extLst>
          </p:cNvPr>
          <p:cNvSpPr txBox="1"/>
          <p:nvPr/>
        </p:nvSpPr>
        <p:spPr>
          <a:xfrm>
            <a:off x="9485569" y="475472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48</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20" name="TextBox 119">
            <a:extLst>
              <a:ext uri="{FF2B5EF4-FFF2-40B4-BE49-F238E27FC236}">
                <a16:creationId xmlns:a16="http://schemas.microsoft.com/office/drawing/2014/main" id="{B0A535A3-D1D1-F685-B129-BB8C1765C833}"/>
              </a:ext>
            </a:extLst>
          </p:cNvPr>
          <p:cNvSpPr txBox="1"/>
          <p:nvPr/>
        </p:nvSpPr>
        <p:spPr>
          <a:xfrm>
            <a:off x="9831645" y="475472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54</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21" name="TextBox 120">
            <a:extLst>
              <a:ext uri="{FF2B5EF4-FFF2-40B4-BE49-F238E27FC236}">
                <a16:creationId xmlns:a16="http://schemas.microsoft.com/office/drawing/2014/main" id="{DB70341B-3C81-8098-0EE9-012118553876}"/>
              </a:ext>
            </a:extLst>
          </p:cNvPr>
          <p:cNvSpPr txBox="1"/>
          <p:nvPr/>
        </p:nvSpPr>
        <p:spPr>
          <a:xfrm>
            <a:off x="10177721" y="475472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60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22" name="TextBox 121">
            <a:extLst>
              <a:ext uri="{FF2B5EF4-FFF2-40B4-BE49-F238E27FC236}">
                <a16:creationId xmlns:a16="http://schemas.microsoft.com/office/drawing/2014/main" id="{E085CACC-42DA-697B-7E87-7DF0B8E50AE1}"/>
              </a:ext>
            </a:extLst>
          </p:cNvPr>
          <p:cNvSpPr txBox="1"/>
          <p:nvPr/>
        </p:nvSpPr>
        <p:spPr>
          <a:xfrm>
            <a:off x="10523797" y="475472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66</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23" name="TextBox 122">
            <a:extLst>
              <a:ext uri="{FF2B5EF4-FFF2-40B4-BE49-F238E27FC236}">
                <a16:creationId xmlns:a16="http://schemas.microsoft.com/office/drawing/2014/main" id="{2A833937-C7DE-8B18-2E95-CD065ECDBC1A}"/>
              </a:ext>
            </a:extLst>
          </p:cNvPr>
          <p:cNvSpPr txBox="1"/>
          <p:nvPr/>
        </p:nvSpPr>
        <p:spPr>
          <a:xfrm>
            <a:off x="10869873" y="475472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72</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24" name="TextBox 123">
            <a:extLst>
              <a:ext uri="{FF2B5EF4-FFF2-40B4-BE49-F238E27FC236}">
                <a16:creationId xmlns:a16="http://schemas.microsoft.com/office/drawing/2014/main" id="{A17D78F8-077B-4F99-974F-653FC27DD1AF}"/>
              </a:ext>
            </a:extLst>
          </p:cNvPr>
          <p:cNvSpPr txBox="1"/>
          <p:nvPr/>
        </p:nvSpPr>
        <p:spPr>
          <a:xfrm>
            <a:off x="11215949" y="475472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78</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25" name="TextBox 124">
            <a:extLst>
              <a:ext uri="{FF2B5EF4-FFF2-40B4-BE49-F238E27FC236}">
                <a16:creationId xmlns:a16="http://schemas.microsoft.com/office/drawing/2014/main" id="{68671E9C-9419-B364-04E1-08764CCE7DC4}"/>
              </a:ext>
            </a:extLst>
          </p:cNvPr>
          <p:cNvSpPr txBox="1"/>
          <p:nvPr/>
        </p:nvSpPr>
        <p:spPr>
          <a:xfrm>
            <a:off x="11562030" y="475472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84</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26" name="TextBox 125">
            <a:extLst>
              <a:ext uri="{FF2B5EF4-FFF2-40B4-BE49-F238E27FC236}">
                <a16:creationId xmlns:a16="http://schemas.microsoft.com/office/drawing/2014/main" id="{AC8B6DA1-C0F6-368B-C07A-99F4BBA4BA2C}"/>
              </a:ext>
            </a:extLst>
          </p:cNvPr>
          <p:cNvSpPr txBox="1"/>
          <p:nvPr/>
        </p:nvSpPr>
        <p:spPr>
          <a:xfrm>
            <a:off x="7862897" y="5021905"/>
            <a:ext cx="3204403" cy="246221"/>
          </a:xfrm>
          <a:prstGeom prst="rect">
            <a:avLst/>
          </a:prstGeom>
          <a:noFill/>
          <a:ln w="25400" cap="flat" cmpd="sng" algn="ctr">
            <a:noFill/>
            <a:prstDash val="solid"/>
          </a:ln>
          <a:effectLst/>
        </p:spPr>
        <p:txBody>
          <a:bodyPr wrap="non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Time since randomisation (months)</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graphicFrame>
        <p:nvGraphicFramePr>
          <p:cNvPr id="127" name="Table 126">
            <a:extLst>
              <a:ext uri="{FF2B5EF4-FFF2-40B4-BE49-F238E27FC236}">
                <a16:creationId xmlns:a16="http://schemas.microsoft.com/office/drawing/2014/main" id="{5E69283B-8974-2FAA-A604-1D1D2ED2ADD7}"/>
              </a:ext>
            </a:extLst>
          </p:cNvPr>
          <p:cNvGraphicFramePr>
            <a:graphicFrameLocks noGrp="1"/>
          </p:cNvGraphicFramePr>
          <p:nvPr/>
        </p:nvGraphicFramePr>
        <p:xfrm>
          <a:off x="6609734" y="5472867"/>
          <a:ext cx="5452445" cy="498764"/>
        </p:xfrm>
        <a:graphic>
          <a:graphicData uri="http://schemas.openxmlformats.org/drawingml/2006/table">
            <a:tbl>
              <a:tblPr firstRow="1" bandRow="1"/>
              <a:tblGrid>
                <a:gridCol w="596812">
                  <a:extLst>
                    <a:ext uri="{9D8B030D-6E8A-4147-A177-3AD203B41FA5}">
                      <a16:colId xmlns:a16="http://schemas.microsoft.com/office/drawing/2014/main" val="3549649988"/>
                    </a:ext>
                  </a:extLst>
                </a:gridCol>
                <a:gridCol w="773674">
                  <a:extLst>
                    <a:ext uri="{9D8B030D-6E8A-4147-A177-3AD203B41FA5}">
                      <a16:colId xmlns:a16="http://schemas.microsoft.com/office/drawing/2014/main" val="2016931107"/>
                    </a:ext>
                  </a:extLst>
                </a:gridCol>
                <a:gridCol w="619549">
                  <a:extLst>
                    <a:ext uri="{9D8B030D-6E8A-4147-A177-3AD203B41FA5}">
                      <a16:colId xmlns:a16="http://schemas.microsoft.com/office/drawing/2014/main" val="2230290040"/>
                    </a:ext>
                  </a:extLst>
                </a:gridCol>
                <a:gridCol w="733263">
                  <a:extLst>
                    <a:ext uri="{9D8B030D-6E8A-4147-A177-3AD203B41FA5}">
                      <a16:colId xmlns:a16="http://schemas.microsoft.com/office/drawing/2014/main" val="1545590290"/>
                    </a:ext>
                  </a:extLst>
                </a:gridCol>
                <a:gridCol w="654838">
                  <a:extLst>
                    <a:ext uri="{9D8B030D-6E8A-4147-A177-3AD203B41FA5}">
                      <a16:colId xmlns:a16="http://schemas.microsoft.com/office/drawing/2014/main" val="2810028470"/>
                    </a:ext>
                  </a:extLst>
                </a:gridCol>
                <a:gridCol w="733262">
                  <a:extLst>
                    <a:ext uri="{9D8B030D-6E8A-4147-A177-3AD203B41FA5}">
                      <a16:colId xmlns:a16="http://schemas.microsoft.com/office/drawing/2014/main" val="1001322598"/>
                    </a:ext>
                  </a:extLst>
                </a:gridCol>
                <a:gridCol w="662681">
                  <a:extLst>
                    <a:ext uri="{9D8B030D-6E8A-4147-A177-3AD203B41FA5}">
                      <a16:colId xmlns:a16="http://schemas.microsoft.com/office/drawing/2014/main" val="104078940"/>
                    </a:ext>
                  </a:extLst>
                </a:gridCol>
                <a:gridCol w="678366">
                  <a:extLst>
                    <a:ext uri="{9D8B030D-6E8A-4147-A177-3AD203B41FA5}">
                      <a16:colId xmlns:a16="http://schemas.microsoft.com/office/drawing/2014/main" val="1712743356"/>
                    </a:ext>
                  </a:extLst>
                </a:gridCol>
              </a:tblGrid>
              <a:tr h="249382">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168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140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131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124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116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105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1" i="0" dirty="0">
                          <a:latin typeface="+mj-lt"/>
                          <a:cs typeface="Calibri" panose="020F0502020204030204" pitchFamily="34" charset="0"/>
                        </a:rPr>
                        <a:t>53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1" i="0" dirty="0">
                          <a:latin typeface="+mj-lt"/>
                          <a:cs typeface="Calibri" panose="020F0502020204030204" pitchFamily="34" charset="0"/>
                        </a:rPr>
                        <a:t>15</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945449946"/>
                  </a:ext>
                </a:extLst>
              </a:tr>
              <a:tr h="249382">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157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134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118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109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99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82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1" i="0" dirty="0">
                          <a:latin typeface="+mj-lt"/>
                          <a:cs typeface="Calibri" panose="020F0502020204030204" pitchFamily="34" charset="0"/>
                        </a:rPr>
                        <a:t>45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1" i="0" dirty="0">
                          <a:latin typeface="+mj-lt"/>
                          <a:cs typeface="Calibri" panose="020F0502020204030204" pitchFamily="34" charset="0"/>
                        </a:rPr>
                        <a:t>19</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608645361"/>
                  </a:ext>
                </a:extLst>
              </a:tr>
            </a:tbl>
          </a:graphicData>
        </a:graphic>
      </p:graphicFrame>
      <p:sp>
        <p:nvSpPr>
          <p:cNvPr id="128" name="TextBox 127">
            <a:extLst>
              <a:ext uri="{FF2B5EF4-FFF2-40B4-BE49-F238E27FC236}">
                <a16:creationId xmlns:a16="http://schemas.microsoft.com/office/drawing/2014/main" id="{ECF4BCA9-F1DA-6406-BA40-50AF9D1E4EB7}"/>
              </a:ext>
            </a:extLst>
          </p:cNvPr>
          <p:cNvSpPr txBox="1"/>
          <p:nvPr/>
        </p:nvSpPr>
        <p:spPr>
          <a:xfrm>
            <a:off x="6382108" y="1615477"/>
            <a:ext cx="341440" cy="246221"/>
          </a:xfrm>
          <a:prstGeom prst="rect">
            <a:avLst/>
          </a:prstGeom>
          <a:noFill/>
          <a:ln w="25400" cap="flat" cmpd="sng" algn="ctr">
            <a:noFill/>
            <a:prstDash val="solid"/>
          </a:ln>
          <a:effectLst/>
        </p:spPr>
        <p:txBody>
          <a:bodyPr wrap="none" lIns="0" tIns="0" rIns="0" bIns="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100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29" name="TextBox 128">
            <a:extLst>
              <a:ext uri="{FF2B5EF4-FFF2-40B4-BE49-F238E27FC236}">
                <a16:creationId xmlns:a16="http://schemas.microsoft.com/office/drawing/2014/main" id="{508A7872-F148-D73B-9137-63709B904054}"/>
              </a:ext>
            </a:extLst>
          </p:cNvPr>
          <p:cNvSpPr txBox="1"/>
          <p:nvPr/>
        </p:nvSpPr>
        <p:spPr>
          <a:xfrm>
            <a:off x="6495921" y="2204209"/>
            <a:ext cx="227627" cy="246221"/>
          </a:xfrm>
          <a:prstGeom prst="rect">
            <a:avLst/>
          </a:prstGeom>
          <a:noFill/>
          <a:ln w="25400" cap="flat" cmpd="sng" algn="ctr">
            <a:noFill/>
            <a:prstDash val="solid"/>
          </a:ln>
          <a:effectLst/>
        </p:spPr>
        <p:txBody>
          <a:bodyPr wrap="none" lIns="0" tIns="0" rIns="0" bIns="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30" name="TextBox 129">
            <a:extLst>
              <a:ext uri="{FF2B5EF4-FFF2-40B4-BE49-F238E27FC236}">
                <a16:creationId xmlns:a16="http://schemas.microsoft.com/office/drawing/2014/main" id="{ED15B2D6-A830-92AF-6CA8-E0739646F1D0}"/>
              </a:ext>
            </a:extLst>
          </p:cNvPr>
          <p:cNvSpPr txBox="1"/>
          <p:nvPr/>
        </p:nvSpPr>
        <p:spPr>
          <a:xfrm>
            <a:off x="6495921" y="2792941"/>
            <a:ext cx="227627" cy="246221"/>
          </a:xfrm>
          <a:prstGeom prst="rect">
            <a:avLst/>
          </a:prstGeom>
          <a:noFill/>
          <a:ln w="25400" cap="flat" cmpd="sng" algn="ctr">
            <a:noFill/>
            <a:prstDash val="solid"/>
          </a:ln>
          <a:effectLst/>
        </p:spPr>
        <p:txBody>
          <a:bodyPr wrap="none" lIns="0" tIns="0" rIns="0" bIns="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60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31" name="TextBox 130">
            <a:extLst>
              <a:ext uri="{FF2B5EF4-FFF2-40B4-BE49-F238E27FC236}">
                <a16:creationId xmlns:a16="http://schemas.microsoft.com/office/drawing/2014/main" id="{9E1F6987-6FE4-C83D-5DDF-01322C2F67BD}"/>
              </a:ext>
            </a:extLst>
          </p:cNvPr>
          <p:cNvSpPr txBox="1"/>
          <p:nvPr/>
        </p:nvSpPr>
        <p:spPr>
          <a:xfrm>
            <a:off x="6495921" y="3381673"/>
            <a:ext cx="227627" cy="246221"/>
          </a:xfrm>
          <a:prstGeom prst="rect">
            <a:avLst/>
          </a:prstGeom>
          <a:noFill/>
          <a:ln w="25400" cap="flat" cmpd="sng" algn="ctr">
            <a:noFill/>
            <a:prstDash val="solid"/>
          </a:ln>
          <a:effectLst/>
        </p:spPr>
        <p:txBody>
          <a:bodyPr wrap="none" lIns="0" tIns="0" rIns="0" bIns="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40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32" name="TextBox 131">
            <a:extLst>
              <a:ext uri="{FF2B5EF4-FFF2-40B4-BE49-F238E27FC236}">
                <a16:creationId xmlns:a16="http://schemas.microsoft.com/office/drawing/2014/main" id="{AAD7B239-73A9-81DE-6176-48420A5AD37D}"/>
              </a:ext>
            </a:extLst>
          </p:cNvPr>
          <p:cNvSpPr txBox="1"/>
          <p:nvPr/>
        </p:nvSpPr>
        <p:spPr>
          <a:xfrm>
            <a:off x="6495921" y="3970405"/>
            <a:ext cx="227627" cy="246221"/>
          </a:xfrm>
          <a:prstGeom prst="rect">
            <a:avLst/>
          </a:prstGeom>
          <a:noFill/>
          <a:ln w="25400" cap="flat" cmpd="sng" algn="ctr">
            <a:noFill/>
            <a:prstDash val="solid"/>
          </a:ln>
          <a:effectLst/>
        </p:spPr>
        <p:txBody>
          <a:bodyPr wrap="none" lIns="0" tIns="0" rIns="0" bIns="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20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33" name="TextBox 132">
            <a:extLst>
              <a:ext uri="{FF2B5EF4-FFF2-40B4-BE49-F238E27FC236}">
                <a16:creationId xmlns:a16="http://schemas.microsoft.com/office/drawing/2014/main" id="{51500AA7-7CEF-AD95-E20F-FD0F988614B9}"/>
              </a:ext>
            </a:extLst>
          </p:cNvPr>
          <p:cNvSpPr txBox="1"/>
          <p:nvPr/>
        </p:nvSpPr>
        <p:spPr>
          <a:xfrm>
            <a:off x="6609734" y="4559135"/>
            <a:ext cx="113814" cy="246221"/>
          </a:xfrm>
          <a:prstGeom prst="rect">
            <a:avLst/>
          </a:prstGeom>
          <a:noFill/>
          <a:ln w="25400" cap="flat" cmpd="sng" algn="ctr">
            <a:noFill/>
            <a:prstDash val="solid"/>
          </a:ln>
          <a:effectLst/>
        </p:spPr>
        <p:txBody>
          <a:bodyPr wrap="square" lIns="0" tIns="0" rIns="0" bIns="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34" name="TextBox 133">
            <a:extLst>
              <a:ext uri="{FF2B5EF4-FFF2-40B4-BE49-F238E27FC236}">
                <a16:creationId xmlns:a16="http://schemas.microsoft.com/office/drawing/2014/main" id="{395510AC-659B-CC94-E6F0-4BDC70A99107}"/>
              </a:ext>
            </a:extLst>
          </p:cNvPr>
          <p:cNvSpPr txBox="1"/>
          <p:nvPr/>
        </p:nvSpPr>
        <p:spPr>
          <a:xfrm>
            <a:off x="7355402" y="2735158"/>
            <a:ext cx="591592"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89.4</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35" name="TextBox 134">
            <a:extLst>
              <a:ext uri="{FF2B5EF4-FFF2-40B4-BE49-F238E27FC236}">
                <a16:creationId xmlns:a16="http://schemas.microsoft.com/office/drawing/2014/main" id="{7942BCCC-35B7-E56A-74FA-56BDEBC8B8D4}"/>
              </a:ext>
            </a:extLst>
          </p:cNvPr>
          <p:cNvSpPr txBox="1"/>
          <p:nvPr/>
        </p:nvSpPr>
        <p:spPr>
          <a:xfrm>
            <a:off x="8101265" y="2735158"/>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81.9</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36" name="TextBox 135">
            <a:extLst>
              <a:ext uri="{FF2B5EF4-FFF2-40B4-BE49-F238E27FC236}">
                <a16:creationId xmlns:a16="http://schemas.microsoft.com/office/drawing/2014/main" id="{BCD96DAF-3D4E-810F-04A4-BAF8178801DF}"/>
              </a:ext>
            </a:extLst>
          </p:cNvPr>
          <p:cNvSpPr txBox="1"/>
          <p:nvPr/>
        </p:nvSpPr>
        <p:spPr>
          <a:xfrm>
            <a:off x="8793417" y="2735158"/>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76.9</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37" name="TextBox 136">
            <a:extLst>
              <a:ext uri="{FF2B5EF4-FFF2-40B4-BE49-F238E27FC236}">
                <a16:creationId xmlns:a16="http://schemas.microsoft.com/office/drawing/2014/main" id="{AACE51A4-DDE4-576B-9BC4-40131C8809E1}"/>
              </a:ext>
            </a:extLst>
          </p:cNvPr>
          <p:cNvSpPr txBox="1"/>
          <p:nvPr/>
        </p:nvSpPr>
        <p:spPr>
          <a:xfrm>
            <a:off x="9485569" y="2735158"/>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72.0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38" name="TextBox 137">
            <a:extLst>
              <a:ext uri="{FF2B5EF4-FFF2-40B4-BE49-F238E27FC236}">
                <a16:creationId xmlns:a16="http://schemas.microsoft.com/office/drawing/2014/main" id="{560CB0F4-1D90-294C-8CAA-C9560525F032}"/>
              </a:ext>
            </a:extLst>
          </p:cNvPr>
          <p:cNvSpPr txBox="1"/>
          <p:nvPr/>
        </p:nvSpPr>
        <p:spPr>
          <a:xfrm>
            <a:off x="10177721" y="2735158"/>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69.7</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39" name="TextBox 138">
            <a:extLst>
              <a:ext uri="{FF2B5EF4-FFF2-40B4-BE49-F238E27FC236}">
                <a16:creationId xmlns:a16="http://schemas.microsoft.com/office/drawing/2014/main" id="{843ABC9B-468C-9FC5-BBF8-62E1E8E65EB2}"/>
              </a:ext>
            </a:extLst>
          </p:cNvPr>
          <p:cNvSpPr txBox="1"/>
          <p:nvPr/>
        </p:nvSpPr>
        <p:spPr>
          <a:xfrm>
            <a:off x="10869873" y="2735158"/>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67.7</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40" name="TextBox 139">
            <a:extLst>
              <a:ext uri="{FF2B5EF4-FFF2-40B4-BE49-F238E27FC236}">
                <a16:creationId xmlns:a16="http://schemas.microsoft.com/office/drawing/2014/main" id="{7069E9DC-D8FA-E017-2E14-A44374454E70}"/>
              </a:ext>
            </a:extLst>
          </p:cNvPr>
          <p:cNvSpPr txBox="1"/>
          <p:nvPr/>
        </p:nvSpPr>
        <p:spPr>
          <a:xfrm>
            <a:off x="6423803" y="1289563"/>
            <a:ext cx="2268250"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ER and/or PgR positive</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41" name="TextBox 140">
            <a:extLst>
              <a:ext uri="{FF2B5EF4-FFF2-40B4-BE49-F238E27FC236}">
                <a16:creationId xmlns:a16="http://schemas.microsoft.com/office/drawing/2014/main" id="{631D36DE-45C7-D598-56A2-35C1EA750164}"/>
              </a:ext>
            </a:extLst>
          </p:cNvPr>
          <p:cNvSpPr txBox="1"/>
          <p:nvPr/>
        </p:nvSpPr>
        <p:spPr>
          <a:xfrm>
            <a:off x="7355402" y="1587441"/>
            <a:ext cx="591592"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92.8</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42" name="TextBox 141">
            <a:extLst>
              <a:ext uri="{FF2B5EF4-FFF2-40B4-BE49-F238E27FC236}">
                <a16:creationId xmlns:a16="http://schemas.microsoft.com/office/drawing/2014/main" id="{42C413D4-5BCB-F7A7-51CF-ADA999AF85DC}"/>
              </a:ext>
            </a:extLst>
          </p:cNvPr>
          <p:cNvSpPr txBox="1"/>
          <p:nvPr/>
        </p:nvSpPr>
        <p:spPr>
          <a:xfrm>
            <a:off x="8101265" y="158744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91.4</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43" name="TextBox 142">
            <a:extLst>
              <a:ext uri="{FF2B5EF4-FFF2-40B4-BE49-F238E27FC236}">
                <a16:creationId xmlns:a16="http://schemas.microsoft.com/office/drawing/2014/main" id="{167FAC93-B75C-0F08-141E-BFFEE855A9CF}"/>
              </a:ext>
            </a:extLst>
          </p:cNvPr>
          <p:cNvSpPr txBox="1"/>
          <p:nvPr/>
        </p:nvSpPr>
        <p:spPr>
          <a:xfrm>
            <a:off x="8793417" y="158744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87.2</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44" name="TextBox 143">
            <a:extLst>
              <a:ext uri="{FF2B5EF4-FFF2-40B4-BE49-F238E27FC236}">
                <a16:creationId xmlns:a16="http://schemas.microsoft.com/office/drawing/2014/main" id="{3B49AE62-1BF1-FD50-5B02-F4092215944F}"/>
              </a:ext>
            </a:extLst>
          </p:cNvPr>
          <p:cNvSpPr txBox="1"/>
          <p:nvPr/>
        </p:nvSpPr>
        <p:spPr>
          <a:xfrm>
            <a:off x="9485569" y="158744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82.9</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45" name="TextBox 144">
            <a:extLst>
              <a:ext uri="{FF2B5EF4-FFF2-40B4-BE49-F238E27FC236}">
                <a16:creationId xmlns:a16="http://schemas.microsoft.com/office/drawing/2014/main" id="{8D2F9FA6-E226-D978-4F62-B82A73E42BDE}"/>
              </a:ext>
            </a:extLst>
          </p:cNvPr>
          <p:cNvSpPr txBox="1"/>
          <p:nvPr/>
        </p:nvSpPr>
        <p:spPr>
          <a:xfrm>
            <a:off x="10177721" y="158744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80.7</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46" name="TextBox 145">
            <a:extLst>
              <a:ext uri="{FF2B5EF4-FFF2-40B4-BE49-F238E27FC236}">
                <a16:creationId xmlns:a16="http://schemas.microsoft.com/office/drawing/2014/main" id="{E001B0E2-18F1-9FB2-5621-79AD5431F044}"/>
              </a:ext>
            </a:extLst>
          </p:cNvPr>
          <p:cNvSpPr txBox="1"/>
          <p:nvPr/>
        </p:nvSpPr>
        <p:spPr>
          <a:xfrm>
            <a:off x="10869873" y="1587441"/>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77.5</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51" name="Rectangle 150">
            <a:extLst>
              <a:ext uri="{FF2B5EF4-FFF2-40B4-BE49-F238E27FC236}">
                <a16:creationId xmlns:a16="http://schemas.microsoft.com/office/drawing/2014/main" id="{F6E693B9-99AA-E8AB-4E07-CB68E015E207}"/>
              </a:ext>
            </a:extLst>
          </p:cNvPr>
          <p:cNvSpPr/>
          <p:nvPr/>
        </p:nvSpPr>
        <p:spPr>
          <a:xfrm>
            <a:off x="10869873" y="5433617"/>
            <a:ext cx="1184651" cy="550925"/>
          </a:xfrm>
          <a:prstGeom prst="rect">
            <a:avLst/>
          </a:prstGeom>
          <a:noFill/>
          <a:ln w="38100">
            <a:solidFill>
              <a:srgbClr val="F2562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81D36C3E-54E8-44E1-19CD-11CD8E6A93B7}"/>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8EB5AA0-E72D-962A-B997-05CC20CCA668}"/>
              </a:ext>
            </a:extLst>
          </p:cNvPr>
          <p:cNvSpPr/>
          <p:nvPr/>
        </p:nvSpPr>
        <p:spPr>
          <a:xfrm>
            <a:off x="0" y="6643688"/>
            <a:ext cx="12191998" cy="1968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E543E3D5-2821-3700-7CDA-EAEDD74C2E00}"/>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Garber J. SABCS 2024</a:t>
            </a:r>
          </a:p>
        </p:txBody>
      </p:sp>
    </p:spTree>
    <p:extLst>
      <p:ext uri="{BB962C8B-B14F-4D97-AF65-F5344CB8AC3E}">
        <p14:creationId xmlns:p14="http://schemas.microsoft.com/office/powerpoint/2010/main" val="3370330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reeform 33">
            <a:extLst>
              <a:ext uri="{FF2B5EF4-FFF2-40B4-BE49-F238E27FC236}">
                <a16:creationId xmlns:a16="http://schemas.microsoft.com/office/drawing/2014/main" id="{8D973B47-FEE7-B91D-B54E-5FF8D1953D5E}"/>
              </a:ext>
            </a:extLst>
          </p:cNvPr>
          <p:cNvSpPr/>
          <p:nvPr/>
        </p:nvSpPr>
        <p:spPr>
          <a:xfrm>
            <a:off x="2137409" y="4440145"/>
            <a:ext cx="5196822" cy="361442"/>
          </a:xfrm>
          <a:custGeom>
            <a:avLst/>
            <a:gdLst>
              <a:gd name="connsiteX0" fmla="*/ 0 w 3707236"/>
              <a:gd name="connsiteY0" fmla="*/ 0 h 219159"/>
              <a:gd name="connsiteX1" fmla="*/ 3707237 w 3707236"/>
              <a:gd name="connsiteY1" fmla="*/ 0 h 219159"/>
              <a:gd name="connsiteX2" fmla="*/ 3707237 w 3707236"/>
              <a:gd name="connsiteY2" fmla="*/ 219160 h 219159"/>
              <a:gd name="connsiteX3" fmla="*/ 0 w 3707236"/>
              <a:gd name="connsiteY3" fmla="*/ 219160 h 219159"/>
            </a:gdLst>
            <a:ahLst/>
            <a:cxnLst>
              <a:cxn ang="0">
                <a:pos x="connsiteX0" y="connsiteY0"/>
              </a:cxn>
              <a:cxn ang="0">
                <a:pos x="connsiteX1" y="connsiteY1"/>
              </a:cxn>
              <a:cxn ang="0">
                <a:pos x="connsiteX2" y="connsiteY2"/>
              </a:cxn>
              <a:cxn ang="0">
                <a:pos x="connsiteX3" y="connsiteY3"/>
              </a:cxn>
            </a:cxnLst>
            <a:rect l="l" t="t" r="r" b="b"/>
            <a:pathLst>
              <a:path w="3707236" h="219159">
                <a:moveTo>
                  <a:pt x="0" y="0"/>
                </a:moveTo>
                <a:lnTo>
                  <a:pt x="3707237" y="0"/>
                </a:lnTo>
                <a:lnTo>
                  <a:pt x="3707237" y="219160"/>
                </a:lnTo>
                <a:lnTo>
                  <a:pt x="0" y="219160"/>
                </a:lnTo>
                <a:close/>
              </a:path>
            </a:pathLst>
          </a:custGeom>
          <a:solidFill>
            <a:srgbClr val="F15723"/>
          </a:solidFill>
          <a:ln w="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C91B37A-44BE-86D6-57BE-5B3BDFF49B70}"/>
              </a:ext>
            </a:extLst>
          </p:cNvPr>
          <p:cNvSpPr>
            <a:spLocks noGrp="1"/>
          </p:cNvSpPr>
          <p:nvPr>
            <p:ph type="title"/>
          </p:nvPr>
        </p:nvSpPr>
        <p:spPr/>
        <p:txBody>
          <a:bodyPr/>
          <a:lstStyle/>
          <a:p>
            <a:r>
              <a:rPr lang="fr-FR" dirty="0"/>
              <a:t>Analysis of DDFS (ITT) </a:t>
            </a:r>
          </a:p>
        </p:txBody>
      </p:sp>
      <p:sp>
        <p:nvSpPr>
          <p:cNvPr id="4" name="Slide Number Placeholder 3">
            <a:extLst>
              <a:ext uri="{FF2B5EF4-FFF2-40B4-BE49-F238E27FC236}">
                <a16:creationId xmlns:a16="http://schemas.microsoft.com/office/drawing/2014/main" id="{C7360777-BE57-D204-B183-D9C1637312BA}"/>
              </a:ext>
            </a:extLst>
          </p:cNvPr>
          <p:cNvSpPr>
            <a:spLocks noGrp="1"/>
          </p:cNvSpPr>
          <p:nvPr>
            <p:ph type="sldNum" sz="quarter"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F2406B-328B-034B-9874-5B3C6731CE62}" type="slidenum">
              <a:rPr kumimoji="0" lang="fr-FR"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fr-FR"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77" name="Group 76">
            <a:extLst>
              <a:ext uri="{FF2B5EF4-FFF2-40B4-BE49-F238E27FC236}">
                <a16:creationId xmlns:a16="http://schemas.microsoft.com/office/drawing/2014/main" id="{E6484306-9390-0CEF-5422-1D11C95B8591}"/>
              </a:ext>
            </a:extLst>
          </p:cNvPr>
          <p:cNvGrpSpPr/>
          <p:nvPr/>
        </p:nvGrpSpPr>
        <p:grpSpPr>
          <a:xfrm>
            <a:off x="1832730" y="1500304"/>
            <a:ext cx="8175116" cy="3652763"/>
            <a:chOff x="1851584" y="1500304"/>
            <a:chExt cx="8175116" cy="3652763"/>
          </a:xfrm>
        </p:grpSpPr>
        <p:sp>
          <p:nvSpPr>
            <p:cNvPr id="9" name="Freeform 78">
              <a:extLst>
                <a:ext uri="{FF2B5EF4-FFF2-40B4-BE49-F238E27FC236}">
                  <a16:creationId xmlns:a16="http://schemas.microsoft.com/office/drawing/2014/main" id="{470D19BB-FF23-D072-0D33-620829BE7FD9}"/>
                </a:ext>
              </a:extLst>
            </p:cNvPr>
            <p:cNvSpPr/>
            <p:nvPr/>
          </p:nvSpPr>
          <p:spPr>
            <a:xfrm>
              <a:off x="2148347" y="1550343"/>
              <a:ext cx="7876708" cy="678891"/>
            </a:xfrm>
            <a:custGeom>
              <a:avLst/>
              <a:gdLst>
                <a:gd name="connsiteX0" fmla="*/ 0 w 7876708"/>
                <a:gd name="connsiteY0" fmla="*/ 0 h 678891"/>
                <a:gd name="connsiteX1" fmla="*/ 11896 w 7876708"/>
                <a:gd name="connsiteY1" fmla="*/ 0 h 678891"/>
                <a:gd name="connsiteX2" fmla="*/ 11896 w 7876708"/>
                <a:gd name="connsiteY2" fmla="*/ 3800 h 678891"/>
                <a:gd name="connsiteX3" fmla="*/ 35814 w 7876708"/>
                <a:gd name="connsiteY3" fmla="*/ 3800 h 678891"/>
                <a:gd name="connsiteX4" fmla="*/ 35814 w 7876708"/>
                <a:gd name="connsiteY4" fmla="*/ 7601 h 678891"/>
                <a:gd name="connsiteX5" fmla="*/ 80613 w 7876708"/>
                <a:gd name="connsiteY5" fmla="*/ 7601 h 678891"/>
                <a:gd name="connsiteX6" fmla="*/ 80613 w 7876708"/>
                <a:gd name="connsiteY6" fmla="*/ 11528 h 678891"/>
                <a:gd name="connsiteX7" fmla="*/ 125413 w 7876708"/>
                <a:gd name="connsiteY7" fmla="*/ 11528 h 678891"/>
                <a:gd name="connsiteX8" fmla="*/ 125413 w 7876708"/>
                <a:gd name="connsiteY8" fmla="*/ 23310 h 678891"/>
                <a:gd name="connsiteX9" fmla="*/ 155279 w 7876708"/>
                <a:gd name="connsiteY9" fmla="*/ 23310 h 678891"/>
                <a:gd name="connsiteX10" fmla="*/ 155279 w 7876708"/>
                <a:gd name="connsiteY10" fmla="*/ 27237 h 678891"/>
                <a:gd name="connsiteX11" fmla="*/ 170212 w 7876708"/>
                <a:gd name="connsiteY11" fmla="*/ 27237 h 678891"/>
                <a:gd name="connsiteX12" fmla="*/ 170212 w 7876708"/>
                <a:gd name="connsiteY12" fmla="*/ 31164 h 678891"/>
                <a:gd name="connsiteX13" fmla="*/ 211974 w 7876708"/>
                <a:gd name="connsiteY13" fmla="*/ 31164 h 678891"/>
                <a:gd name="connsiteX14" fmla="*/ 211974 w 7876708"/>
                <a:gd name="connsiteY14" fmla="*/ 35218 h 678891"/>
                <a:gd name="connsiteX15" fmla="*/ 229818 w 7876708"/>
                <a:gd name="connsiteY15" fmla="*/ 35218 h 678891"/>
                <a:gd name="connsiteX16" fmla="*/ 229818 w 7876708"/>
                <a:gd name="connsiteY16" fmla="*/ 39272 h 678891"/>
                <a:gd name="connsiteX17" fmla="*/ 238803 w 7876708"/>
                <a:gd name="connsiteY17" fmla="*/ 39272 h 678891"/>
                <a:gd name="connsiteX18" fmla="*/ 238803 w 7876708"/>
                <a:gd name="connsiteY18" fmla="*/ 43325 h 678891"/>
                <a:gd name="connsiteX19" fmla="*/ 313342 w 7876708"/>
                <a:gd name="connsiteY19" fmla="*/ 43325 h 678891"/>
                <a:gd name="connsiteX20" fmla="*/ 313342 w 7876708"/>
                <a:gd name="connsiteY20" fmla="*/ 47379 h 678891"/>
                <a:gd name="connsiteX21" fmla="*/ 414710 w 7876708"/>
                <a:gd name="connsiteY21" fmla="*/ 47379 h 678891"/>
                <a:gd name="connsiteX22" fmla="*/ 414710 w 7876708"/>
                <a:gd name="connsiteY22" fmla="*/ 51560 h 678891"/>
                <a:gd name="connsiteX23" fmla="*/ 441539 w 7876708"/>
                <a:gd name="connsiteY23" fmla="*/ 51560 h 678891"/>
                <a:gd name="connsiteX24" fmla="*/ 441539 w 7876708"/>
                <a:gd name="connsiteY24" fmla="*/ 55740 h 678891"/>
                <a:gd name="connsiteX25" fmla="*/ 459383 w 7876708"/>
                <a:gd name="connsiteY25" fmla="*/ 55740 h 678891"/>
                <a:gd name="connsiteX26" fmla="*/ 459383 w 7876708"/>
                <a:gd name="connsiteY26" fmla="*/ 59921 h 678891"/>
                <a:gd name="connsiteX27" fmla="*/ 492160 w 7876708"/>
                <a:gd name="connsiteY27" fmla="*/ 59921 h 678891"/>
                <a:gd name="connsiteX28" fmla="*/ 492160 w 7876708"/>
                <a:gd name="connsiteY28" fmla="*/ 64101 h 678891"/>
                <a:gd name="connsiteX29" fmla="*/ 656171 w 7876708"/>
                <a:gd name="connsiteY29" fmla="*/ 64101 h 678891"/>
                <a:gd name="connsiteX30" fmla="*/ 656171 w 7876708"/>
                <a:gd name="connsiteY30" fmla="*/ 68282 h 678891"/>
                <a:gd name="connsiteX31" fmla="*/ 674015 w 7876708"/>
                <a:gd name="connsiteY31" fmla="*/ 68282 h 678891"/>
                <a:gd name="connsiteX32" fmla="*/ 674015 w 7876708"/>
                <a:gd name="connsiteY32" fmla="*/ 72462 h 678891"/>
                <a:gd name="connsiteX33" fmla="*/ 677052 w 7876708"/>
                <a:gd name="connsiteY33" fmla="*/ 72462 h 678891"/>
                <a:gd name="connsiteX34" fmla="*/ 677052 w 7876708"/>
                <a:gd name="connsiteY34" fmla="*/ 76643 h 678891"/>
                <a:gd name="connsiteX35" fmla="*/ 694896 w 7876708"/>
                <a:gd name="connsiteY35" fmla="*/ 76643 h 678891"/>
                <a:gd name="connsiteX36" fmla="*/ 694896 w 7876708"/>
                <a:gd name="connsiteY36" fmla="*/ 85004 h 678891"/>
                <a:gd name="connsiteX37" fmla="*/ 706792 w 7876708"/>
                <a:gd name="connsiteY37" fmla="*/ 85004 h 678891"/>
                <a:gd name="connsiteX38" fmla="*/ 706792 w 7876708"/>
                <a:gd name="connsiteY38" fmla="*/ 89184 h 678891"/>
                <a:gd name="connsiteX39" fmla="*/ 712740 w 7876708"/>
                <a:gd name="connsiteY39" fmla="*/ 89184 h 678891"/>
                <a:gd name="connsiteX40" fmla="*/ 712740 w 7876708"/>
                <a:gd name="connsiteY40" fmla="*/ 93365 h 678891"/>
                <a:gd name="connsiteX41" fmla="*/ 718687 w 7876708"/>
                <a:gd name="connsiteY41" fmla="*/ 93365 h 678891"/>
                <a:gd name="connsiteX42" fmla="*/ 718687 w 7876708"/>
                <a:gd name="connsiteY42" fmla="*/ 97546 h 678891"/>
                <a:gd name="connsiteX43" fmla="*/ 721725 w 7876708"/>
                <a:gd name="connsiteY43" fmla="*/ 97546 h 678891"/>
                <a:gd name="connsiteX44" fmla="*/ 721725 w 7876708"/>
                <a:gd name="connsiteY44" fmla="*/ 101726 h 678891"/>
                <a:gd name="connsiteX45" fmla="*/ 760450 w 7876708"/>
                <a:gd name="connsiteY45" fmla="*/ 101726 h 678891"/>
                <a:gd name="connsiteX46" fmla="*/ 760450 w 7876708"/>
                <a:gd name="connsiteY46" fmla="*/ 110087 h 678891"/>
                <a:gd name="connsiteX47" fmla="*/ 769435 w 7876708"/>
                <a:gd name="connsiteY47" fmla="*/ 110087 h 678891"/>
                <a:gd name="connsiteX48" fmla="*/ 769435 w 7876708"/>
                <a:gd name="connsiteY48" fmla="*/ 114268 h 678891"/>
                <a:gd name="connsiteX49" fmla="*/ 796264 w 7876708"/>
                <a:gd name="connsiteY49" fmla="*/ 114268 h 678891"/>
                <a:gd name="connsiteX50" fmla="*/ 796264 w 7876708"/>
                <a:gd name="connsiteY50" fmla="*/ 118448 h 678891"/>
                <a:gd name="connsiteX51" fmla="*/ 817145 w 7876708"/>
                <a:gd name="connsiteY51" fmla="*/ 118448 h 678891"/>
                <a:gd name="connsiteX52" fmla="*/ 817145 w 7876708"/>
                <a:gd name="connsiteY52" fmla="*/ 122629 h 678891"/>
                <a:gd name="connsiteX53" fmla="*/ 823093 w 7876708"/>
                <a:gd name="connsiteY53" fmla="*/ 122629 h 678891"/>
                <a:gd name="connsiteX54" fmla="*/ 823093 w 7876708"/>
                <a:gd name="connsiteY54" fmla="*/ 126809 h 678891"/>
                <a:gd name="connsiteX55" fmla="*/ 829041 w 7876708"/>
                <a:gd name="connsiteY55" fmla="*/ 126809 h 678891"/>
                <a:gd name="connsiteX56" fmla="*/ 829041 w 7876708"/>
                <a:gd name="connsiteY56" fmla="*/ 130990 h 678891"/>
                <a:gd name="connsiteX57" fmla="*/ 834989 w 7876708"/>
                <a:gd name="connsiteY57" fmla="*/ 130990 h 678891"/>
                <a:gd name="connsiteX58" fmla="*/ 834989 w 7876708"/>
                <a:gd name="connsiteY58" fmla="*/ 135170 h 678891"/>
                <a:gd name="connsiteX59" fmla="*/ 840937 w 7876708"/>
                <a:gd name="connsiteY59" fmla="*/ 135170 h 678891"/>
                <a:gd name="connsiteX60" fmla="*/ 840937 w 7876708"/>
                <a:gd name="connsiteY60" fmla="*/ 139351 h 678891"/>
                <a:gd name="connsiteX61" fmla="*/ 858780 w 7876708"/>
                <a:gd name="connsiteY61" fmla="*/ 139351 h 678891"/>
                <a:gd name="connsiteX62" fmla="*/ 858780 w 7876708"/>
                <a:gd name="connsiteY62" fmla="*/ 143531 h 678891"/>
                <a:gd name="connsiteX63" fmla="*/ 867765 w 7876708"/>
                <a:gd name="connsiteY63" fmla="*/ 143531 h 678891"/>
                <a:gd name="connsiteX64" fmla="*/ 867765 w 7876708"/>
                <a:gd name="connsiteY64" fmla="*/ 147712 h 678891"/>
                <a:gd name="connsiteX65" fmla="*/ 879661 w 7876708"/>
                <a:gd name="connsiteY65" fmla="*/ 147712 h 678891"/>
                <a:gd name="connsiteX66" fmla="*/ 879661 w 7876708"/>
                <a:gd name="connsiteY66" fmla="*/ 151892 h 678891"/>
                <a:gd name="connsiteX67" fmla="*/ 945342 w 7876708"/>
                <a:gd name="connsiteY67" fmla="*/ 151892 h 678891"/>
                <a:gd name="connsiteX68" fmla="*/ 945342 w 7876708"/>
                <a:gd name="connsiteY68" fmla="*/ 156073 h 678891"/>
                <a:gd name="connsiteX69" fmla="*/ 948379 w 7876708"/>
                <a:gd name="connsiteY69" fmla="*/ 156073 h 678891"/>
                <a:gd name="connsiteX70" fmla="*/ 948379 w 7876708"/>
                <a:gd name="connsiteY70" fmla="*/ 160253 h 678891"/>
                <a:gd name="connsiteX71" fmla="*/ 957364 w 7876708"/>
                <a:gd name="connsiteY71" fmla="*/ 160253 h 678891"/>
                <a:gd name="connsiteX72" fmla="*/ 957364 w 7876708"/>
                <a:gd name="connsiteY72" fmla="*/ 164434 h 678891"/>
                <a:gd name="connsiteX73" fmla="*/ 960401 w 7876708"/>
                <a:gd name="connsiteY73" fmla="*/ 164434 h 678891"/>
                <a:gd name="connsiteX74" fmla="*/ 960401 w 7876708"/>
                <a:gd name="connsiteY74" fmla="*/ 168614 h 678891"/>
                <a:gd name="connsiteX75" fmla="*/ 981282 w 7876708"/>
                <a:gd name="connsiteY75" fmla="*/ 168614 h 678891"/>
                <a:gd name="connsiteX76" fmla="*/ 981282 w 7876708"/>
                <a:gd name="connsiteY76" fmla="*/ 177102 h 678891"/>
                <a:gd name="connsiteX77" fmla="*/ 999126 w 7876708"/>
                <a:gd name="connsiteY77" fmla="*/ 177102 h 678891"/>
                <a:gd name="connsiteX78" fmla="*/ 999126 w 7876708"/>
                <a:gd name="connsiteY78" fmla="*/ 181283 h 678891"/>
                <a:gd name="connsiteX79" fmla="*/ 1064807 w 7876708"/>
                <a:gd name="connsiteY79" fmla="*/ 181283 h 678891"/>
                <a:gd name="connsiteX80" fmla="*/ 1064807 w 7876708"/>
                <a:gd name="connsiteY80" fmla="*/ 185463 h 678891"/>
                <a:gd name="connsiteX81" fmla="*/ 1067844 w 7876708"/>
                <a:gd name="connsiteY81" fmla="*/ 185463 h 678891"/>
                <a:gd name="connsiteX82" fmla="*/ 1067844 w 7876708"/>
                <a:gd name="connsiteY82" fmla="*/ 189644 h 678891"/>
                <a:gd name="connsiteX83" fmla="*/ 1079740 w 7876708"/>
                <a:gd name="connsiteY83" fmla="*/ 189644 h 678891"/>
                <a:gd name="connsiteX84" fmla="*/ 1079740 w 7876708"/>
                <a:gd name="connsiteY84" fmla="*/ 193824 h 678891"/>
                <a:gd name="connsiteX85" fmla="*/ 1088725 w 7876708"/>
                <a:gd name="connsiteY85" fmla="*/ 193824 h 678891"/>
                <a:gd name="connsiteX86" fmla="*/ 1088725 w 7876708"/>
                <a:gd name="connsiteY86" fmla="*/ 198005 h 678891"/>
                <a:gd name="connsiteX87" fmla="*/ 1166301 w 7876708"/>
                <a:gd name="connsiteY87" fmla="*/ 198005 h 678891"/>
                <a:gd name="connsiteX88" fmla="*/ 1166301 w 7876708"/>
                <a:gd name="connsiteY88" fmla="*/ 202312 h 678891"/>
                <a:gd name="connsiteX89" fmla="*/ 1222996 w 7876708"/>
                <a:gd name="connsiteY89" fmla="*/ 202312 h 678891"/>
                <a:gd name="connsiteX90" fmla="*/ 1222996 w 7876708"/>
                <a:gd name="connsiteY90" fmla="*/ 206619 h 678891"/>
                <a:gd name="connsiteX91" fmla="*/ 1255773 w 7876708"/>
                <a:gd name="connsiteY91" fmla="*/ 206619 h 678891"/>
                <a:gd name="connsiteX92" fmla="*/ 1255773 w 7876708"/>
                <a:gd name="connsiteY92" fmla="*/ 210926 h 678891"/>
                <a:gd name="connsiteX93" fmla="*/ 1357141 w 7876708"/>
                <a:gd name="connsiteY93" fmla="*/ 210926 h 678891"/>
                <a:gd name="connsiteX94" fmla="*/ 1357141 w 7876708"/>
                <a:gd name="connsiteY94" fmla="*/ 215234 h 678891"/>
                <a:gd name="connsiteX95" fmla="*/ 1383970 w 7876708"/>
                <a:gd name="connsiteY95" fmla="*/ 215234 h 678891"/>
                <a:gd name="connsiteX96" fmla="*/ 1383970 w 7876708"/>
                <a:gd name="connsiteY96" fmla="*/ 219541 h 678891"/>
                <a:gd name="connsiteX97" fmla="*/ 1452561 w 7876708"/>
                <a:gd name="connsiteY97" fmla="*/ 219541 h 678891"/>
                <a:gd name="connsiteX98" fmla="*/ 1452561 w 7876708"/>
                <a:gd name="connsiteY98" fmla="*/ 223848 h 678891"/>
                <a:gd name="connsiteX99" fmla="*/ 1467494 w 7876708"/>
                <a:gd name="connsiteY99" fmla="*/ 223848 h 678891"/>
                <a:gd name="connsiteX100" fmla="*/ 1467494 w 7876708"/>
                <a:gd name="connsiteY100" fmla="*/ 228155 h 678891"/>
                <a:gd name="connsiteX101" fmla="*/ 1530137 w 7876708"/>
                <a:gd name="connsiteY101" fmla="*/ 228155 h 678891"/>
                <a:gd name="connsiteX102" fmla="*/ 1530137 w 7876708"/>
                <a:gd name="connsiteY102" fmla="*/ 232462 h 678891"/>
                <a:gd name="connsiteX103" fmla="*/ 1533175 w 7876708"/>
                <a:gd name="connsiteY103" fmla="*/ 232462 h 678891"/>
                <a:gd name="connsiteX104" fmla="*/ 1533175 w 7876708"/>
                <a:gd name="connsiteY104" fmla="*/ 236770 h 678891"/>
                <a:gd name="connsiteX105" fmla="*/ 1551018 w 7876708"/>
                <a:gd name="connsiteY105" fmla="*/ 236770 h 678891"/>
                <a:gd name="connsiteX106" fmla="*/ 1551018 w 7876708"/>
                <a:gd name="connsiteY106" fmla="*/ 245384 h 678891"/>
                <a:gd name="connsiteX107" fmla="*/ 1613662 w 7876708"/>
                <a:gd name="connsiteY107" fmla="*/ 245384 h 678891"/>
                <a:gd name="connsiteX108" fmla="*/ 1613662 w 7876708"/>
                <a:gd name="connsiteY108" fmla="*/ 249691 h 678891"/>
                <a:gd name="connsiteX109" fmla="*/ 1628595 w 7876708"/>
                <a:gd name="connsiteY109" fmla="*/ 249691 h 678891"/>
                <a:gd name="connsiteX110" fmla="*/ 1628595 w 7876708"/>
                <a:gd name="connsiteY110" fmla="*/ 253998 h 678891"/>
                <a:gd name="connsiteX111" fmla="*/ 1637580 w 7876708"/>
                <a:gd name="connsiteY111" fmla="*/ 253998 h 678891"/>
                <a:gd name="connsiteX112" fmla="*/ 1637580 w 7876708"/>
                <a:gd name="connsiteY112" fmla="*/ 258306 h 678891"/>
                <a:gd name="connsiteX113" fmla="*/ 1655424 w 7876708"/>
                <a:gd name="connsiteY113" fmla="*/ 258306 h 678891"/>
                <a:gd name="connsiteX114" fmla="*/ 1655424 w 7876708"/>
                <a:gd name="connsiteY114" fmla="*/ 262740 h 678891"/>
                <a:gd name="connsiteX115" fmla="*/ 1703134 w 7876708"/>
                <a:gd name="connsiteY115" fmla="*/ 262740 h 678891"/>
                <a:gd name="connsiteX116" fmla="*/ 1703134 w 7876708"/>
                <a:gd name="connsiteY116" fmla="*/ 267173 h 678891"/>
                <a:gd name="connsiteX117" fmla="*/ 1733000 w 7876708"/>
                <a:gd name="connsiteY117" fmla="*/ 267173 h 678891"/>
                <a:gd name="connsiteX118" fmla="*/ 1733000 w 7876708"/>
                <a:gd name="connsiteY118" fmla="*/ 271607 h 678891"/>
                <a:gd name="connsiteX119" fmla="*/ 1786658 w 7876708"/>
                <a:gd name="connsiteY119" fmla="*/ 271607 h 678891"/>
                <a:gd name="connsiteX120" fmla="*/ 1786658 w 7876708"/>
                <a:gd name="connsiteY120" fmla="*/ 276041 h 678891"/>
                <a:gd name="connsiteX121" fmla="*/ 1792606 w 7876708"/>
                <a:gd name="connsiteY121" fmla="*/ 276041 h 678891"/>
                <a:gd name="connsiteX122" fmla="*/ 1792606 w 7876708"/>
                <a:gd name="connsiteY122" fmla="*/ 280475 h 678891"/>
                <a:gd name="connsiteX123" fmla="*/ 1879167 w 7876708"/>
                <a:gd name="connsiteY123" fmla="*/ 280475 h 678891"/>
                <a:gd name="connsiteX124" fmla="*/ 1879167 w 7876708"/>
                <a:gd name="connsiteY124" fmla="*/ 284909 h 678891"/>
                <a:gd name="connsiteX125" fmla="*/ 1891063 w 7876708"/>
                <a:gd name="connsiteY125" fmla="*/ 284909 h 678891"/>
                <a:gd name="connsiteX126" fmla="*/ 1891063 w 7876708"/>
                <a:gd name="connsiteY126" fmla="*/ 289343 h 678891"/>
                <a:gd name="connsiteX127" fmla="*/ 1932825 w 7876708"/>
                <a:gd name="connsiteY127" fmla="*/ 289343 h 678891"/>
                <a:gd name="connsiteX128" fmla="*/ 1932825 w 7876708"/>
                <a:gd name="connsiteY128" fmla="*/ 293777 h 678891"/>
                <a:gd name="connsiteX129" fmla="*/ 1962691 w 7876708"/>
                <a:gd name="connsiteY129" fmla="*/ 293777 h 678891"/>
                <a:gd name="connsiteX130" fmla="*/ 1962691 w 7876708"/>
                <a:gd name="connsiteY130" fmla="*/ 298211 h 678891"/>
                <a:gd name="connsiteX131" fmla="*/ 2001416 w 7876708"/>
                <a:gd name="connsiteY131" fmla="*/ 298211 h 678891"/>
                <a:gd name="connsiteX132" fmla="*/ 2001416 w 7876708"/>
                <a:gd name="connsiteY132" fmla="*/ 302645 h 678891"/>
                <a:gd name="connsiteX133" fmla="*/ 2028245 w 7876708"/>
                <a:gd name="connsiteY133" fmla="*/ 302645 h 678891"/>
                <a:gd name="connsiteX134" fmla="*/ 2028245 w 7876708"/>
                <a:gd name="connsiteY134" fmla="*/ 307078 h 678891"/>
                <a:gd name="connsiteX135" fmla="*/ 2043178 w 7876708"/>
                <a:gd name="connsiteY135" fmla="*/ 307078 h 678891"/>
                <a:gd name="connsiteX136" fmla="*/ 2043178 w 7876708"/>
                <a:gd name="connsiteY136" fmla="*/ 311512 h 678891"/>
                <a:gd name="connsiteX137" fmla="*/ 2081903 w 7876708"/>
                <a:gd name="connsiteY137" fmla="*/ 311512 h 678891"/>
                <a:gd name="connsiteX138" fmla="*/ 2081903 w 7876708"/>
                <a:gd name="connsiteY138" fmla="*/ 315946 h 678891"/>
                <a:gd name="connsiteX139" fmla="*/ 2090888 w 7876708"/>
                <a:gd name="connsiteY139" fmla="*/ 315946 h 678891"/>
                <a:gd name="connsiteX140" fmla="*/ 2090888 w 7876708"/>
                <a:gd name="connsiteY140" fmla="*/ 324814 h 678891"/>
                <a:gd name="connsiteX141" fmla="*/ 2144546 w 7876708"/>
                <a:gd name="connsiteY141" fmla="*/ 324814 h 678891"/>
                <a:gd name="connsiteX142" fmla="*/ 2144546 w 7876708"/>
                <a:gd name="connsiteY142" fmla="*/ 329248 h 678891"/>
                <a:gd name="connsiteX143" fmla="*/ 2198204 w 7876708"/>
                <a:gd name="connsiteY143" fmla="*/ 329248 h 678891"/>
                <a:gd name="connsiteX144" fmla="*/ 2198204 w 7876708"/>
                <a:gd name="connsiteY144" fmla="*/ 333682 h 678891"/>
                <a:gd name="connsiteX145" fmla="*/ 2243004 w 7876708"/>
                <a:gd name="connsiteY145" fmla="*/ 333682 h 678891"/>
                <a:gd name="connsiteX146" fmla="*/ 2243004 w 7876708"/>
                <a:gd name="connsiteY146" fmla="*/ 338116 h 678891"/>
                <a:gd name="connsiteX147" fmla="*/ 2356394 w 7876708"/>
                <a:gd name="connsiteY147" fmla="*/ 338116 h 678891"/>
                <a:gd name="connsiteX148" fmla="*/ 2356394 w 7876708"/>
                <a:gd name="connsiteY148" fmla="*/ 342549 h 678891"/>
                <a:gd name="connsiteX149" fmla="*/ 2424985 w 7876708"/>
                <a:gd name="connsiteY149" fmla="*/ 342549 h 678891"/>
                <a:gd name="connsiteX150" fmla="*/ 2424985 w 7876708"/>
                <a:gd name="connsiteY150" fmla="*/ 346983 h 678891"/>
                <a:gd name="connsiteX151" fmla="*/ 2428022 w 7876708"/>
                <a:gd name="connsiteY151" fmla="*/ 346983 h 678891"/>
                <a:gd name="connsiteX152" fmla="*/ 2428022 w 7876708"/>
                <a:gd name="connsiteY152" fmla="*/ 351417 h 678891"/>
                <a:gd name="connsiteX153" fmla="*/ 2457888 w 7876708"/>
                <a:gd name="connsiteY153" fmla="*/ 351417 h 678891"/>
                <a:gd name="connsiteX154" fmla="*/ 2457888 w 7876708"/>
                <a:gd name="connsiteY154" fmla="*/ 355851 h 678891"/>
                <a:gd name="connsiteX155" fmla="*/ 2571279 w 7876708"/>
                <a:gd name="connsiteY155" fmla="*/ 355851 h 678891"/>
                <a:gd name="connsiteX156" fmla="*/ 2571279 w 7876708"/>
                <a:gd name="connsiteY156" fmla="*/ 360285 h 678891"/>
                <a:gd name="connsiteX157" fmla="*/ 2613041 w 7876708"/>
                <a:gd name="connsiteY157" fmla="*/ 360285 h 678891"/>
                <a:gd name="connsiteX158" fmla="*/ 2613041 w 7876708"/>
                <a:gd name="connsiteY158" fmla="*/ 364719 h 678891"/>
                <a:gd name="connsiteX159" fmla="*/ 2645818 w 7876708"/>
                <a:gd name="connsiteY159" fmla="*/ 364719 h 678891"/>
                <a:gd name="connsiteX160" fmla="*/ 2645818 w 7876708"/>
                <a:gd name="connsiteY160" fmla="*/ 369153 h 678891"/>
                <a:gd name="connsiteX161" fmla="*/ 2660751 w 7876708"/>
                <a:gd name="connsiteY161" fmla="*/ 369153 h 678891"/>
                <a:gd name="connsiteX162" fmla="*/ 2660751 w 7876708"/>
                <a:gd name="connsiteY162" fmla="*/ 373587 h 678891"/>
                <a:gd name="connsiteX163" fmla="*/ 2684669 w 7876708"/>
                <a:gd name="connsiteY163" fmla="*/ 373587 h 678891"/>
                <a:gd name="connsiteX164" fmla="*/ 2684669 w 7876708"/>
                <a:gd name="connsiteY164" fmla="*/ 378021 h 678891"/>
                <a:gd name="connsiteX165" fmla="*/ 2699602 w 7876708"/>
                <a:gd name="connsiteY165" fmla="*/ 378021 h 678891"/>
                <a:gd name="connsiteX166" fmla="*/ 2699602 w 7876708"/>
                <a:gd name="connsiteY166" fmla="*/ 382454 h 678891"/>
                <a:gd name="connsiteX167" fmla="*/ 2753260 w 7876708"/>
                <a:gd name="connsiteY167" fmla="*/ 382454 h 678891"/>
                <a:gd name="connsiteX168" fmla="*/ 2753260 w 7876708"/>
                <a:gd name="connsiteY168" fmla="*/ 387015 h 678891"/>
                <a:gd name="connsiteX169" fmla="*/ 2786037 w 7876708"/>
                <a:gd name="connsiteY169" fmla="*/ 387015 h 678891"/>
                <a:gd name="connsiteX170" fmla="*/ 2786037 w 7876708"/>
                <a:gd name="connsiteY170" fmla="*/ 391576 h 678891"/>
                <a:gd name="connsiteX171" fmla="*/ 2818814 w 7876708"/>
                <a:gd name="connsiteY171" fmla="*/ 391576 h 678891"/>
                <a:gd name="connsiteX172" fmla="*/ 2818814 w 7876708"/>
                <a:gd name="connsiteY172" fmla="*/ 396136 h 678891"/>
                <a:gd name="connsiteX173" fmla="*/ 2839695 w 7876708"/>
                <a:gd name="connsiteY173" fmla="*/ 396136 h 678891"/>
                <a:gd name="connsiteX174" fmla="*/ 2839695 w 7876708"/>
                <a:gd name="connsiteY174" fmla="*/ 400697 h 678891"/>
                <a:gd name="connsiteX175" fmla="*/ 2967892 w 7876708"/>
                <a:gd name="connsiteY175" fmla="*/ 400697 h 678891"/>
                <a:gd name="connsiteX176" fmla="*/ 2967892 w 7876708"/>
                <a:gd name="connsiteY176" fmla="*/ 405257 h 678891"/>
                <a:gd name="connsiteX177" fmla="*/ 2979788 w 7876708"/>
                <a:gd name="connsiteY177" fmla="*/ 405257 h 678891"/>
                <a:gd name="connsiteX178" fmla="*/ 2979788 w 7876708"/>
                <a:gd name="connsiteY178" fmla="*/ 409818 h 678891"/>
                <a:gd name="connsiteX179" fmla="*/ 3087104 w 7876708"/>
                <a:gd name="connsiteY179" fmla="*/ 409818 h 678891"/>
                <a:gd name="connsiteX180" fmla="*/ 3087104 w 7876708"/>
                <a:gd name="connsiteY180" fmla="*/ 414378 h 678891"/>
                <a:gd name="connsiteX181" fmla="*/ 3131903 w 7876708"/>
                <a:gd name="connsiteY181" fmla="*/ 414378 h 678891"/>
                <a:gd name="connsiteX182" fmla="*/ 3131903 w 7876708"/>
                <a:gd name="connsiteY182" fmla="*/ 418939 h 678891"/>
                <a:gd name="connsiteX183" fmla="*/ 3191509 w 7876708"/>
                <a:gd name="connsiteY183" fmla="*/ 418939 h 678891"/>
                <a:gd name="connsiteX184" fmla="*/ 3191509 w 7876708"/>
                <a:gd name="connsiteY184" fmla="*/ 423500 h 678891"/>
                <a:gd name="connsiteX185" fmla="*/ 3218338 w 7876708"/>
                <a:gd name="connsiteY185" fmla="*/ 423500 h 678891"/>
                <a:gd name="connsiteX186" fmla="*/ 3218338 w 7876708"/>
                <a:gd name="connsiteY186" fmla="*/ 428060 h 678891"/>
                <a:gd name="connsiteX187" fmla="*/ 3227323 w 7876708"/>
                <a:gd name="connsiteY187" fmla="*/ 428060 h 678891"/>
                <a:gd name="connsiteX188" fmla="*/ 3227323 w 7876708"/>
                <a:gd name="connsiteY188" fmla="*/ 432621 h 678891"/>
                <a:gd name="connsiteX189" fmla="*/ 3304900 w 7876708"/>
                <a:gd name="connsiteY189" fmla="*/ 432621 h 678891"/>
                <a:gd name="connsiteX190" fmla="*/ 3304900 w 7876708"/>
                <a:gd name="connsiteY190" fmla="*/ 437181 h 678891"/>
                <a:gd name="connsiteX191" fmla="*/ 3310847 w 7876708"/>
                <a:gd name="connsiteY191" fmla="*/ 437181 h 678891"/>
                <a:gd name="connsiteX192" fmla="*/ 3310847 w 7876708"/>
                <a:gd name="connsiteY192" fmla="*/ 441742 h 678891"/>
                <a:gd name="connsiteX193" fmla="*/ 3319833 w 7876708"/>
                <a:gd name="connsiteY193" fmla="*/ 441742 h 678891"/>
                <a:gd name="connsiteX194" fmla="*/ 3319833 w 7876708"/>
                <a:gd name="connsiteY194" fmla="*/ 446302 h 678891"/>
                <a:gd name="connsiteX195" fmla="*/ 3489791 w 7876708"/>
                <a:gd name="connsiteY195" fmla="*/ 446302 h 678891"/>
                <a:gd name="connsiteX196" fmla="*/ 3489791 w 7876708"/>
                <a:gd name="connsiteY196" fmla="*/ 450863 h 678891"/>
                <a:gd name="connsiteX197" fmla="*/ 3510672 w 7876708"/>
                <a:gd name="connsiteY197" fmla="*/ 450863 h 678891"/>
                <a:gd name="connsiteX198" fmla="*/ 3510672 w 7876708"/>
                <a:gd name="connsiteY198" fmla="*/ 455424 h 678891"/>
                <a:gd name="connsiteX199" fmla="*/ 3695565 w 7876708"/>
                <a:gd name="connsiteY199" fmla="*/ 455424 h 678891"/>
                <a:gd name="connsiteX200" fmla="*/ 3695565 w 7876708"/>
                <a:gd name="connsiteY200" fmla="*/ 459984 h 678891"/>
                <a:gd name="connsiteX201" fmla="*/ 3808955 w 7876708"/>
                <a:gd name="connsiteY201" fmla="*/ 459984 h 678891"/>
                <a:gd name="connsiteX202" fmla="*/ 3808955 w 7876708"/>
                <a:gd name="connsiteY202" fmla="*/ 464545 h 678891"/>
                <a:gd name="connsiteX203" fmla="*/ 3913360 w 7876708"/>
                <a:gd name="connsiteY203" fmla="*/ 464545 h 678891"/>
                <a:gd name="connsiteX204" fmla="*/ 3913360 w 7876708"/>
                <a:gd name="connsiteY204" fmla="*/ 469105 h 678891"/>
                <a:gd name="connsiteX205" fmla="*/ 3999922 w 7876708"/>
                <a:gd name="connsiteY205" fmla="*/ 469105 h 678891"/>
                <a:gd name="connsiteX206" fmla="*/ 3999922 w 7876708"/>
                <a:gd name="connsiteY206" fmla="*/ 473666 h 678891"/>
                <a:gd name="connsiteX207" fmla="*/ 4089394 w 7876708"/>
                <a:gd name="connsiteY207" fmla="*/ 473666 h 678891"/>
                <a:gd name="connsiteX208" fmla="*/ 4089394 w 7876708"/>
                <a:gd name="connsiteY208" fmla="*/ 478353 h 678891"/>
                <a:gd name="connsiteX209" fmla="*/ 4193799 w 7876708"/>
                <a:gd name="connsiteY209" fmla="*/ 478353 h 678891"/>
                <a:gd name="connsiteX210" fmla="*/ 4193799 w 7876708"/>
                <a:gd name="connsiteY210" fmla="*/ 483040 h 678891"/>
                <a:gd name="connsiteX211" fmla="*/ 4283271 w 7876708"/>
                <a:gd name="connsiteY211" fmla="*/ 483040 h 678891"/>
                <a:gd name="connsiteX212" fmla="*/ 4283271 w 7876708"/>
                <a:gd name="connsiteY212" fmla="*/ 487728 h 678891"/>
                <a:gd name="connsiteX213" fmla="*/ 4348952 w 7876708"/>
                <a:gd name="connsiteY213" fmla="*/ 487728 h 678891"/>
                <a:gd name="connsiteX214" fmla="*/ 4348952 w 7876708"/>
                <a:gd name="connsiteY214" fmla="*/ 492415 h 678891"/>
                <a:gd name="connsiteX215" fmla="*/ 4542829 w 7876708"/>
                <a:gd name="connsiteY215" fmla="*/ 492415 h 678891"/>
                <a:gd name="connsiteX216" fmla="*/ 4542829 w 7876708"/>
                <a:gd name="connsiteY216" fmla="*/ 497102 h 678891"/>
                <a:gd name="connsiteX217" fmla="*/ 4563710 w 7876708"/>
                <a:gd name="connsiteY217" fmla="*/ 497102 h 678891"/>
                <a:gd name="connsiteX218" fmla="*/ 4563710 w 7876708"/>
                <a:gd name="connsiteY218" fmla="*/ 501789 h 678891"/>
                <a:gd name="connsiteX219" fmla="*/ 4715825 w 7876708"/>
                <a:gd name="connsiteY219" fmla="*/ 501789 h 678891"/>
                <a:gd name="connsiteX220" fmla="*/ 4715825 w 7876708"/>
                <a:gd name="connsiteY220" fmla="*/ 506477 h 678891"/>
                <a:gd name="connsiteX221" fmla="*/ 4847059 w 7876708"/>
                <a:gd name="connsiteY221" fmla="*/ 506477 h 678891"/>
                <a:gd name="connsiteX222" fmla="*/ 4847059 w 7876708"/>
                <a:gd name="connsiteY222" fmla="*/ 511291 h 678891"/>
                <a:gd name="connsiteX223" fmla="*/ 5279613 w 7876708"/>
                <a:gd name="connsiteY223" fmla="*/ 511291 h 678891"/>
                <a:gd name="connsiteX224" fmla="*/ 5279613 w 7876708"/>
                <a:gd name="connsiteY224" fmla="*/ 516231 h 678891"/>
                <a:gd name="connsiteX225" fmla="*/ 5407810 w 7876708"/>
                <a:gd name="connsiteY225" fmla="*/ 516231 h 678891"/>
                <a:gd name="connsiteX226" fmla="*/ 5407810 w 7876708"/>
                <a:gd name="connsiteY226" fmla="*/ 521298 h 678891"/>
                <a:gd name="connsiteX227" fmla="*/ 5527149 w 7876708"/>
                <a:gd name="connsiteY227" fmla="*/ 521298 h 678891"/>
                <a:gd name="connsiteX228" fmla="*/ 5527149 w 7876708"/>
                <a:gd name="connsiteY228" fmla="*/ 526619 h 678891"/>
                <a:gd name="connsiteX229" fmla="*/ 6022219 w 7876708"/>
                <a:gd name="connsiteY229" fmla="*/ 526619 h 678891"/>
                <a:gd name="connsiteX230" fmla="*/ 6022219 w 7876708"/>
                <a:gd name="connsiteY230" fmla="*/ 532827 h 678891"/>
                <a:gd name="connsiteX231" fmla="*/ 6117639 w 7876708"/>
                <a:gd name="connsiteY231" fmla="*/ 532827 h 678891"/>
                <a:gd name="connsiteX232" fmla="*/ 6117639 w 7876708"/>
                <a:gd name="connsiteY232" fmla="*/ 539794 h 678891"/>
                <a:gd name="connsiteX233" fmla="*/ 6177245 w 7876708"/>
                <a:gd name="connsiteY233" fmla="*/ 539794 h 678891"/>
                <a:gd name="connsiteX234" fmla="*/ 6177245 w 7876708"/>
                <a:gd name="connsiteY234" fmla="*/ 547015 h 678891"/>
                <a:gd name="connsiteX235" fmla="*/ 6365174 w 7876708"/>
                <a:gd name="connsiteY235" fmla="*/ 547015 h 678891"/>
                <a:gd name="connsiteX236" fmla="*/ 6365174 w 7876708"/>
                <a:gd name="connsiteY236" fmla="*/ 554743 h 678891"/>
                <a:gd name="connsiteX237" fmla="*/ 6395041 w 7876708"/>
                <a:gd name="connsiteY237" fmla="*/ 554743 h 678891"/>
                <a:gd name="connsiteX238" fmla="*/ 6395041 w 7876708"/>
                <a:gd name="connsiteY238" fmla="*/ 562597 h 678891"/>
                <a:gd name="connsiteX239" fmla="*/ 6466669 w 7876708"/>
                <a:gd name="connsiteY239" fmla="*/ 562597 h 678891"/>
                <a:gd name="connsiteX240" fmla="*/ 6466669 w 7876708"/>
                <a:gd name="connsiteY240" fmla="*/ 570451 h 678891"/>
                <a:gd name="connsiteX241" fmla="*/ 6499446 w 7876708"/>
                <a:gd name="connsiteY241" fmla="*/ 570451 h 678891"/>
                <a:gd name="connsiteX242" fmla="*/ 6499446 w 7876708"/>
                <a:gd name="connsiteY242" fmla="*/ 578306 h 678891"/>
                <a:gd name="connsiteX243" fmla="*/ 6603851 w 7876708"/>
                <a:gd name="connsiteY243" fmla="*/ 578306 h 678891"/>
                <a:gd name="connsiteX244" fmla="*/ 6603851 w 7876708"/>
                <a:gd name="connsiteY244" fmla="*/ 586160 h 678891"/>
                <a:gd name="connsiteX245" fmla="*/ 6606888 w 7876708"/>
                <a:gd name="connsiteY245" fmla="*/ 586160 h 678891"/>
                <a:gd name="connsiteX246" fmla="*/ 6606888 w 7876708"/>
                <a:gd name="connsiteY246" fmla="*/ 594014 h 678891"/>
                <a:gd name="connsiteX247" fmla="*/ 6618784 w 7876708"/>
                <a:gd name="connsiteY247" fmla="*/ 594014 h 678891"/>
                <a:gd name="connsiteX248" fmla="*/ 6618784 w 7876708"/>
                <a:gd name="connsiteY248" fmla="*/ 601995 h 678891"/>
                <a:gd name="connsiteX249" fmla="*/ 6851387 w 7876708"/>
                <a:gd name="connsiteY249" fmla="*/ 601995 h 678891"/>
                <a:gd name="connsiteX250" fmla="*/ 6851387 w 7876708"/>
                <a:gd name="connsiteY250" fmla="*/ 610230 h 678891"/>
                <a:gd name="connsiteX251" fmla="*/ 6869230 w 7876708"/>
                <a:gd name="connsiteY251" fmla="*/ 610230 h 678891"/>
                <a:gd name="connsiteX252" fmla="*/ 6869230 w 7876708"/>
                <a:gd name="connsiteY252" fmla="*/ 618591 h 678891"/>
                <a:gd name="connsiteX253" fmla="*/ 6884163 w 7876708"/>
                <a:gd name="connsiteY253" fmla="*/ 618591 h 678891"/>
                <a:gd name="connsiteX254" fmla="*/ 6884163 w 7876708"/>
                <a:gd name="connsiteY254" fmla="*/ 626952 h 678891"/>
                <a:gd name="connsiteX255" fmla="*/ 6902007 w 7876708"/>
                <a:gd name="connsiteY255" fmla="*/ 626952 h 678891"/>
                <a:gd name="connsiteX256" fmla="*/ 6902007 w 7876708"/>
                <a:gd name="connsiteY256" fmla="*/ 635313 h 678891"/>
                <a:gd name="connsiteX257" fmla="*/ 6931873 w 7876708"/>
                <a:gd name="connsiteY257" fmla="*/ 635313 h 678891"/>
                <a:gd name="connsiteX258" fmla="*/ 6931873 w 7876708"/>
                <a:gd name="connsiteY258" fmla="*/ 643801 h 678891"/>
                <a:gd name="connsiteX259" fmla="*/ 7149668 w 7876708"/>
                <a:gd name="connsiteY259" fmla="*/ 643801 h 678891"/>
                <a:gd name="connsiteX260" fmla="*/ 7149668 w 7876708"/>
                <a:gd name="connsiteY260" fmla="*/ 654188 h 678891"/>
                <a:gd name="connsiteX261" fmla="*/ 7265970 w 7876708"/>
                <a:gd name="connsiteY261" fmla="*/ 654188 h 678891"/>
                <a:gd name="connsiteX262" fmla="*/ 7265970 w 7876708"/>
                <a:gd name="connsiteY262" fmla="*/ 666477 h 678891"/>
                <a:gd name="connsiteX263" fmla="*/ 7289888 w 7876708"/>
                <a:gd name="connsiteY263" fmla="*/ 666477 h 678891"/>
                <a:gd name="connsiteX264" fmla="*/ 7289888 w 7876708"/>
                <a:gd name="connsiteY264" fmla="*/ 678892 h 678891"/>
                <a:gd name="connsiteX265" fmla="*/ 7876708 w 7876708"/>
                <a:gd name="connsiteY265" fmla="*/ 678892 h 67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Lst>
              <a:rect l="l" t="t" r="r" b="b"/>
              <a:pathLst>
                <a:path w="7876708" h="678891">
                  <a:moveTo>
                    <a:pt x="0" y="0"/>
                  </a:moveTo>
                  <a:lnTo>
                    <a:pt x="11896" y="0"/>
                  </a:lnTo>
                  <a:lnTo>
                    <a:pt x="11896" y="3800"/>
                  </a:lnTo>
                  <a:lnTo>
                    <a:pt x="35814" y="3800"/>
                  </a:lnTo>
                  <a:lnTo>
                    <a:pt x="35814" y="7601"/>
                  </a:lnTo>
                  <a:lnTo>
                    <a:pt x="80613" y="7601"/>
                  </a:lnTo>
                  <a:lnTo>
                    <a:pt x="80613" y="11528"/>
                  </a:lnTo>
                  <a:lnTo>
                    <a:pt x="125413" y="11528"/>
                  </a:lnTo>
                  <a:lnTo>
                    <a:pt x="125413" y="23310"/>
                  </a:lnTo>
                  <a:lnTo>
                    <a:pt x="155279" y="23310"/>
                  </a:lnTo>
                  <a:lnTo>
                    <a:pt x="155279" y="27237"/>
                  </a:lnTo>
                  <a:lnTo>
                    <a:pt x="170212" y="27237"/>
                  </a:lnTo>
                  <a:lnTo>
                    <a:pt x="170212" y="31164"/>
                  </a:lnTo>
                  <a:lnTo>
                    <a:pt x="211974" y="31164"/>
                  </a:lnTo>
                  <a:lnTo>
                    <a:pt x="211974" y="35218"/>
                  </a:lnTo>
                  <a:lnTo>
                    <a:pt x="229818" y="35218"/>
                  </a:lnTo>
                  <a:lnTo>
                    <a:pt x="229818" y="39272"/>
                  </a:lnTo>
                  <a:lnTo>
                    <a:pt x="238803" y="39272"/>
                  </a:lnTo>
                  <a:lnTo>
                    <a:pt x="238803" y="43325"/>
                  </a:lnTo>
                  <a:lnTo>
                    <a:pt x="313342" y="43325"/>
                  </a:lnTo>
                  <a:lnTo>
                    <a:pt x="313342" y="47379"/>
                  </a:lnTo>
                  <a:lnTo>
                    <a:pt x="414710" y="47379"/>
                  </a:lnTo>
                  <a:lnTo>
                    <a:pt x="414710" y="51560"/>
                  </a:lnTo>
                  <a:lnTo>
                    <a:pt x="441539" y="51560"/>
                  </a:lnTo>
                  <a:lnTo>
                    <a:pt x="441539" y="55740"/>
                  </a:lnTo>
                  <a:lnTo>
                    <a:pt x="459383" y="55740"/>
                  </a:lnTo>
                  <a:lnTo>
                    <a:pt x="459383" y="59921"/>
                  </a:lnTo>
                  <a:lnTo>
                    <a:pt x="492160" y="59921"/>
                  </a:lnTo>
                  <a:lnTo>
                    <a:pt x="492160" y="64101"/>
                  </a:lnTo>
                  <a:lnTo>
                    <a:pt x="656171" y="64101"/>
                  </a:lnTo>
                  <a:lnTo>
                    <a:pt x="656171" y="68282"/>
                  </a:lnTo>
                  <a:lnTo>
                    <a:pt x="674015" y="68282"/>
                  </a:lnTo>
                  <a:lnTo>
                    <a:pt x="674015" y="72462"/>
                  </a:lnTo>
                  <a:lnTo>
                    <a:pt x="677052" y="72462"/>
                  </a:lnTo>
                  <a:lnTo>
                    <a:pt x="677052" y="76643"/>
                  </a:lnTo>
                  <a:lnTo>
                    <a:pt x="694896" y="76643"/>
                  </a:lnTo>
                  <a:lnTo>
                    <a:pt x="694896" y="85004"/>
                  </a:lnTo>
                  <a:lnTo>
                    <a:pt x="706792" y="85004"/>
                  </a:lnTo>
                  <a:lnTo>
                    <a:pt x="706792" y="89184"/>
                  </a:lnTo>
                  <a:lnTo>
                    <a:pt x="712740" y="89184"/>
                  </a:lnTo>
                  <a:lnTo>
                    <a:pt x="712740" y="93365"/>
                  </a:lnTo>
                  <a:lnTo>
                    <a:pt x="718687" y="93365"/>
                  </a:lnTo>
                  <a:lnTo>
                    <a:pt x="718687" y="97546"/>
                  </a:lnTo>
                  <a:lnTo>
                    <a:pt x="721725" y="97546"/>
                  </a:lnTo>
                  <a:lnTo>
                    <a:pt x="721725" y="101726"/>
                  </a:lnTo>
                  <a:lnTo>
                    <a:pt x="760450" y="101726"/>
                  </a:lnTo>
                  <a:lnTo>
                    <a:pt x="760450" y="110087"/>
                  </a:lnTo>
                  <a:lnTo>
                    <a:pt x="769435" y="110087"/>
                  </a:lnTo>
                  <a:lnTo>
                    <a:pt x="769435" y="114268"/>
                  </a:lnTo>
                  <a:lnTo>
                    <a:pt x="796264" y="114268"/>
                  </a:lnTo>
                  <a:lnTo>
                    <a:pt x="796264" y="118448"/>
                  </a:lnTo>
                  <a:lnTo>
                    <a:pt x="817145" y="118448"/>
                  </a:lnTo>
                  <a:lnTo>
                    <a:pt x="817145" y="122629"/>
                  </a:lnTo>
                  <a:lnTo>
                    <a:pt x="823093" y="122629"/>
                  </a:lnTo>
                  <a:lnTo>
                    <a:pt x="823093" y="126809"/>
                  </a:lnTo>
                  <a:lnTo>
                    <a:pt x="829041" y="126809"/>
                  </a:lnTo>
                  <a:lnTo>
                    <a:pt x="829041" y="130990"/>
                  </a:lnTo>
                  <a:lnTo>
                    <a:pt x="834989" y="130990"/>
                  </a:lnTo>
                  <a:lnTo>
                    <a:pt x="834989" y="135170"/>
                  </a:lnTo>
                  <a:lnTo>
                    <a:pt x="840937" y="135170"/>
                  </a:lnTo>
                  <a:lnTo>
                    <a:pt x="840937" y="139351"/>
                  </a:lnTo>
                  <a:lnTo>
                    <a:pt x="858780" y="139351"/>
                  </a:lnTo>
                  <a:lnTo>
                    <a:pt x="858780" y="143531"/>
                  </a:lnTo>
                  <a:lnTo>
                    <a:pt x="867765" y="143531"/>
                  </a:lnTo>
                  <a:lnTo>
                    <a:pt x="867765" y="147712"/>
                  </a:lnTo>
                  <a:lnTo>
                    <a:pt x="879661" y="147712"/>
                  </a:lnTo>
                  <a:lnTo>
                    <a:pt x="879661" y="151892"/>
                  </a:lnTo>
                  <a:lnTo>
                    <a:pt x="945342" y="151892"/>
                  </a:lnTo>
                  <a:lnTo>
                    <a:pt x="945342" y="156073"/>
                  </a:lnTo>
                  <a:lnTo>
                    <a:pt x="948379" y="156073"/>
                  </a:lnTo>
                  <a:lnTo>
                    <a:pt x="948379" y="160253"/>
                  </a:lnTo>
                  <a:lnTo>
                    <a:pt x="957364" y="160253"/>
                  </a:lnTo>
                  <a:lnTo>
                    <a:pt x="957364" y="164434"/>
                  </a:lnTo>
                  <a:lnTo>
                    <a:pt x="960401" y="164434"/>
                  </a:lnTo>
                  <a:lnTo>
                    <a:pt x="960401" y="168614"/>
                  </a:lnTo>
                  <a:lnTo>
                    <a:pt x="981282" y="168614"/>
                  </a:lnTo>
                  <a:lnTo>
                    <a:pt x="981282" y="177102"/>
                  </a:lnTo>
                  <a:lnTo>
                    <a:pt x="999126" y="177102"/>
                  </a:lnTo>
                  <a:lnTo>
                    <a:pt x="999126" y="181283"/>
                  </a:lnTo>
                  <a:lnTo>
                    <a:pt x="1064807" y="181283"/>
                  </a:lnTo>
                  <a:lnTo>
                    <a:pt x="1064807" y="185463"/>
                  </a:lnTo>
                  <a:lnTo>
                    <a:pt x="1067844" y="185463"/>
                  </a:lnTo>
                  <a:lnTo>
                    <a:pt x="1067844" y="189644"/>
                  </a:lnTo>
                  <a:lnTo>
                    <a:pt x="1079740" y="189644"/>
                  </a:lnTo>
                  <a:lnTo>
                    <a:pt x="1079740" y="193824"/>
                  </a:lnTo>
                  <a:lnTo>
                    <a:pt x="1088725" y="193824"/>
                  </a:lnTo>
                  <a:lnTo>
                    <a:pt x="1088725" y="198005"/>
                  </a:lnTo>
                  <a:lnTo>
                    <a:pt x="1166301" y="198005"/>
                  </a:lnTo>
                  <a:lnTo>
                    <a:pt x="1166301" y="202312"/>
                  </a:lnTo>
                  <a:lnTo>
                    <a:pt x="1222996" y="202312"/>
                  </a:lnTo>
                  <a:lnTo>
                    <a:pt x="1222996" y="206619"/>
                  </a:lnTo>
                  <a:lnTo>
                    <a:pt x="1255773" y="206619"/>
                  </a:lnTo>
                  <a:lnTo>
                    <a:pt x="1255773" y="210926"/>
                  </a:lnTo>
                  <a:lnTo>
                    <a:pt x="1357141" y="210926"/>
                  </a:lnTo>
                  <a:lnTo>
                    <a:pt x="1357141" y="215234"/>
                  </a:lnTo>
                  <a:lnTo>
                    <a:pt x="1383970" y="215234"/>
                  </a:lnTo>
                  <a:lnTo>
                    <a:pt x="1383970" y="219541"/>
                  </a:lnTo>
                  <a:lnTo>
                    <a:pt x="1452561" y="219541"/>
                  </a:lnTo>
                  <a:lnTo>
                    <a:pt x="1452561" y="223848"/>
                  </a:lnTo>
                  <a:lnTo>
                    <a:pt x="1467494" y="223848"/>
                  </a:lnTo>
                  <a:lnTo>
                    <a:pt x="1467494" y="228155"/>
                  </a:lnTo>
                  <a:lnTo>
                    <a:pt x="1530137" y="228155"/>
                  </a:lnTo>
                  <a:lnTo>
                    <a:pt x="1530137" y="232462"/>
                  </a:lnTo>
                  <a:lnTo>
                    <a:pt x="1533175" y="232462"/>
                  </a:lnTo>
                  <a:lnTo>
                    <a:pt x="1533175" y="236770"/>
                  </a:lnTo>
                  <a:lnTo>
                    <a:pt x="1551018" y="236770"/>
                  </a:lnTo>
                  <a:lnTo>
                    <a:pt x="1551018" y="245384"/>
                  </a:lnTo>
                  <a:lnTo>
                    <a:pt x="1613662" y="245384"/>
                  </a:lnTo>
                  <a:lnTo>
                    <a:pt x="1613662" y="249691"/>
                  </a:lnTo>
                  <a:lnTo>
                    <a:pt x="1628595" y="249691"/>
                  </a:lnTo>
                  <a:lnTo>
                    <a:pt x="1628595" y="253998"/>
                  </a:lnTo>
                  <a:lnTo>
                    <a:pt x="1637580" y="253998"/>
                  </a:lnTo>
                  <a:lnTo>
                    <a:pt x="1637580" y="258306"/>
                  </a:lnTo>
                  <a:lnTo>
                    <a:pt x="1655424" y="258306"/>
                  </a:lnTo>
                  <a:lnTo>
                    <a:pt x="1655424" y="262740"/>
                  </a:lnTo>
                  <a:lnTo>
                    <a:pt x="1703134" y="262740"/>
                  </a:lnTo>
                  <a:lnTo>
                    <a:pt x="1703134" y="267173"/>
                  </a:lnTo>
                  <a:lnTo>
                    <a:pt x="1733000" y="267173"/>
                  </a:lnTo>
                  <a:lnTo>
                    <a:pt x="1733000" y="271607"/>
                  </a:lnTo>
                  <a:lnTo>
                    <a:pt x="1786658" y="271607"/>
                  </a:lnTo>
                  <a:lnTo>
                    <a:pt x="1786658" y="276041"/>
                  </a:lnTo>
                  <a:lnTo>
                    <a:pt x="1792606" y="276041"/>
                  </a:lnTo>
                  <a:lnTo>
                    <a:pt x="1792606" y="280475"/>
                  </a:lnTo>
                  <a:lnTo>
                    <a:pt x="1879167" y="280475"/>
                  </a:lnTo>
                  <a:lnTo>
                    <a:pt x="1879167" y="284909"/>
                  </a:lnTo>
                  <a:lnTo>
                    <a:pt x="1891063" y="284909"/>
                  </a:lnTo>
                  <a:lnTo>
                    <a:pt x="1891063" y="289343"/>
                  </a:lnTo>
                  <a:lnTo>
                    <a:pt x="1932825" y="289343"/>
                  </a:lnTo>
                  <a:lnTo>
                    <a:pt x="1932825" y="293777"/>
                  </a:lnTo>
                  <a:lnTo>
                    <a:pt x="1962691" y="293777"/>
                  </a:lnTo>
                  <a:lnTo>
                    <a:pt x="1962691" y="298211"/>
                  </a:lnTo>
                  <a:lnTo>
                    <a:pt x="2001416" y="298211"/>
                  </a:lnTo>
                  <a:lnTo>
                    <a:pt x="2001416" y="302645"/>
                  </a:lnTo>
                  <a:lnTo>
                    <a:pt x="2028245" y="302645"/>
                  </a:lnTo>
                  <a:lnTo>
                    <a:pt x="2028245" y="307078"/>
                  </a:lnTo>
                  <a:lnTo>
                    <a:pt x="2043178" y="307078"/>
                  </a:lnTo>
                  <a:lnTo>
                    <a:pt x="2043178" y="311512"/>
                  </a:lnTo>
                  <a:lnTo>
                    <a:pt x="2081903" y="311512"/>
                  </a:lnTo>
                  <a:lnTo>
                    <a:pt x="2081903" y="315946"/>
                  </a:lnTo>
                  <a:lnTo>
                    <a:pt x="2090888" y="315946"/>
                  </a:lnTo>
                  <a:lnTo>
                    <a:pt x="2090888" y="324814"/>
                  </a:lnTo>
                  <a:lnTo>
                    <a:pt x="2144546" y="324814"/>
                  </a:lnTo>
                  <a:lnTo>
                    <a:pt x="2144546" y="329248"/>
                  </a:lnTo>
                  <a:lnTo>
                    <a:pt x="2198204" y="329248"/>
                  </a:lnTo>
                  <a:lnTo>
                    <a:pt x="2198204" y="333682"/>
                  </a:lnTo>
                  <a:lnTo>
                    <a:pt x="2243004" y="333682"/>
                  </a:lnTo>
                  <a:lnTo>
                    <a:pt x="2243004" y="338116"/>
                  </a:lnTo>
                  <a:lnTo>
                    <a:pt x="2356394" y="338116"/>
                  </a:lnTo>
                  <a:lnTo>
                    <a:pt x="2356394" y="342549"/>
                  </a:lnTo>
                  <a:lnTo>
                    <a:pt x="2424985" y="342549"/>
                  </a:lnTo>
                  <a:lnTo>
                    <a:pt x="2424985" y="346983"/>
                  </a:lnTo>
                  <a:lnTo>
                    <a:pt x="2428022" y="346983"/>
                  </a:lnTo>
                  <a:lnTo>
                    <a:pt x="2428022" y="351417"/>
                  </a:lnTo>
                  <a:lnTo>
                    <a:pt x="2457888" y="351417"/>
                  </a:lnTo>
                  <a:lnTo>
                    <a:pt x="2457888" y="355851"/>
                  </a:lnTo>
                  <a:lnTo>
                    <a:pt x="2571279" y="355851"/>
                  </a:lnTo>
                  <a:lnTo>
                    <a:pt x="2571279" y="360285"/>
                  </a:lnTo>
                  <a:lnTo>
                    <a:pt x="2613041" y="360285"/>
                  </a:lnTo>
                  <a:lnTo>
                    <a:pt x="2613041" y="364719"/>
                  </a:lnTo>
                  <a:lnTo>
                    <a:pt x="2645818" y="364719"/>
                  </a:lnTo>
                  <a:lnTo>
                    <a:pt x="2645818" y="369153"/>
                  </a:lnTo>
                  <a:lnTo>
                    <a:pt x="2660751" y="369153"/>
                  </a:lnTo>
                  <a:lnTo>
                    <a:pt x="2660751" y="373587"/>
                  </a:lnTo>
                  <a:lnTo>
                    <a:pt x="2684669" y="373587"/>
                  </a:lnTo>
                  <a:lnTo>
                    <a:pt x="2684669" y="378021"/>
                  </a:lnTo>
                  <a:lnTo>
                    <a:pt x="2699602" y="378021"/>
                  </a:lnTo>
                  <a:lnTo>
                    <a:pt x="2699602" y="382454"/>
                  </a:lnTo>
                  <a:lnTo>
                    <a:pt x="2753260" y="382454"/>
                  </a:lnTo>
                  <a:lnTo>
                    <a:pt x="2753260" y="387015"/>
                  </a:lnTo>
                  <a:lnTo>
                    <a:pt x="2786037" y="387015"/>
                  </a:lnTo>
                  <a:lnTo>
                    <a:pt x="2786037" y="391576"/>
                  </a:lnTo>
                  <a:lnTo>
                    <a:pt x="2818814" y="391576"/>
                  </a:lnTo>
                  <a:lnTo>
                    <a:pt x="2818814" y="396136"/>
                  </a:lnTo>
                  <a:lnTo>
                    <a:pt x="2839695" y="396136"/>
                  </a:lnTo>
                  <a:lnTo>
                    <a:pt x="2839695" y="400697"/>
                  </a:lnTo>
                  <a:lnTo>
                    <a:pt x="2967892" y="400697"/>
                  </a:lnTo>
                  <a:lnTo>
                    <a:pt x="2967892" y="405257"/>
                  </a:lnTo>
                  <a:lnTo>
                    <a:pt x="2979788" y="405257"/>
                  </a:lnTo>
                  <a:lnTo>
                    <a:pt x="2979788" y="409818"/>
                  </a:lnTo>
                  <a:lnTo>
                    <a:pt x="3087104" y="409818"/>
                  </a:lnTo>
                  <a:lnTo>
                    <a:pt x="3087104" y="414378"/>
                  </a:lnTo>
                  <a:lnTo>
                    <a:pt x="3131903" y="414378"/>
                  </a:lnTo>
                  <a:lnTo>
                    <a:pt x="3131903" y="418939"/>
                  </a:lnTo>
                  <a:lnTo>
                    <a:pt x="3191509" y="418939"/>
                  </a:lnTo>
                  <a:lnTo>
                    <a:pt x="3191509" y="423500"/>
                  </a:lnTo>
                  <a:lnTo>
                    <a:pt x="3218338" y="423500"/>
                  </a:lnTo>
                  <a:lnTo>
                    <a:pt x="3218338" y="428060"/>
                  </a:lnTo>
                  <a:lnTo>
                    <a:pt x="3227323" y="428060"/>
                  </a:lnTo>
                  <a:lnTo>
                    <a:pt x="3227323" y="432621"/>
                  </a:lnTo>
                  <a:lnTo>
                    <a:pt x="3304900" y="432621"/>
                  </a:lnTo>
                  <a:lnTo>
                    <a:pt x="3304900" y="437181"/>
                  </a:lnTo>
                  <a:lnTo>
                    <a:pt x="3310847" y="437181"/>
                  </a:lnTo>
                  <a:lnTo>
                    <a:pt x="3310847" y="441742"/>
                  </a:lnTo>
                  <a:lnTo>
                    <a:pt x="3319833" y="441742"/>
                  </a:lnTo>
                  <a:lnTo>
                    <a:pt x="3319833" y="446302"/>
                  </a:lnTo>
                  <a:lnTo>
                    <a:pt x="3489791" y="446302"/>
                  </a:lnTo>
                  <a:lnTo>
                    <a:pt x="3489791" y="450863"/>
                  </a:lnTo>
                  <a:lnTo>
                    <a:pt x="3510672" y="450863"/>
                  </a:lnTo>
                  <a:lnTo>
                    <a:pt x="3510672" y="455424"/>
                  </a:lnTo>
                  <a:lnTo>
                    <a:pt x="3695565" y="455424"/>
                  </a:lnTo>
                  <a:lnTo>
                    <a:pt x="3695565" y="459984"/>
                  </a:lnTo>
                  <a:lnTo>
                    <a:pt x="3808955" y="459984"/>
                  </a:lnTo>
                  <a:lnTo>
                    <a:pt x="3808955" y="464545"/>
                  </a:lnTo>
                  <a:lnTo>
                    <a:pt x="3913360" y="464545"/>
                  </a:lnTo>
                  <a:lnTo>
                    <a:pt x="3913360" y="469105"/>
                  </a:lnTo>
                  <a:lnTo>
                    <a:pt x="3999922" y="469105"/>
                  </a:lnTo>
                  <a:lnTo>
                    <a:pt x="3999922" y="473666"/>
                  </a:lnTo>
                  <a:lnTo>
                    <a:pt x="4089394" y="473666"/>
                  </a:lnTo>
                  <a:lnTo>
                    <a:pt x="4089394" y="478353"/>
                  </a:lnTo>
                  <a:lnTo>
                    <a:pt x="4193799" y="478353"/>
                  </a:lnTo>
                  <a:lnTo>
                    <a:pt x="4193799" y="483040"/>
                  </a:lnTo>
                  <a:lnTo>
                    <a:pt x="4283271" y="483040"/>
                  </a:lnTo>
                  <a:lnTo>
                    <a:pt x="4283271" y="487728"/>
                  </a:lnTo>
                  <a:lnTo>
                    <a:pt x="4348952" y="487728"/>
                  </a:lnTo>
                  <a:lnTo>
                    <a:pt x="4348952" y="492415"/>
                  </a:lnTo>
                  <a:lnTo>
                    <a:pt x="4542829" y="492415"/>
                  </a:lnTo>
                  <a:lnTo>
                    <a:pt x="4542829" y="497102"/>
                  </a:lnTo>
                  <a:lnTo>
                    <a:pt x="4563710" y="497102"/>
                  </a:lnTo>
                  <a:lnTo>
                    <a:pt x="4563710" y="501789"/>
                  </a:lnTo>
                  <a:lnTo>
                    <a:pt x="4715825" y="501789"/>
                  </a:lnTo>
                  <a:lnTo>
                    <a:pt x="4715825" y="506477"/>
                  </a:lnTo>
                  <a:lnTo>
                    <a:pt x="4847059" y="506477"/>
                  </a:lnTo>
                  <a:lnTo>
                    <a:pt x="4847059" y="511291"/>
                  </a:lnTo>
                  <a:lnTo>
                    <a:pt x="5279613" y="511291"/>
                  </a:lnTo>
                  <a:lnTo>
                    <a:pt x="5279613" y="516231"/>
                  </a:lnTo>
                  <a:lnTo>
                    <a:pt x="5407810" y="516231"/>
                  </a:lnTo>
                  <a:lnTo>
                    <a:pt x="5407810" y="521298"/>
                  </a:lnTo>
                  <a:lnTo>
                    <a:pt x="5527149" y="521298"/>
                  </a:lnTo>
                  <a:lnTo>
                    <a:pt x="5527149" y="526619"/>
                  </a:lnTo>
                  <a:lnTo>
                    <a:pt x="6022219" y="526619"/>
                  </a:lnTo>
                  <a:lnTo>
                    <a:pt x="6022219" y="532827"/>
                  </a:lnTo>
                  <a:lnTo>
                    <a:pt x="6117639" y="532827"/>
                  </a:lnTo>
                  <a:lnTo>
                    <a:pt x="6117639" y="539794"/>
                  </a:lnTo>
                  <a:lnTo>
                    <a:pt x="6177245" y="539794"/>
                  </a:lnTo>
                  <a:lnTo>
                    <a:pt x="6177245" y="547015"/>
                  </a:lnTo>
                  <a:lnTo>
                    <a:pt x="6365174" y="547015"/>
                  </a:lnTo>
                  <a:lnTo>
                    <a:pt x="6365174" y="554743"/>
                  </a:lnTo>
                  <a:lnTo>
                    <a:pt x="6395041" y="554743"/>
                  </a:lnTo>
                  <a:lnTo>
                    <a:pt x="6395041" y="562597"/>
                  </a:lnTo>
                  <a:lnTo>
                    <a:pt x="6466669" y="562597"/>
                  </a:lnTo>
                  <a:lnTo>
                    <a:pt x="6466669" y="570451"/>
                  </a:lnTo>
                  <a:lnTo>
                    <a:pt x="6499446" y="570451"/>
                  </a:lnTo>
                  <a:lnTo>
                    <a:pt x="6499446" y="578306"/>
                  </a:lnTo>
                  <a:lnTo>
                    <a:pt x="6603851" y="578306"/>
                  </a:lnTo>
                  <a:lnTo>
                    <a:pt x="6603851" y="586160"/>
                  </a:lnTo>
                  <a:lnTo>
                    <a:pt x="6606888" y="586160"/>
                  </a:lnTo>
                  <a:lnTo>
                    <a:pt x="6606888" y="594014"/>
                  </a:lnTo>
                  <a:lnTo>
                    <a:pt x="6618784" y="594014"/>
                  </a:lnTo>
                  <a:lnTo>
                    <a:pt x="6618784" y="601995"/>
                  </a:lnTo>
                  <a:lnTo>
                    <a:pt x="6851387" y="601995"/>
                  </a:lnTo>
                  <a:lnTo>
                    <a:pt x="6851387" y="610230"/>
                  </a:lnTo>
                  <a:lnTo>
                    <a:pt x="6869230" y="610230"/>
                  </a:lnTo>
                  <a:lnTo>
                    <a:pt x="6869230" y="618591"/>
                  </a:lnTo>
                  <a:lnTo>
                    <a:pt x="6884163" y="618591"/>
                  </a:lnTo>
                  <a:lnTo>
                    <a:pt x="6884163" y="626952"/>
                  </a:lnTo>
                  <a:lnTo>
                    <a:pt x="6902007" y="626952"/>
                  </a:lnTo>
                  <a:lnTo>
                    <a:pt x="6902007" y="635313"/>
                  </a:lnTo>
                  <a:lnTo>
                    <a:pt x="6931873" y="635313"/>
                  </a:lnTo>
                  <a:lnTo>
                    <a:pt x="6931873" y="643801"/>
                  </a:lnTo>
                  <a:lnTo>
                    <a:pt x="7149668" y="643801"/>
                  </a:lnTo>
                  <a:lnTo>
                    <a:pt x="7149668" y="654188"/>
                  </a:lnTo>
                  <a:lnTo>
                    <a:pt x="7265970" y="654188"/>
                  </a:lnTo>
                  <a:lnTo>
                    <a:pt x="7265970" y="666477"/>
                  </a:lnTo>
                  <a:lnTo>
                    <a:pt x="7289888" y="666477"/>
                  </a:lnTo>
                  <a:lnTo>
                    <a:pt x="7289888" y="678892"/>
                  </a:lnTo>
                  <a:lnTo>
                    <a:pt x="7876708" y="678892"/>
                  </a:lnTo>
                </a:path>
              </a:pathLst>
            </a:custGeom>
            <a:noFill/>
            <a:ln w="25302" cap="flat">
              <a:solidFill>
                <a:srgbClr val="FAA51A"/>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Freeform 79">
              <a:extLst>
                <a:ext uri="{FF2B5EF4-FFF2-40B4-BE49-F238E27FC236}">
                  <a16:creationId xmlns:a16="http://schemas.microsoft.com/office/drawing/2014/main" id="{A18D42BB-65FE-552F-9B95-76B2B83E6245}"/>
                </a:ext>
              </a:extLst>
            </p:cNvPr>
            <p:cNvSpPr/>
            <p:nvPr/>
          </p:nvSpPr>
          <p:spPr>
            <a:xfrm>
              <a:off x="2148347" y="1550343"/>
              <a:ext cx="7878353" cy="925035"/>
            </a:xfrm>
            <a:custGeom>
              <a:avLst/>
              <a:gdLst>
                <a:gd name="connsiteX0" fmla="*/ 0 w 7878353"/>
                <a:gd name="connsiteY0" fmla="*/ 0 h 925035"/>
                <a:gd name="connsiteX1" fmla="*/ 5948 w 7878353"/>
                <a:gd name="connsiteY1" fmla="*/ 0 h 925035"/>
                <a:gd name="connsiteX2" fmla="*/ 5948 w 7878353"/>
                <a:gd name="connsiteY2" fmla="*/ 3927 h 925035"/>
                <a:gd name="connsiteX3" fmla="*/ 20881 w 7878353"/>
                <a:gd name="connsiteY3" fmla="*/ 3927 h 925035"/>
                <a:gd name="connsiteX4" fmla="*/ 20881 w 7878353"/>
                <a:gd name="connsiteY4" fmla="*/ 7854 h 925035"/>
                <a:gd name="connsiteX5" fmla="*/ 23918 w 7878353"/>
                <a:gd name="connsiteY5" fmla="*/ 7854 h 925035"/>
                <a:gd name="connsiteX6" fmla="*/ 23918 w 7878353"/>
                <a:gd name="connsiteY6" fmla="*/ 11781 h 925035"/>
                <a:gd name="connsiteX7" fmla="*/ 35814 w 7878353"/>
                <a:gd name="connsiteY7" fmla="*/ 11781 h 925035"/>
                <a:gd name="connsiteX8" fmla="*/ 35814 w 7878353"/>
                <a:gd name="connsiteY8" fmla="*/ 15709 h 925035"/>
                <a:gd name="connsiteX9" fmla="*/ 41762 w 7878353"/>
                <a:gd name="connsiteY9" fmla="*/ 15709 h 925035"/>
                <a:gd name="connsiteX10" fmla="*/ 41762 w 7878353"/>
                <a:gd name="connsiteY10" fmla="*/ 19636 h 925035"/>
                <a:gd name="connsiteX11" fmla="*/ 53658 w 7878353"/>
                <a:gd name="connsiteY11" fmla="*/ 19636 h 925035"/>
                <a:gd name="connsiteX12" fmla="*/ 53658 w 7878353"/>
                <a:gd name="connsiteY12" fmla="*/ 23563 h 925035"/>
                <a:gd name="connsiteX13" fmla="*/ 65554 w 7878353"/>
                <a:gd name="connsiteY13" fmla="*/ 23563 h 925035"/>
                <a:gd name="connsiteX14" fmla="*/ 65554 w 7878353"/>
                <a:gd name="connsiteY14" fmla="*/ 27490 h 925035"/>
                <a:gd name="connsiteX15" fmla="*/ 86435 w 7878353"/>
                <a:gd name="connsiteY15" fmla="*/ 27490 h 925035"/>
                <a:gd name="connsiteX16" fmla="*/ 86435 w 7878353"/>
                <a:gd name="connsiteY16" fmla="*/ 35344 h 925035"/>
                <a:gd name="connsiteX17" fmla="*/ 92383 w 7878353"/>
                <a:gd name="connsiteY17" fmla="*/ 35344 h 925035"/>
                <a:gd name="connsiteX18" fmla="*/ 92383 w 7878353"/>
                <a:gd name="connsiteY18" fmla="*/ 43199 h 925035"/>
                <a:gd name="connsiteX19" fmla="*/ 95420 w 7878353"/>
                <a:gd name="connsiteY19" fmla="*/ 43199 h 925035"/>
                <a:gd name="connsiteX20" fmla="*/ 95420 w 7878353"/>
                <a:gd name="connsiteY20" fmla="*/ 47126 h 925035"/>
                <a:gd name="connsiteX21" fmla="*/ 101368 w 7878353"/>
                <a:gd name="connsiteY21" fmla="*/ 47126 h 925035"/>
                <a:gd name="connsiteX22" fmla="*/ 101368 w 7878353"/>
                <a:gd name="connsiteY22" fmla="*/ 51053 h 925035"/>
                <a:gd name="connsiteX23" fmla="*/ 125286 w 7878353"/>
                <a:gd name="connsiteY23" fmla="*/ 51053 h 925035"/>
                <a:gd name="connsiteX24" fmla="*/ 125286 w 7878353"/>
                <a:gd name="connsiteY24" fmla="*/ 54980 h 925035"/>
                <a:gd name="connsiteX25" fmla="*/ 128323 w 7878353"/>
                <a:gd name="connsiteY25" fmla="*/ 54980 h 925035"/>
                <a:gd name="connsiteX26" fmla="*/ 128323 w 7878353"/>
                <a:gd name="connsiteY26" fmla="*/ 58907 h 925035"/>
                <a:gd name="connsiteX27" fmla="*/ 158190 w 7878353"/>
                <a:gd name="connsiteY27" fmla="*/ 58907 h 925035"/>
                <a:gd name="connsiteX28" fmla="*/ 158190 w 7878353"/>
                <a:gd name="connsiteY28" fmla="*/ 62835 h 925035"/>
                <a:gd name="connsiteX29" fmla="*/ 170086 w 7878353"/>
                <a:gd name="connsiteY29" fmla="*/ 62835 h 925035"/>
                <a:gd name="connsiteX30" fmla="*/ 170086 w 7878353"/>
                <a:gd name="connsiteY30" fmla="*/ 66762 h 925035"/>
                <a:gd name="connsiteX31" fmla="*/ 185019 w 7878353"/>
                <a:gd name="connsiteY31" fmla="*/ 66762 h 925035"/>
                <a:gd name="connsiteX32" fmla="*/ 185019 w 7878353"/>
                <a:gd name="connsiteY32" fmla="*/ 70689 h 925035"/>
                <a:gd name="connsiteX33" fmla="*/ 199952 w 7878353"/>
                <a:gd name="connsiteY33" fmla="*/ 70689 h 925035"/>
                <a:gd name="connsiteX34" fmla="*/ 199952 w 7878353"/>
                <a:gd name="connsiteY34" fmla="*/ 74616 h 925035"/>
                <a:gd name="connsiteX35" fmla="*/ 205900 w 7878353"/>
                <a:gd name="connsiteY35" fmla="*/ 74616 h 925035"/>
                <a:gd name="connsiteX36" fmla="*/ 205900 w 7878353"/>
                <a:gd name="connsiteY36" fmla="*/ 78543 h 925035"/>
                <a:gd name="connsiteX37" fmla="*/ 217796 w 7878353"/>
                <a:gd name="connsiteY37" fmla="*/ 78543 h 925035"/>
                <a:gd name="connsiteX38" fmla="*/ 217796 w 7878353"/>
                <a:gd name="connsiteY38" fmla="*/ 82470 h 925035"/>
                <a:gd name="connsiteX39" fmla="*/ 223744 w 7878353"/>
                <a:gd name="connsiteY39" fmla="*/ 82470 h 925035"/>
                <a:gd name="connsiteX40" fmla="*/ 223744 w 7878353"/>
                <a:gd name="connsiteY40" fmla="*/ 86397 h 925035"/>
                <a:gd name="connsiteX41" fmla="*/ 232729 w 7878353"/>
                <a:gd name="connsiteY41" fmla="*/ 86397 h 925035"/>
                <a:gd name="connsiteX42" fmla="*/ 232729 w 7878353"/>
                <a:gd name="connsiteY42" fmla="*/ 98306 h 925035"/>
                <a:gd name="connsiteX43" fmla="*/ 253610 w 7878353"/>
                <a:gd name="connsiteY43" fmla="*/ 98306 h 925035"/>
                <a:gd name="connsiteX44" fmla="*/ 253610 w 7878353"/>
                <a:gd name="connsiteY44" fmla="*/ 102359 h 925035"/>
                <a:gd name="connsiteX45" fmla="*/ 259558 w 7878353"/>
                <a:gd name="connsiteY45" fmla="*/ 102359 h 925035"/>
                <a:gd name="connsiteX46" fmla="*/ 259558 w 7878353"/>
                <a:gd name="connsiteY46" fmla="*/ 106413 h 925035"/>
                <a:gd name="connsiteX47" fmla="*/ 274491 w 7878353"/>
                <a:gd name="connsiteY47" fmla="*/ 106413 h 925035"/>
                <a:gd name="connsiteX48" fmla="*/ 274491 w 7878353"/>
                <a:gd name="connsiteY48" fmla="*/ 110467 h 925035"/>
                <a:gd name="connsiteX49" fmla="*/ 280439 w 7878353"/>
                <a:gd name="connsiteY49" fmla="*/ 110467 h 925035"/>
                <a:gd name="connsiteX50" fmla="*/ 280439 w 7878353"/>
                <a:gd name="connsiteY50" fmla="*/ 114521 h 925035"/>
                <a:gd name="connsiteX51" fmla="*/ 283476 w 7878353"/>
                <a:gd name="connsiteY51" fmla="*/ 114521 h 925035"/>
                <a:gd name="connsiteX52" fmla="*/ 283476 w 7878353"/>
                <a:gd name="connsiteY52" fmla="*/ 118575 h 925035"/>
                <a:gd name="connsiteX53" fmla="*/ 292461 w 7878353"/>
                <a:gd name="connsiteY53" fmla="*/ 118575 h 925035"/>
                <a:gd name="connsiteX54" fmla="*/ 292461 w 7878353"/>
                <a:gd name="connsiteY54" fmla="*/ 122629 h 925035"/>
                <a:gd name="connsiteX55" fmla="*/ 307394 w 7878353"/>
                <a:gd name="connsiteY55" fmla="*/ 122629 h 925035"/>
                <a:gd name="connsiteX56" fmla="*/ 307394 w 7878353"/>
                <a:gd name="connsiteY56" fmla="*/ 126683 h 925035"/>
                <a:gd name="connsiteX57" fmla="*/ 316379 w 7878353"/>
                <a:gd name="connsiteY57" fmla="*/ 126683 h 925035"/>
                <a:gd name="connsiteX58" fmla="*/ 316379 w 7878353"/>
                <a:gd name="connsiteY58" fmla="*/ 130736 h 925035"/>
                <a:gd name="connsiteX59" fmla="*/ 319417 w 7878353"/>
                <a:gd name="connsiteY59" fmla="*/ 130736 h 925035"/>
                <a:gd name="connsiteX60" fmla="*/ 319417 w 7878353"/>
                <a:gd name="connsiteY60" fmla="*/ 134790 h 925035"/>
                <a:gd name="connsiteX61" fmla="*/ 337260 w 7878353"/>
                <a:gd name="connsiteY61" fmla="*/ 134790 h 925035"/>
                <a:gd name="connsiteX62" fmla="*/ 337260 w 7878353"/>
                <a:gd name="connsiteY62" fmla="*/ 138844 h 925035"/>
                <a:gd name="connsiteX63" fmla="*/ 346246 w 7878353"/>
                <a:gd name="connsiteY63" fmla="*/ 138844 h 925035"/>
                <a:gd name="connsiteX64" fmla="*/ 346246 w 7878353"/>
                <a:gd name="connsiteY64" fmla="*/ 146825 h 925035"/>
                <a:gd name="connsiteX65" fmla="*/ 361179 w 7878353"/>
                <a:gd name="connsiteY65" fmla="*/ 146825 h 925035"/>
                <a:gd name="connsiteX66" fmla="*/ 361179 w 7878353"/>
                <a:gd name="connsiteY66" fmla="*/ 150879 h 925035"/>
                <a:gd name="connsiteX67" fmla="*/ 364216 w 7878353"/>
                <a:gd name="connsiteY67" fmla="*/ 150879 h 925035"/>
                <a:gd name="connsiteX68" fmla="*/ 364216 w 7878353"/>
                <a:gd name="connsiteY68" fmla="*/ 154933 h 925035"/>
                <a:gd name="connsiteX69" fmla="*/ 373201 w 7878353"/>
                <a:gd name="connsiteY69" fmla="*/ 154933 h 925035"/>
                <a:gd name="connsiteX70" fmla="*/ 373201 w 7878353"/>
                <a:gd name="connsiteY70" fmla="*/ 158987 h 925035"/>
                <a:gd name="connsiteX71" fmla="*/ 382186 w 7878353"/>
                <a:gd name="connsiteY71" fmla="*/ 158987 h 925035"/>
                <a:gd name="connsiteX72" fmla="*/ 382186 w 7878353"/>
                <a:gd name="connsiteY72" fmla="*/ 163040 h 925035"/>
                <a:gd name="connsiteX73" fmla="*/ 394082 w 7878353"/>
                <a:gd name="connsiteY73" fmla="*/ 163040 h 925035"/>
                <a:gd name="connsiteX74" fmla="*/ 394082 w 7878353"/>
                <a:gd name="connsiteY74" fmla="*/ 167094 h 925035"/>
                <a:gd name="connsiteX75" fmla="*/ 403067 w 7878353"/>
                <a:gd name="connsiteY75" fmla="*/ 167094 h 925035"/>
                <a:gd name="connsiteX76" fmla="*/ 403067 w 7878353"/>
                <a:gd name="connsiteY76" fmla="*/ 171148 h 925035"/>
                <a:gd name="connsiteX77" fmla="*/ 441792 w 7878353"/>
                <a:gd name="connsiteY77" fmla="*/ 171148 h 925035"/>
                <a:gd name="connsiteX78" fmla="*/ 441792 w 7878353"/>
                <a:gd name="connsiteY78" fmla="*/ 183183 h 925035"/>
                <a:gd name="connsiteX79" fmla="*/ 444829 w 7878353"/>
                <a:gd name="connsiteY79" fmla="*/ 183183 h 925035"/>
                <a:gd name="connsiteX80" fmla="*/ 444829 w 7878353"/>
                <a:gd name="connsiteY80" fmla="*/ 187237 h 925035"/>
                <a:gd name="connsiteX81" fmla="*/ 453815 w 7878353"/>
                <a:gd name="connsiteY81" fmla="*/ 187237 h 925035"/>
                <a:gd name="connsiteX82" fmla="*/ 453815 w 7878353"/>
                <a:gd name="connsiteY82" fmla="*/ 191291 h 925035"/>
                <a:gd name="connsiteX83" fmla="*/ 456852 w 7878353"/>
                <a:gd name="connsiteY83" fmla="*/ 191291 h 925035"/>
                <a:gd name="connsiteX84" fmla="*/ 456852 w 7878353"/>
                <a:gd name="connsiteY84" fmla="*/ 195344 h 925035"/>
                <a:gd name="connsiteX85" fmla="*/ 489629 w 7878353"/>
                <a:gd name="connsiteY85" fmla="*/ 195344 h 925035"/>
                <a:gd name="connsiteX86" fmla="*/ 489629 w 7878353"/>
                <a:gd name="connsiteY86" fmla="*/ 199398 h 925035"/>
                <a:gd name="connsiteX87" fmla="*/ 492666 w 7878353"/>
                <a:gd name="connsiteY87" fmla="*/ 199398 h 925035"/>
                <a:gd name="connsiteX88" fmla="*/ 492666 w 7878353"/>
                <a:gd name="connsiteY88" fmla="*/ 203452 h 925035"/>
                <a:gd name="connsiteX89" fmla="*/ 510510 w 7878353"/>
                <a:gd name="connsiteY89" fmla="*/ 203452 h 925035"/>
                <a:gd name="connsiteX90" fmla="*/ 510510 w 7878353"/>
                <a:gd name="connsiteY90" fmla="*/ 207506 h 925035"/>
                <a:gd name="connsiteX91" fmla="*/ 528354 w 7878353"/>
                <a:gd name="connsiteY91" fmla="*/ 207506 h 925035"/>
                <a:gd name="connsiteX92" fmla="*/ 528354 w 7878353"/>
                <a:gd name="connsiteY92" fmla="*/ 211560 h 925035"/>
                <a:gd name="connsiteX93" fmla="*/ 546197 w 7878353"/>
                <a:gd name="connsiteY93" fmla="*/ 211560 h 925035"/>
                <a:gd name="connsiteX94" fmla="*/ 546197 w 7878353"/>
                <a:gd name="connsiteY94" fmla="*/ 219667 h 925035"/>
                <a:gd name="connsiteX95" fmla="*/ 561131 w 7878353"/>
                <a:gd name="connsiteY95" fmla="*/ 219667 h 925035"/>
                <a:gd name="connsiteX96" fmla="*/ 561131 w 7878353"/>
                <a:gd name="connsiteY96" fmla="*/ 223721 h 925035"/>
                <a:gd name="connsiteX97" fmla="*/ 587960 w 7878353"/>
                <a:gd name="connsiteY97" fmla="*/ 223721 h 925035"/>
                <a:gd name="connsiteX98" fmla="*/ 587960 w 7878353"/>
                <a:gd name="connsiteY98" fmla="*/ 227775 h 925035"/>
                <a:gd name="connsiteX99" fmla="*/ 599855 w 7878353"/>
                <a:gd name="connsiteY99" fmla="*/ 227775 h 925035"/>
                <a:gd name="connsiteX100" fmla="*/ 599855 w 7878353"/>
                <a:gd name="connsiteY100" fmla="*/ 231829 h 925035"/>
                <a:gd name="connsiteX101" fmla="*/ 626684 w 7878353"/>
                <a:gd name="connsiteY101" fmla="*/ 231829 h 925035"/>
                <a:gd name="connsiteX102" fmla="*/ 626684 w 7878353"/>
                <a:gd name="connsiteY102" fmla="*/ 235883 h 925035"/>
                <a:gd name="connsiteX103" fmla="*/ 629722 w 7878353"/>
                <a:gd name="connsiteY103" fmla="*/ 235883 h 925035"/>
                <a:gd name="connsiteX104" fmla="*/ 629722 w 7878353"/>
                <a:gd name="connsiteY104" fmla="*/ 239937 h 925035"/>
                <a:gd name="connsiteX105" fmla="*/ 653640 w 7878353"/>
                <a:gd name="connsiteY105" fmla="*/ 239937 h 925035"/>
                <a:gd name="connsiteX106" fmla="*/ 653640 w 7878353"/>
                <a:gd name="connsiteY106" fmla="*/ 243990 h 925035"/>
                <a:gd name="connsiteX107" fmla="*/ 671484 w 7878353"/>
                <a:gd name="connsiteY107" fmla="*/ 243990 h 925035"/>
                <a:gd name="connsiteX108" fmla="*/ 671484 w 7878353"/>
                <a:gd name="connsiteY108" fmla="*/ 248044 h 925035"/>
                <a:gd name="connsiteX109" fmla="*/ 677432 w 7878353"/>
                <a:gd name="connsiteY109" fmla="*/ 248044 h 925035"/>
                <a:gd name="connsiteX110" fmla="*/ 677432 w 7878353"/>
                <a:gd name="connsiteY110" fmla="*/ 252098 h 925035"/>
                <a:gd name="connsiteX111" fmla="*/ 701350 w 7878353"/>
                <a:gd name="connsiteY111" fmla="*/ 252098 h 925035"/>
                <a:gd name="connsiteX112" fmla="*/ 701350 w 7878353"/>
                <a:gd name="connsiteY112" fmla="*/ 256152 h 925035"/>
                <a:gd name="connsiteX113" fmla="*/ 716283 w 7878353"/>
                <a:gd name="connsiteY113" fmla="*/ 256152 h 925035"/>
                <a:gd name="connsiteX114" fmla="*/ 716283 w 7878353"/>
                <a:gd name="connsiteY114" fmla="*/ 260206 h 925035"/>
                <a:gd name="connsiteX115" fmla="*/ 740201 w 7878353"/>
                <a:gd name="connsiteY115" fmla="*/ 260206 h 925035"/>
                <a:gd name="connsiteX116" fmla="*/ 740201 w 7878353"/>
                <a:gd name="connsiteY116" fmla="*/ 264260 h 925035"/>
                <a:gd name="connsiteX117" fmla="*/ 767030 w 7878353"/>
                <a:gd name="connsiteY117" fmla="*/ 264260 h 925035"/>
                <a:gd name="connsiteX118" fmla="*/ 767030 w 7878353"/>
                <a:gd name="connsiteY118" fmla="*/ 268314 h 925035"/>
                <a:gd name="connsiteX119" fmla="*/ 776015 w 7878353"/>
                <a:gd name="connsiteY119" fmla="*/ 268314 h 925035"/>
                <a:gd name="connsiteX120" fmla="*/ 776015 w 7878353"/>
                <a:gd name="connsiteY120" fmla="*/ 272367 h 925035"/>
                <a:gd name="connsiteX121" fmla="*/ 799934 w 7878353"/>
                <a:gd name="connsiteY121" fmla="*/ 272367 h 925035"/>
                <a:gd name="connsiteX122" fmla="*/ 799934 w 7878353"/>
                <a:gd name="connsiteY122" fmla="*/ 276421 h 925035"/>
                <a:gd name="connsiteX123" fmla="*/ 811830 w 7878353"/>
                <a:gd name="connsiteY123" fmla="*/ 276421 h 925035"/>
                <a:gd name="connsiteX124" fmla="*/ 811830 w 7878353"/>
                <a:gd name="connsiteY124" fmla="*/ 280475 h 925035"/>
                <a:gd name="connsiteX125" fmla="*/ 823725 w 7878353"/>
                <a:gd name="connsiteY125" fmla="*/ 280475 h 925035"/>
                <a:gd name="connsiteX126" fmla="*/ 823725 w 7878353"/>
                <a:gd name="connsiteY126" fmla="*/ 284529 h 925035"/>
                <a:gd name="connsiteX127" fmla="*/ 856502 w 7878353"/>
                <a:gd name="connsiteY127" fmla="*/ 284529 h 925035"/>
                <a:gd name="connsiteX128" fmla="*/ 856502 w 7878353"/>
                <a:gd name="connsiteY128" fmla="*/ 288583 h 925035"/>
                <a:gd name="connsiteX129" fmla="*/ 960908 w 7878353"/>
                <a:gd name="connsiteY129" fmla="*/ 288583 h 925035"/>
                <a:gd name="connsiteX130" fmla="*/ 960908 w 7878353"/>
                <a:gd name="connsiteY130" fmla="*/ 292637 h 925035"/>
                <a:gd name="connsiteX131" fmla="*/ 966855 w 7878353"/>
                <a:gd name="connsiteY131" fmla="*/ 292637 h 925035"/>
                <a:gd name="connsiteX132" fmla="*/ 966855 w 7878353"/>
                <a:gd name="connsiteY132" fmla="*/ 296690 h 925035"/>
                <a:gd name="connsiteX133" fmla="*/ 981789 w 7878353"/>
                <a:gd name="connsiteY133" fmla="*/ 296690 h 925035"/>
                <a:gd name="connsiteX134" fmla="*/ 981789 w 7878353"/>
                <a:gd name="connsiteY134" fmla="*/ 300744 h 925035"/>
                <a:gd name="connsiteX135" fmla="*/ 996722 w 7878353"/>
                <a:gd name="connsiteY135" fmla="*/ 300744 h 925035"/>
                <a:gd name="connsiteX136" fmla="*/ 996722 w 7878353"/>
                <a:gd name="connsiteY136" fmla="*/ 304798 h 925035"/>
                <a:gd name="connsiteX137" fmla="*/ 1008618 w 7878353"/>
                <a:gd name="connsiteY137" fmla="*/ 304798 h 925035"/>
                <a:gd name="connsiteX138" fmla="*/ 1008618 w 7878353"/>
                <a:gd name="connsiteY138" fmla="*/ 308852 h 925035"/>
                <a:gd name="connsiteX139" fmla="*/ 1011655 w 7878353"/>
                <a:gd name="connsiteY139" fmla="*/ 308852 h 925035"/>
                <a:gd name="connsiteX140" fmla="*/ 1011655 w 7878353"/>
                <a:gd name="connsiteY140" fmla="*/ 312906 h 925035"/>
                <a:gd name="connsiteX141" fmla="*/ 1032536 w 7878353"/>
                <a:gd name="connsiteY141" fmla="*/ 312906 h 925035"/>
                <a:gd name="connsiteX142" fmla="*/ 1032536 w 7878353"/>
                <a:gd name="connsiteY142" fmla="*/ 316960 h 925035"/>
                <a:gd name="connsiteX143" fmla="*/ 1047469 w 7878353"/>
                <a:gd name="connsiteY143" fmla="*/ 316960 h 925035"/>
                <a:gd name="connsiteX144" fmla="*/ 1047469 w 7878353"/>
                <a:gd name="connsiteY144" fmla="*/ 325067 h 925035"/>
                <a:gd name="connsiteX145" fmla="*/ 1056454 w 7878353"/>
                <a:gd name="connsiteY145" fmla="*/ 325067 h 925035"/>
                <a:gd name="connsiteX146" fmla="*/ 1056454 w 7878353"/>
                <a:gd name="connsiteY146" fmla="*/ 333175 h 925035"/>
                <a:gd name="connsiteX147" fmla="*/ 1065439 w 7878353"/>
                <a:gd name="connsiteY147" fmla="*/ 333175 h 925035"/>
                <a:gd name="connsiteX148" fmla="*/ 1065439 w 7878353"/>
                <a:gd name="connsiteY148" fmla="*/ 337229 h 925035"/>
                <a:gd name="connsiteX149" fmla="*/ 1089358 w 7878353"/>
                <a:gd name="connsiteY149" fmla="*/ 337229 h 925035"/>
                <a:gd name="connsiteX150" fmla="*/ 1089358 w 7878353"/>
                <a:gd name="connsiteY150" fmla="*/ 341283 h 925035"/>
                <a:gd name="connsiteX151" fmla="*/ 1092395 w 7878353"/>
                <a:gd name="connsiteY151" fmla="*/ 341283 h 925035"/>
                <a:gd name="connsiteX152" fmla="*/ 1092395 w 7878353"/>
                <a:gd name="connsiteY152" fmla="*/ 345336 h 925035"/>
                <a:gd name="connsiteX153" fmla="*/ 1101380 w 7878353"/>
                <a:gd name="connsiteY153" fmla="*/ 345336 h 925035"/>
                <a:gd name="connsiteX154" fmla="*/ 1101380 w 7878353"/>
                <a:gd name="connsiteY154" fmla="*/ 349390 h 925035"/>
                <a:gd name="connsiteX155" fmla="*/ 1104417 w 7878353"/>
                <a:gd name="connsiteY155" fmla="*/ 349390 h 925035"/>
                <a:gd name="connsiteX156" fmla="*/ 1104417 w 7878353"/>
                <a:gd name="connsiteY156" fmla="*/ 353444 h 925035"/>
                <a:gd name="connsiteX157" fmla="*/ 1107455 w 7878353"/>
                <a:gd name="connsiteY157" fmla="*/ 353444 h 925035"/>
                <a:gd name="connsiteX158" fmla="*/ 1107455 w 7878353"/>
                <a:gd name="connsiteY158" fmla="*/ 357498 h 925035"/>
                <a:gd name="connsiteX159" fmla="*/ 1110492 w 7878353"/>
                <a:gd name="connsiteY159" fmla="*/ 357498 h 925035"/>
                <a:gd name="connsiteX160" fmla="*/ 1110492 w 7878353"/>
                <a:gd name="connsiteY160" fmla="*/ 361552 h 925035"/>
                <a:gd name="connsiteX161" fmla="*/ 1122388 w 7878353"/>
                <a:gd name="connsiteY161" fmla="*/ 361552 h 925035"/>
                <a:gd name="connsiteX162" fmla="*/ 1122388 w 7878353"/>
                <a:gd name="connsiteY162" fmla="*/ 365606 h 925035"/>
                <a:gd name="connsiteX163" fmla="*/ 1140231 w 7878353"/>
                <a:gd name="connsiteY163" fmla="*/ 365606 h 925035"/>
                <a:gd name="connsiteX164" fmla="*/ 1140231 w 7878353"/>
                <a:gd name="connsiteY164" fmla="*/ 369660 h 925035"/>
                <a:gd name="connsiteX165" fmla="*/ 1146179 w 7878353"/>
                <a:gd name="connsiteY165" fmla="*/ 369660 h 925035"/>
                <a:gd name="connsiteX166" fmla="*/ 1146179 w 7878353"/>
                <a:gd name="connsiteY166" fmla="*/ 373713 h 925035"/>
                <a:gd name="connsiteX167" fmla="*/ 1161112 w 7878353"/>
                <a:gd name="connsiteY167" fmla="*/ 373713 h 925035"/>
                <a:gd name="connsiteX168" fmla="*/ 1161112 w 7878353"/>
                <a:gd name="connsiteY168" fmla="*/ 377767 h 925035"/>
                <a:gd name="connsiteX169" fmla="*/ 1193889 w 7878353"/>
                <a:gd name="connsiteY169" fmla="*/ 377767 h 925035"/>
                <a:gd name="connsiteX170" fmla="*/ 1193889 w 7878353"/>
                <a:gd name="connsiteY170" fmla="*/ 381821 h 925035"/>
                <a:gd name="connsiteX171" fmla="*/ 1220718 w 7878353"/>
                <a:gd name="connsiteY171" fmla="*/ 381821 h 925035"/>
                <a:gd name="connsiteX172" fmla="*/ 1220718 w 7878353"/>
                <a:gd name="connsiteY172" fmla="*/ 385875 h 925035"/>
                <a:gd name="connsiteX173" fmla="*/ 1226666 w 7878353"/>
                <a:gd name="connsiteY173" fmla="*/ 385875 h 925035"/>
                <a:gd name="connsiteX174" fmla="*/ 1226666 w 7878353"/>
                <a:gd name="connsiteY174" fmla="*/ 389929 h 925035"/>
                <a:gd name="connsiteX175" fmla="*/ 1354863 w 7878353"/>
                <a:gd name="connsiteY175" fmla="*/ 389929 h 925035"/>
                <a:gd name="connsiteX176" fmla="*/ 1354863 w 7878353"/>
                <a:gd name="connsiteY176" fmla="*/ 394109 h 925035"/>
                <a:gd name="connsiteX177" fmla="*/ 1366759 w 7878353"/>
                <a:gd name="connsiteY177" fmla="*/ 394109 h 925035"/>
                <a:gd name="connsiteX178" fmla="*/ 1366759 w 7878353"/>
                <a:gd name="connsiteY178" fmla="*/ 398290 h 925035"/>
                <a:gd name="connsiteX179" fmla="*/ 1369796 w 7878353"/>
                <a:gd name="connsiteY179" fmla="*/ 398290 h 925035"/>
                <a:gd name="connsiteX180" fmla="*/ 1369796 w 7878353"/>
                <a:gd name="connsiteY180" fmla="*/ 402470 h 925035"/>
                <a:gd name="connsiteX181" fmla="*/ 1372834 w 7878353"/>
                <a:gd name="connsiteY181" fmla="*/ 402470 h 925035"/>
                <a:gd name="connsiteX182" fmla="*/ 1372834 w 7878353"/>
                <a:gd name="connsiteY182" fmla="*/ 406651 h 925035"/>
                <a:gd name="connsiteX183" fmla="*/ 1417633 w 7878353"/>
                <a:gd name="connsiteY183" fmla="*/ 406651 h 925035"/>
                <a:gd name="connsiteX184" fmla="*/ 1417633 w 7878353"/>
                <a:gd name="connsiteY184" fmla="*/ 410831 h 925035"/>
                <a:gd name="connsiteX185" fmla="*/ 1441551 w 7878353"/>
                <a:gd name="connsiteY185" fmla="*/ 410831 h 925035"/>
                <a:gd name="connsiteX186" fmla="*/ 1441551 w 7878353"/>
                <a:gd name="connsiteY186" fmla="*/ 415012 h 925035"/>
                <a:gd name="connsiteX187" fmla="*/ 1465469 w 7878353"/>
                <a:gd name="connsiteY187" fmla="*/ 415012 h 925035"/>
                <a:gd name="connsiteX188" fmla="*/ 1465469 w 7878353"/>
                <a:gd name="connsiteY188" fmla="*/ 419192 h 925035"/>
                <a:gd name="connsiteX189" fmla="*/ 1489388 w 7878353"/>
                <a:gd name="connsiteY189" fmla="*/ 419192 h 925035"/>
                <a:gd name="connsiteX190" fmla="*/ 1489388 w 7878353"/>
                <a:gd name="connsiteY190" fmla="*/ 427427 h 925035"/>
                <a:gd name="connsiteX191" fmla="*/ 1516217 w 7878353"/>
                <a:gd name="connsiteY191" fmla="*/ 427427 h 925035"/>
                <a:gd name="connsiteX192" fmla="*/ 1516217 w 7878353"/>
                <a:gd name="connsiteY192" fmla="*/ 431607 h 925035"/>
                <a:gd name="connsiteX193" fmla="*/ 1522165 w 7878353"/>
                <a:gd name="connsiteY193" fmla="*/ 431607 h 925035"/>
                <a:gd name="connsiteX194" fmla="*/ 1522165 w 7878353"/>
                <a:gd name="connsiteY194" fmla="*/ 435788 h 925035"/>
                <a:gd name="connsiteX195" fmla="*/ 1552031 w 7878353"/>
                <a:gd name="connsiteY195" fmla="*/ 435788 h 925035"/>
                <a:gd name="connsiteX196" fmla="*/ 1552031 w 7878353"/>
                <a:gd name="connsiteY196" fmla="*/ 439968 h 925035"/>
                <a:gd name="connsiteX197" fmla="*/ 1561016 w 7878353"/>
                <a:gd name="connsiteY197" fmla="*/ 439968 h 925035"/>
                <a:gd name="connsiteX198" fmla="*/ 1561016 w 7878353"/>
                <a:gd name="connsiteY198" fmla="*/ 444149 h 925035"/>
                <a:gd name="connsiteX199" fmla="*/ 1564053 w 7878353"/>
                <a:gd name="connsiteY199" fmla="*/ 444149 h 925035"/>
                <a:gd name="connsiteX200" fmla="*/ 1564053 w 7878353"/>
                <a:gd name="connsiteY200" fmla="*/ 448329 h 925035"/>
                <a:gd name="connsiteX201" fmla="*/ 1567091 w 7878353"/>
                <a:gd name="connsiteY201" fmla="*/ 448329 h 925035"/>
                <a:gd name="connsiteX202" fmla="*/ 1567091 w 7878353"/>
                <a:gd name="connsiteY202" fmla="*/ 452510 h 925035"/>
                <a:gd name="connsiteX203" fmla="*/ 1596957 w 7878353"/>
                <a:gd name="connsiteY203" fmla="*/ 452510 h 925035"/>
                <a:gd name="connsiteX204" fmla="*/ 1596957 w 7878353"/>
                <a:gd name="connsiteY204" fmla="*/ 456690 h 925035"/>
                <a:gd name="connsiteX205" fmla="*/ 1614801 w 7878353"/>
                <a:gd name="connsiteY205" fmla="*/ 456690 h 925035"/>
                <a:gd name="connsiteX206" fmla="*/ 1614801 w 7878353"/>
                <a:gd name="connsiteY206" fmla="*/ 460871 h 925035"/>
                <a:gd name="connsiteX207" fmla="*/ 1659600 w 7878353"/>
                <a:gd name="connsiteY207" fmla="*/ 460871 h 925035"/>
                <a:gd name="connsiteX208" fmla="*/ 1659600 w 7878353"/>
                <a:gd name="connsiteY208" fmla="*/ 465051 h 925035"/>
                <a:gd name="connsiteX209" fmla="*/ 1668585 w 7878353"/>
                <a:gd name="connsiteY209" fmla="*/ 465051 h 925035"/>
                <a:gd name="connsiteX210" fmla="*/ 1668585 w 7878353"/>
                <a:gd name="connsiteY210" fmla="*/ 469232 h 925035"/>
                <a:gd name="connsiteX211" fmla="*/ 1734266 w 7878353"/>
                <a:gd name="connsiteY211" fmla="*/ 469232 h 925035"/>
                <a:gd name="connsiteX212" fmla="*/ 1734266 w 7878353"/>
                <a:gd name="connsiteY212" fmla="*/ 473413 h 925035"/>
                <a:gd name="connsiteX213" fmla="*/ 1761094 w 7878353"/>
                <a:gd name="connsiteY213" fmla="*/ 473413 h 925035"/>
                <a:gd name="connsiteX214" fmla="*/ 1761094 w 7878353"/>
                <a:gd name="connsiteY214" fmla="*/ 477593 h 925035"/>
                <a:gd name="connsiteX215" fmla="*/ 1776027 w 7878353"/>
                <a:gd name="connsiteY215" fmla="*/ 477593 h 925035"/>
                <a:gd name="connsiteX216" fmla="*/ 1776027 w 7878353"/>
                <a:gd name="connsiteY216" fmla="*/ 481774 h 925035"/>
                <a:gd name="connsiteX217" fmla="*/ 1781975 w 7878353"/>
                <a:gd name="connsiteY217" fmla="*/ 481774 h 925035"/>
                <a:gd name="connsiteX218" fmla="*/ 1781975 w 7878353"/>
                <a:gd name="connsiteY218" fmla="*/ 485954 h 925035"/>
                <a:gd name="connsiteX219" fmla="*/ 1793871 w 7878353"/>
                <a:gd name="connsiteY219" fmla="*/ 485954 h 925035"/>
                <a:gd name="connsiteX220" fmla="*/ 1793871 w 7878353"/>
                <a:gd name="connsiteY220" fmla="*/ 490135 h 925035"/>
                <a:gd name="connsiteX221" fmla="*/ 1799819 w 7878353"/>
                <a:gd name="connsiteY221" fmla="*/ 490135 h 925035"/>
                <a:gd name="connsiteX222" fmla="*/ 1799819 w 7878353"/>
                <a:gd name="connsiteY222" fmla="*/ 494315 h 925035"/>
                <a:gd name="connsiteX223" fmla="*/ 1820700 w 7878353"/>
                <a:gd name="connsiteY223" fmla="*/ 494315 h 925035"/>
                <a:gd name="connsiteX224" fmla="*/ 1820700 w 7878353"/>
                <a:gd name="connsiteY224" fmla="*/ 498496 h 925035"/>
                <a:gd name="connsiteX225" fmla="*/ 1823738 w 7878353"/>
                <a:gd name="connsiteY225" fmla="*/ 498496 h 925035"/>
                <a:gd name="connsiteX226" fmla="*/ 1823738 w 7878353"/>
                <a:gd name="connsiteY226" fmla="*/ 502676 h 925035"/>
                <a:gd name="connsiteX227" fmla="*/ 1832723 w 7878353"/>
                <a:gd name="connsiteY227" fmla="*/ 502676 h 925035"/>
                <a:gd name="connsiteX228" fmla="*/ 1832723 w 7878353"/>
                <a:gd name="connsiteY228" fmla="*/ 506857 h 925035"/>
                <a:gd name="connsiteX229" fmla="*/ 1877522 w 7878353"/>
                <a:gd name="connsiteY229" fmla="*/ 506857 h 925035"/>
                <a:gd name="connsiteX230" fmla="*/ 1877522 w 7878353"/>
                <a:gd name="connsiteY230" fmla="*/ 511037 h 925035"/>
                <a:gd name="connsiteX231" fmla="*/ 1886507 w 7878353"/>
                <a:gd name="connsiteY231" fmla="*/ 511037 h 925035"/>
                <a:gd name="connsiteX232" fmla="*/ 1886507 w 7878353"/>
                <a:gd name="connsiteY232" fmla="*/ 515218 h 925035"/>
                <a:gd name="connsiteX233" fmla="*/ 1892455 w 7878353"/>
                <a:gd name="connsiteY233" fmla="*/ 515218 h 925035"/>
                <a:gd name="connsiteX234" fmla="*/ 1892455 w 7878353"/>
                <a:gd name="connsiteY234" fmla="*/ 519398 h 925035"/>
                <a:gd name="connsiteX235" fmla="*/ 1910299 w 7878353"/>
                <a:gd name="connsiteY235" fmla="*/ 519398 h 925035"/>
                <a:gd name="connsiteX236" fmla="*/ 1910299 w 7878353"/>
                <a:gd name="connsiteY236" fmla="*/ 523579 h 925035"/>
                <a:gd name="connsiteX237" fmla="*/ 1925232 w 7878353"/>
                <a:gd name="connsiteY237" fmla="*/ 523579 h 925035"/>
                <a:gd name="connsiteX238" fmla="*/ 1925232 w 7878353"/>
                <a:gd name="connsiteY238" fmla="*/ 527759 h 925035"/>
                <a:gd name="connsiteX239" fmla="*/ 1934217 w 7878353"/>
                <a:gd name="connsiteY239" fmla="*/ 527759 h 925035"/>
                <a:gd name="connsiteX240" fmla="*/ 1934217 w 7878353"/>
                <a:gd name="connsiteY240" fmla="*/ 531940 h 925035"/>
                <a:gd name="connsiteX241" fmla="*/ 1990912 w 7878353"/>
                <a:gd name="connsiteY241" fmla="*/ 531940 h 925035"/>
                <a:gd name="connsiteX242" fmla="*/ 1990912 w 7878353"/>
                <a:gd name="connsiteY242" fmla="*/ 536120 h 925035"/>
                <a:gd name="connsiteX243" fmla="*/ 1999898 w 7878353"/>
                <a:gd name="connsiteY243" fmla="*/ 536120 h 925035"/>
                <a:gd name="connsiteX244" fmla="*/ 1999898 w 7878353"/>
                <a:gd name="connsiteY244" fmla="*/ 540301 h 925035"/>
                <a:gd name="connsiteX245" fmla="*/ 2047608 w 7878353"/>
                <a:gd name="connsiteY245" fmla="*/ 540301 h 925035"/>
                <a:gd name="connsiteX246" fmla="*/ 2047608 w 7878353"/>
                <a:gd name="connsiteY246" fmla="*/ 544481 h 925035"/>
                <a:gd name="connsiteX247" fmla="*/ 2068489 w 7878353"/>
                <a:gd name="connsiteY247" fmla="*/ 544481 h 925035"/>
                <a:gd name="connsiteX248" fmla="*/ 2068489 w 7878353"/>
                <a:gd name="connsiteY248" fmla="*/ 548662 h 925035"/>
                <a:gd name="connsiteX249" fmla="*/ 2071526 w 7878353"/>
                <a:gd name="connsiteY249" fmla="*/ 548662 h 925035"/>
                <a:gd name="connsiteX250" fmla="*/ 2071526 w 7878353"/>
                <a:gd name="connsiteY250" fmla="*/ 552842 h 925035"/>
                <a:gd name="connsiteX251" fmla="*/ 2086459 w 7878353"/>
                <a:gd name="connsiteY251" fmla="*/ 552842 h 925035"/>
                <a:gd name="connsiteX252" fmla="*/ 2086459 w 7878353"/>
                <a:gd name="connsiteY252" fmla="*/ 557023 h 925035"/>
                <a:gd name="connsiteX253" fmla="*/ 2089496 w 7878353"/>
                <a:gd name="connsiteY253" fmla="*/ 557023 h 925035"/>
                <a:gd name="connsiteX254" fmla="*/ 2089496 w 7878353"/>
                <a:gd name="connsiteY254" fmla="*/ 561204 h 925035"/>
                <a:gd name="connsiteX255" fmla="*/ 2152139 w 7878353"/>
                <a:gd name="connsiteY255" fmla="*/ 561204 h 925035"/>
                <a:gd name="connsiteX256" fmla="*/ 2152139 w 7878353"/>
                <a:gd name="connsiteY256" fmla="*/ 565384 h 925035"/>
                <a:gd name="connsiteX257" fmla="*/ 2182006 w 7878353"/>
                <a:gd name="connsiteY257" fmla="*/ 565384 h 925035"/>
                <a:gd name="connsiteX258" fmla="*/ 2182006 w 7878353"/>
                <a:gd name="connsiteY258" fmla="*/ 569565 h 925035"/>
                <a:gd name="connsiteX259" fmla="*/ 2205924 w 7878353"/>
                <a:gd name="connsiteY259" fmla="*/ 569565 h 925035"/>
                <a:gd name="connsiteX260" fmla="*/ 2205924 w 7878353"/>
                <a:gd name="connsiteY260" fmla="*/ 573745 h 925035"/>
                <a:gd name="connsiteX261" fmla="*/ 2220857 w 7878353"/>
                <a:gd name="connsiteY261" fmla="*/ 573745 h 925035"/>
                <a:gd name="connsiteX262" fmla="*/ 2220857 w 7878353"/>
                <a:gd name="connsiteY262" fmla="*/ 577926 h 925035"/>
                <a:gd name="connsiteX263" fmla="*/ 2253634 w 7878353"/>
                <a:gd name="connsiteY263" fmla="*/ 577926 h 925035"/>
                <a:gd name="connsiteX264" fmla="*/ 2253634 w 7878353"/>
                <a:gd name="connsiteY264" fmla="*/ 582106 h 925035"/>
                <a:gd name="connsiteX265" fmla="*/ 2286411 w 7878353"/>
                <a:gd name="connsiteY265" fmla="*/ 582106 h 925035"/>
                <a:gd name="connsiteX266" fmla="*/ 2286411 w 7878353"/>
                <a:gd name="connsiteY266" fmla="*/ 586287 h 925035"/>
                <a:gd name="connsiteX267" fmla="*/ 2331210 w 7878353"/>
                <a:gd name="connsiteY267" fmla="*/ 586287 h 925035"/>
                <a:gd name="connsiteX268" fmla="*/ 2331210 w 7878353"/>
                <a:gd name="connsiteY268" fmla="*/ 590467 h 925035"/>
                <a:gd name="connsiteX269" fmla="*/ 2390816 w 7878353"/>
                <a:gd name="connsiteY269" fmla="*/ 590467 h 925035"/>
                <a:gd name="connsiteX270" fmla="*/ 2390816 w 7878353"/>
                <a:gd name="connsiteY270" fmla="*/ 594774 h 925035"/>
                <a:gd name="connsiteX271" fmla="*/ 2450422 w 7878353"/>
                <a:gd name="connsiteY271" fmla="*/ 594774 h 925035"/>
                <a:gd name="connsiteX272" fmla="*/ 2450422 w 7878353"/>
                <a:gd name="connsiteY272" fmla="*/ 599082 h 925035"/>
                <a:gd name="connsiteX273" fmla="*/ 2486236 w 7878353"/>
                <a:gd name="connsiteY273" fmla="*/ 599082 h 925035"/>
                <a:gd name="connsiteX274" fmla="*/ 2486236 w 7878353"/>
                <a:gd name="connsiteY274" fmla="*/ 603389 h 925035"/>
                <a:gd name="connsiteX275" fmla="*/ 2516102 w 7878353"/>
                <a:gd name="connsiteY275" fmla="*/ 603389 h 925035"/>
                <a:gd name="connsiteX276" fmla="*/ 2516102 w 7878353"/>
                <a:gd name="connsiteY276" fmla="*/ 607696 h 925035"/>
                <a:gd name="connsiteX277" fmla="*/ 2548879 w 7878353"/>
                <a:gd name="connsiteY277" fmla="*/ 607696 h 925035"/>
                <a:gd name="connsiteX278" fmla="*/ 2548879 w 7878353"/>
                <a:gd name="connsiteY278" fmla="*/ 612003 h 925035"/>
                <a:gd name="connsiteX279" fmla="*/ 2575708 w 7878353"/>
                <a:gd name="connsiteY279" fmla="*/ 612003 h 925035"/>
                <a:gd name="connsiteX280" fmla="*/ 2575708 w 7878353"/>
                <a:gd name="connsiteY280" fmla="*/ 616310 h 925035"/>
                <a:gd name="connsiteX281" fmla="*/ 2581656 w 7878353"/>
                <a:gd name="connsiteY281" fmla="*/ 616310 h 925035"/>
                <a:gd name="connsiteX282" fmla="*/ 2581656 w 7878353"/>
                <a:gd name="connsiteY282" fmla="*/ 620618 h 925035"/>
                <a:gd name="connsiteX283" fmla="*/ 2626456 w 7878353"/>
                <a:gd name="connsiteY283" fmla="*/ 620618 h 925035"/>
                <a:gd name="connsiteX284" fmla="*/ 2626456 w 7878353"/>
                <a:gd name="connsiteY284" fmla="*/ 624925 h 925035"/>
                <a:gd name="connsiteX285" fmla="*/ 2775533 w 7878353"/>
                <a:gd name="connsiteY285" fmla="*/ 624925 h 925035"/>
                <a:gd name="connsiteX286" fmla="*/ 2775533 w 7878353"/>
                <a:gd name="connsiteY286" fmla="*/ 629232 h 925035"/>
                <a:gd name="connsiteX287" fmla="*/ 2900820 w 7878353"/>
                <a:gd name="connsiteY287" fmla="*/ 629232 h 925035"/>
                <a:gd name="connsiteX288" fmla="*/ 2900820 w 7878353"/>
                <a:gd name="connsiteY288" fmla="*/ 633539 h 925035"/>
                <a:gd name="connsiteX289" fmla="*/ 2966500 w 7878353"/>
                <a:gd name="connsiteY289" fmla="*/ 633539 h 925035"/>
                <a:gd name="connsiteX290" fmla="*/ 2966500 w 7878353"/>
                <a:gd name="connsiteY290" fmla="*/ 637846 h 925035"/>
                <a:gd name="connsiteX291" fmla="*/ 2972448 w 7878353"/>
                <a:gd name="connsiteY291" fmla="*/ 637846 h 925035"/>
                <a:gd name="connsiteX292" fmla="*/ 2972448 w 7878353"/>
                <a:gd name="connsiteY292" fmla="*/ 642154 h 925035"/>
                <a:gd name="connsiteX293" fmla="*/ 2978396 w 7878353"/>
                <a:gd name="connsiteY293" fmla="*/ 642154 h 925035"/>
                <a:gd name="connsiteX294" fmla="*/ 2978396 w 7878353"/>
                <a:gd name="connsiteY294" fmla="*/ 646461 h 925035"/>
                <a:gd name="connsiteX295" fmla="*/ 2981433 w 7878353"/>
                <a:gd name="connsiteY295" fmla="*/ 646461 h 925035"/>
                <a:gd name="connsiteX296" fmla="*/ 2981433 w 7878353"/>
                <a:gd name="connsiteY296" fmla="*/ 650768 h 925035"/>
                <a:gd name="connsiteX297" fmla="*/ 3002314 w 7878353"/>
                <a:gd name="connsiteY297" fmla="*/ 650768 h 925035"/>
                <a:gd name="connsiteX298" fmla="*/ 3002314 w 7878353"/>
                <a:gd name="connsiteY298" fmla="*/ 655075 h 925035"/>
                <a:gd name="connsiteX299" fmla="*/ 3079891 w 7878353"/>
                <a:gd name="connsiteY299" fmla="*/ 655075 h 925035"/>
                <a:gd name="connsiteX300" fmla="*/ 3079891 w 7878353"/>
                <a:gd name="connsiteY300" fmla="*/ 659382 h 925035"/>
                <a:gd name="connsiteX301" fmla="*/ 3103809 w 7878353"/>
                <a:gd name="connsiteY301" fmla="*/ 659382 h 925035"/>
                <a:gd name="connsiteX302" fmla="*/ 3103809 w 7878353"/>
                <a:gd name="connsiteY302" fmla="*/ 663816 h 925035"/>
                <a:gd name="connsiteX303" fmla="*/ 3208214 w 7878353"/>
                <a:gd name="connsiteY303" fmla="*/ 663816 h 925035"/>
                <a:gd name="connsiteX304" fmla="*/ 3208214 w 7878353"/>
                <a:gd name="connsiteY304" fmla="*/ 668250 h 925035"/>
                <a:gd name="connsiteX305" fmla="*/ 3246939 w 7878353"/>
                <a:gd name="connsiteY305" fmla="*/ 668250 h 925035"/>
                <a:gd name="connsiteX306" fmla="*/ 3246939 w 7878353"/>
                <a:gd name="connsiteY306" fmla="*/ 672684 h 925035"/>
                <a:gd name="connsiteX307" fmla="*/ 3390069 w 7878353"/>
                <a:gd name="connsiteY307" fmla="*/ 672684 h 925035"/>
                <a:gd name="connsiteX308" fmla="*/ 3390069 w 7878353"/>
                <a:gd name="connsiteY308" fmla="*/ 677118 h 925035"/>
                <a:gd name="connsiteX309" fmla="*/ 3413987 w 7878353"/>
                <a:gd name="connsiteY309" fmla="*/ 677118 h 925035"/>
                <a:gd name="connsiteX310" fmla="*/ 3413987 w 7878353"/>
                <a:gd name="connsiteY310" fmla="*/ 681552 h 925035"/>
                <a:gd name="connsiteX311" fmla="*/ 3572050 w 7878353"/>
                <a:gd name="connsiteY311" fmla="*/ 681552 h 925035"/>
                <a:gd name="connsiteX312" fmla="*/ 3572050 w 7878353"/>
                <a:gd name="connsiteY312" fmla="*/ 685986 h 925035"/>
                <a:gd name="connsiteX313" fmla="*/ 3640641 w 7878353"/>
                <a:gd name="connsiteY313" fmla="*/ 685986 h 925035"/>
                <a:gd name="connsiteX314" fmla="*/ 3640641 w 7878353"/>
                <a:gd name="connsiteY314" fmla="*/ 690420 h 925035"/>
                <a:gd name="connsiteX315" fmla="*/ 3643678 w 7878353"/>
                <a:gd name="connsiteY315" fmla="*/ 690420 h 925035"/>
                <a:gd name="connsiteX316" fmla="*/ 3643678 w 7878353"/>
                <a:gd name="connsiteY316" fmla="*/ 694854 h 925035"/>
                <a:gd name="connsiteX317" fmla="*/ 3658611 w 7878353"/>
                <a:gd name="connsiteY317" fmla="*/ 694854 h 925035"/>
                <a:gd name="connsiteX318" fmla="*/ 3658611 w 7878353"/>
                <a:gd name="connsiteY318" fmla="*/ 699287 h 925035"/>
                <a:gd name="connsiteX319" fmla="*/ 3727203 w 7878353"/>
                <a:gd name="connsiteY319" fmla="*/ 699287 h 925035"/>
                <a:gd name="connsiteX320" fmla="*/ 3727203 w 7878353"/>
                <a:gd name="connsiteY320" fmla="*/ 708155 h 925035"/>
                <a:gd name="connsiteX321" fmla="*/ 3730240 w 7878353"/>
                <a:gd name="connsiteY321" fmla="*/ 708155 h 925035"/>
                <a:gd name="connsiteX322" fmla="*/ 3730240 w 7878353"/>
                <a:gd name="connsiteY322" fmla="*/ 712589 h 925035"/>
                <a:gd name="connsiteX323" fmla="*/ 3763017 w 7878353"/>
                <a:gd name="connsiteY323" fmla="*/ 712589 h 925035"/>
                <a:gd name="connsiteX324" fmla="*/ 3763017 w 7878353"/>
                <a:gd name="connsiteY324" fmla="*/ 717023 h 925035"/>
                <a:gd name="connsiteX325" fmla="*/ 3789846 w 7878353"/>
                <a:gd name="connsiteY325" fmla="*/ 717023 h 925035"/>
                <a:gd name="connsiteX326" fmla="*/ 3789846 w 7878353"/>
                <a:gd name="connsiteY326" fmla="*/ 721457 h 925035"/>
                <a:gd name="connsiteX327" fmla="*/ 3819712 w 7878353"/>
                <a:gd name="connsiteY327" fmla="*/ 721457 h 925035"/>
                <a:gd name="connsiteX328" fmla="*/ 3819712 w 7878353"/>
                <a:gd name="connsiteY328" fmla="*/ 725891 h 925035"/>
                <a:gd name="connsiteX329" fmla="*/ 3843630 w 7878353"/>
                <a:gd name="connsiteY329" fmla="*/ 725891 h 925035"/>
                <a:gd name="connsiteX330" fmla="*/ 3843630 w 7878353"/>
                <a:gd name="connsiteY330" fmla="*/ 730325 h 925035"/>
                <a:gd name="connsiteX331" fmla="*/ 3870459 w 7878353"/>
                <a:gd name="connsiteY331" fmla="*/ 730325 h 925035"/>
                <a:gd name="connsiteX332" fmla="*/ 3870459 w 7878353"/>
                <a:gd name="connsiteY332" fmla="*/ 734759 h 925035"/>
                <a:gd name="connsiteX333" fmla="*/ 4007641 w 7878353"/>
                <a:gd name="connsiteY333" fmla="*/ 734759 h 925035"/>
                <a:gd name="connsiteX334" fmla="*/ 4007641 w 7878353"/>
                <a:gd name="connsiteY334" fmla="*/ 739192 h 925035"/>
                <a:gd name="connsiteX335" fmla="*/ 4097114 w 7878353"/>
                <a:gd name="connsiteY335" fmla="*/ 739192 h 925035"/>
                <a:gd name="connsiteX336" fmla="*/ 4097114 w 7878353"/>
                <a:gd name="connsiteY336" fmla="*/ 743753 h 925035"/>
                <a:gd name="connsiteX337" fmla="*/ 4106099 w 7878353"/>
                <a:gd name="connsiteY337" fmla="*/ 743753 h 925035"/>
                <a:gd name="connsiteX338" fmla="*/ 4106099 w 7878353"/>
                <a:gd name="connsiteY338" fmla="*/ 748314 h 925035"/>
                <a:gd name="connsiteX339" fmla="*/ 4123943 w 7878353"/>
                <a:gd name="connsiteY339" fmla="*/ 748314 h 925035"/>
                <a:gd name="connsiteX340" fmla="*/ 4123943 w 7878353"/>
                <a:gd name="connsiteY340" fmla="*/ 752874 h 925035"/>
                <a:gd name="connsiteX341" fmla="*/ 4177600 w 7878353"/>
                <a:gd name="connsiteY341" fmla="*/ 752874 h 925035"/>
                <a:gd name="connsiteX342" fmla="*/ 4177600 w 7878353"/>
                <a:gd name="connsiteY342" fmla="*/ 757435 h 925035"/>
                <a:gd name="connsiteX343" fmla="*/ 4460950 w 7878353"/>
                <a:gd name="connsiteY343" fmla="*/ 757435 h 925035"/>
                <a:gd name="connsiteX344" fmla="*/ 4460950 w 7878353"/>
                <a:gd name="connsiteY344" fmla="*/ 761995 h 925035"/>
                <a:gd name="connsiteX345" fmla="*/ 4463987 w 7878353"/>
                <a:gd name="connsiteY345" fmla="*/ 761995 h 925035"/>
                <a:gd name="connsiteX346" fmla="*/ 4463987 w 7878353"/>
                <a:gd name="connsiteY346" fmla="*/ 766556 h 925035"/>
                <a:gd name="connsiteX347" fmla="*/ 4481831 w 7878353"/>
                <a:gd name="connsiteY347" fmla="*/ 766556 h 925035"/>
                <a:gd name="connsiteX348" fmla="*/ 4481831 w 7878353"/>
                <a:gd name="connsiteY348" fmla="*/ 771116 h 925035"/>
                <a:gd name="connsiteX349" fmla="*/ 4750247 w 7878353"/>
                <a:gd name="connsiteY349" fmla="*/ 771116 h 925035"/>
                <a:gd name="connsiteX350" fmla="*/ 4750247 w 7878353"/>
                <a:gd name="connsiteY350" fmla="*/ 775804 h 925035"/>
                <a:gd name="connsiteX351" fmla="*/ 4872496 w 7878353"/>
                <a:gd name="connsiteY351" fmla="*/ 775804 h 925035"/>
                <a:gd name="connsiteX352" fmla="*/ 4872496 w 7878353"/>
                <a:gd name="connsiteY352" fmla="*/ 780491 h 925035"/>
                <a:gd name="connsiteX353" fmla="*/ 4959058 w 7878353"/>
                <a:gd name="connsiteY353" fmla="*/ 780491 h 925035"/>
                <a:gd name="connsiteX354" fmla="*/ 4959058 w 7878353"/>
                <a:gd name="connsiteY354" fmla="*/ 785305 h 925035"/>
                <a:gd name="connsiteX355" fmla="*/ 5051567 w 7878353"/>
                <a:gd name="connsiteY355" fmla="*/ 785305 h 925035"/>
                <a:gd name="connsiteX356" fmla="*/ 5051567 w 7878353"/>
                <a:gd name="connsiteY356" fmla="*/ 790119 h 925035"/>
                <a:gd name="connsiteX357" fmla="*/ 5182801 w 7878353"/>
                <a:gd name="connsiteY357" fmla="*/ 790119 h 925035"/>
                <a:gd name="connsiteX358" fmla="*/ 5182801 w 7878353"/>
                <a:gd name="connsiteY358" fmla="*/ 794933 h 925035"/>
                <a:gd name="connsiteX359" fmla="*/ 5534742 w 7878353"/>
                <a:gd name="connsiteY359" fmla="*/ 794933 h 925035"/>
                <a:gd name="connsiteX360" fmla="*/ 5534742 w 7878353"/>
                <a:gd name="connsiteY360" fmla="*/ 800253 h 925035"/>
                <a:gd name="connsiteX361" fmla="*/ 5606370 w 7878353"/>
                <a:gd name="connsiteY361" fmla="*/ 800253 h 925035"/>
                <a:gd name="connsiteX362" fmla="*/ 5606370 w 7878353"/>
                <a:gd name="connsiteY362" fmla="*/ 805827 h 925035"/>
                <a:gd name="connsiteX363" fmla="*/ 5612318 w 7878353"/>
                <a:gd name="connsiteY363" fmla="*/ 805827 h 925035"/>
                <a:gd name="connsiteX364" fmla="*/ 5612318 w 7878353"/>
                <a:gd name="connsiteY364" fmla="*/ 811401 h 925035"/>
                <a:gd name="connsiteX365" fmla="*/ 5758485 w 7878353"/>
                <a:gd name="connsiteY365" fmla="*/ 811401 h 925035"/>
                <a:gd name="connsiteX366" fmla="*/ 5758485 w 7878353"/>
                <a:gd name="connsiteY366" fmla="*/ 817102 h 925035"/>
                <a:gd name="connsiteX367" fmla="*/ 5940466 w 7878353"/>
                <a:gd name="connsiteY367" fmla="*/ 817102 h 925035"/>
                <a:gd name="connsiteX368" fmla="*/ 5940466 w 7878353"/>
                <a:gd name="connsiteY368" fmla="*/ 823056 h 925035"/>
                <a:gd name="connsiteX369" fmla="*/ 6167121 w 7878353"/>
                <a:gd name="connsiteY369" fmla="*/ 823056 h 925035"/>
                <a:gd name="connsiteX370" fmla="*/ 6167121 w 7878353"/>
                <a:gd name="connsiteY370" fmla="*/ 830150 h 925035"/>
                <a:gd name="connsiteX371" fmla="*/ 6456418 w 7878353"/>
                <a:gd name="connsiteY371" fmla="*/ 830150 h 925035"/>
                <a:gd name="connsiteX372" fmla="*/ 6456418 w 7878353"/>
                <a:gd name="connsiteY372" fmla="*/ 837878 h 925035"/>
                <a:gd name="connsiteX373" fmla="*/ 6474262 w 7878353"/>
                <a:gd name="connsiteY373" fmla="*/ 837878 h 925035"/>
                <a:gd name="connsiteX374" fmla="*/ 6474262 w 7878353"/>
                <a:gd name="connsiteY374" fmla="*/ 845606 h 925035"/>
                <a:gd name="connsiteX375" fmla="*/ 6521972 w 7878353"/>
                <a:gd name="connsiteY375" fmla="*/ 845606 h 925035"/>
                <a:gd name="connsiteX376" fmla="*/ 6521972 w 7878353"/>
                <a:gd name="connsiteY376" fmla="*/ 853460 h 925035"/>
                <a:gd name="connsiteX377" fmla="*/ 6829240 w 7878353"/>
                <a:gd name="connsiteY377" fmla="*/ 853460 h 925035"/>
                <a:gd name="connsiteX378" fmla="*/ 6829240 w 7878353"/>
                <a:gd name="connsiteY378" fmla="*/ 861568 h 925035"/>
                <a:gd name="connsiteX379" fmla="*/ 7064879 w 7878353"/>
                <a:gd name="connsiteY379" fmla="*/ 861568 h 925035"/>
                <a:gd name="connsiteX380" fmla="*/ 7064879 w 7878353"/>
                <a:gd name="connsiteY380" fmla="*/ 870816 h 925035"/>
                <a:gd name="connsiteX381" fmla="*/ 7443649 w 7878353"/>
                <a:gd name="connsiteY381" fmla="*/ 870816 h 925035"/>
                <a:gd name="connsiteX382" fmla="*/ 7443649 w 7878353"/>
                <a:gd name="connsiteY382" fmla="*/ 884117 h 925035"/>
                <a:gd name="connsiteX383" fmla="*/ 7515277 w 7878353"/>
                <a:gd name="connsiteY383" fmla="*/ 884117 h 925035"/>
                <a:gd name="connsiteX384" fmla="*/ 7515277 w 7878353"/>
                <a:gd name="connsiteY384" fmla="*/ 897546 h 925035"/>
                <a:gd name="connsiteX385" fmla="*/ 7560076 w 7878353"/>
                <a:gd name="connsiteY385" fmla="*/ 897546 h 925035"/>
                <a:gd name="connsiteX386" fmla="*/ 7560076 w 7878353"/>
                <a:gd name="connsiteY386" fmla="*/ 911101 h 925035"/>
                <a:gd name="connsiteX387" fmla="*/ 7688273 w 7878353"/>
                <a:gd name="connsiteY387" fmla="*/ 911101 h 925035"/>
                <a:gd name="connsiteX388" fmla="*/ 7688273 w 7878353"/>
                <a:gd name="connsiteY388" fmla="*/ 925036 h 925035"/>
                <a:gd name="connsiteX389" fmla="*/ 7878354 w 7878353"/>
                <a:gd name="connsiteY389" fmla="*/ 925036 h 92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7878353" h="925035">
                  <a:moveTo>
                    <a:pt x="0" y="0"/>
                  </a:moveTo>
                  <a:lnTo>
                    <a:pt x="5948" y="0"/>
                  </a:lnTo>
                  <a:lnTo>
                    <a:pt x="5948" y="3927"/>
                  </a:lnTo>
                  <a:lnTo>
                    <a:pt x="20881" y="3927"/>
                  </a:lnTo>
                  <a:lnTo>
                    <a:pt x="20881" y="7854"/>
                  </a:lnTo>
                  <a:lnTo>
                    <a:pt x="23918" y="7854"/>
                  </a:lnTo>
                  <a:lnTo>
                    <a:pt x="23918" y="11781"/>
                  </a:lnTo>
                  <a:lnTo>
                    <a:pt x="35814" y="11781"/>
                  </a:lnTo>
                  <a:lnTo>
                    <a:pt x="35814" y="15709"/>
                  </a:lnTo>
                  <a:lnTo>
                    <a:pt x="41762" y="15709"/>
                  </a:lnTo>
                  <a:lnTo>
                    <a:pt x="41762" y="19636"/>
                  </a:lnTo>
                  <a:lnTo>
                    <a:pt x="53658" y="19636"/>
                  </a:lnTo>
                  <a:lnTo>
                    <a:pt x="53658" y="23563"/>
                  </a:lnTo>
                  <a:lnTo>
                    <a:pt x="65554" y="23563"/>
                  </a:lnTo>
                  <a:lnTo>
                    <a:pt x="65554" y="27490"/>
                  </a:lnTo>
                  <a:lnTo>
                    <a:pt x="86435" y="27490"/>
                  </a:lnTo>
                  <a:lnTo>
                    <a:pt x="86435" y="35344"/>
                  </a:lnTo>
                  <a:lnTo>
                    <a:pt x="92383" y="35344"/>
                  </a:lnTo>
                  <a:lnTo>
                    <a:pt x="92383" y="43199"/>
                  </a:lnTo>
                  <a:lnTo>
                    <a:pt x="95420" y="43199"/>
                  </a:lnTo>
                  <a:lnTo>
                    <a:pt x="95420" y="47126"/>
                  </a:lnTo>
                  <a:lnTo>
                    <a:pt x="101368" y="47126"/>
                  </a:lnTo>
                  <a:lnTo>
                    <a:pt x="101368" y="51053"/>
                  </a:lnTo>
                  <a:lnTo>
                    <a:pt x="125286" y="51053"/>
                  </a:lnTo>
                  <a:lnTo>
                    <a:pt x="125286" y="54980"/>
                  </a:lnTo>
                  <a:lnTo>
                    <a:pt x="128323" y="54980"/>
                  </a:lnTo>
                  <a:lnTo>
                    <a:pt x="128323" y="58907"/>
                  </a:lnTo>
                  <a:lnTo>
                    <a:pt x="158190" y="58907"/>
                  </a:lnTo>
                  <a:lnTo>
                    <a:pt x="158190" y="62835"/>
                  </a:lnTo>
                  <a:lnTo>
                    <a:pt x="170086" y="62835"/>
                  </a:lnTo>
                  <a:lnTo>
                    <a:pt x="170086" y="66762"/>
                  </a:lnTo>
                  <a:lnTo>
                    <a:pt x="185019" y="66762"/>
                  </a:lnTo>
                  <a:lnTo>
                    <a:pt x="185019" y="70689"/>
                  </a:lnTo>
                  <a:lnTo>
                    <a:pt x="199952" y="70689"/>
                  </a:lnTo>
                  <a:lnTo>
                    <a:pt x="199952" y="74616"/>
                  </a:lnTo>
                  <a:lnTo>
                    <a:pt x="205900" y="74616"/>
                  </a:lnTo>
                  <a:lnTo>
                    <a:pt x="205900" y="78543"/>
                  </a:lnTo>
                  <a:lnTo>
                    <a:pt x="217796" y="78543"/>
                  </a:lnTo>
                  <a:lnTo>
                    <a:pt x="217796" y="82470"/>
                  </a:lnTo>
                  <a:lnTo>
                    <a:pt x="223744" y="82470"/>
                  </a:lnTo>
                  <a:lnTo>
                    <a:pt x="223744" y="86397"/>
                  </a:lnTo>
                  <a:lnTo>
                    <a:pt x="232729" y="86397"/>
                  </a:lnTo>
                  <a:lnTo>
                    <a:pt x="232729" y="98306"/>
                  </a:lnTo>
                  <a:lnTo>
                    <a:pt x="253610" y="98306"/>
                  </a:lnTo>
                  <a:lnTo>
                    <a:pt x="253610" y="102359"/>
                  </a:lnTo>
                  <a:lnTo>
                    <a:pt x="259558" y="102359"/>
                  </a:lnTo>
                  <a:lnTo>
                    <a:pt x="259558" y="106413"/>
                  </a:lnTo>
                  <a:lnTo>
                    <a:pt x="274491" y="106413"/>
                  </a:lnTo>
                  <a:lnTo>
                    <a:pt x="274491" y="110467"/>
                  </a:lnTo>
                  <a:lnTo>
                    <a:pt x="280439" y="110467"/>
                  </a:lnTo>
                  <a:lnTo>
                    <a:pt x="280439" y="114521"/>
                  </a:lnTo>
                  <a:lnTo>
                    <a:pt x="283476" y="114521"/>
                  </a:lnTo>
                  <a:lnTo>
                    <a:pt x="283476" y="118575"/>
                  </a:lnTo>
                  <a:lnTo>
                    <a:pt x="292461" y="118575"/>
                  </a:lnTo>
                  <a:lnTo>
                    <a:pt x="292461" y="122629"/>
                  </a:lnTo>
                  <a:lnTo>
                    <a:pt x="307394" y="122629"/>
                  </a:lnTo>
                  <a:lnTo>
                    <a:pt x="307394" y="126683"/>
                  </a:lnTo>
                  <a:lnTo>
                    <a:pt x="316379" y="126683"/>
                  </a:lnTo>
                  <a:lnTo>
                    <a:pt x="316379" y="130736"/>
                  </a:lnTo>
                  <a:lnTo>
                    <a:pt x="319417" y="130736"/>
                  </a:lnTo>
                  <a:lnTo>
                    <a:pt x="319417" y="134790"/>
                  </a:lnTo>
                  <a:lnTo>
                    <a:pt x="337260" y="134790"/>
                  </a:lnTo>
                  <a:lnTo>
                    <a:pt x="337260" y="138844"/>
                  </a:lnTo>
                  <a:lnTo>
                    <a:pt x="346246" y="138844"/>
                  </a:lnTo>
                  <a:lnTo>
                    <a:pt x="346246" y="146825"/>
                  </a:lnTo>
                  <a:lnTo>
                    <a:pt x="361179" y="146825"/>
                  </a:lnTo>
                  <a:lnTo>
                    <a:pt x="361179" y="150879"/>
                  </a:lnTo>
                  <a:lnTo>
                    <a:pt x="364216" y="150879"/>
                  </a:lnTo>
                  <a:lnTo>
                    <a:pt x="364216" y="154933"/>
                  </a:lnTo>
                  <a:lnTo>
                    <a:pt x="373201" y="154933"/>
                  </a:lnTo>
                  <a:lnTo>
                    <a:pt x="373201" y="158987"/>
                  </a:lnTo>
                  <a:lnTo>
                    <a:pt x="382186" y="158987"/>
                  </a:lnTo>
                  <a:lnTo>
                    <a:pt x="382186" y="163040"/>
                  </a:lnTo>
                  <a:lnTo>
                    <a:pt x="394082" y="163040"/>
                  </a:lnTo>
                  <a:lnTo>
                    <a:pt x="394082" y="167094"/>
                  </a:lnTo>
                  <a:lnTo>
                    <a:pt x="403067" y="167094"/>
                  </a:lnTo>
                  <a:lnTo>
                    <a:pt x="403067" y="171148"/>
                  </a:lnTo>
                  <a:lnTo>
                    <a:pt x="441792" y="171148"/>
                  </a:lnTo>
                  <a:lnTo>
                    <a:pt x="441792" y="183183"/>
                  </a:lnTo>
                  <a:lnTo>
                    <a:pt x="444829" y="183183"/>
                  </a:lnTo>
                  <a:lnTo>
                    <a:pt x="444829" y="187237"/>
                  </a:lnTo>
                  <a:lnTo>
                    <a:pt x="453815" y="187237"/>
                  </a:lnTo>
                  <a:lnTo>
                    <a:pt x="453815" y="191291"/>
                  </a:lnTo>
                  <a:lnTo>
                    <a:pt x="456852" y="191291"/>
                  </a:lnTo>
                  <a:lnTo>
                    <a:pt x="456852" y="195344"/>
                  </a:lnTo>
                  <a:lnTo>
                    <a:pt x="489629" y="195344"/>
                  </a:lnTo>
                  <a:lnTo>
                    <a:pt x="489629" y="199398"/>
                  </a:lnTo>
                  <a:lnTo>
                    <a:pt x="492666" y="199398"/>
                  </a:lnTo>
                  <a:lnTo>
                    <a:pt x="492666" y="203452"/>
                  </a:lnTo>
                  <a:lnTo>
                    <a:pt x="510510" y="203452"/>
                  </a:lnTo>
                  <a:lnTo>
                    <a:pt x="510510" y="207506"/>
                  </a:lnTo>
                  <a:lnTo>
                    <a:pt x="528354" y="207506"/>
                  </a:lnTo>
                  <a:lnTo>
                    <a:pt x="528354" y="211560"/>
                  </a:lnTo>
                  <a:lnTo>
                    <a:pt x="546197" y="211560"/>
                  </a:lnTo>
                  <a:lnTo>
                    <a:pt x="546197" y="219667"/>
                  </a:lnTo>
                  <a:lnTo>
                    <a:pt x="561131" y="219667"/>
                  </a:lnTo>
                  <a:lnTo>
                    <a:pt x="561131" y="223721"/>
                  </a:lnTo>
                  <a:lnTo>
                    <a:pt x="587960" y="223721"/>
                  </a:lnTo>
                  <a:lnTo>
                    <a:pt x="587960" y="227775"/>
                  </a:lnTo>
                  <a:lnTo>
                    <a:pt x="599855" y="227775"/>
                  </a:lnTo>
                  <a:lnTo>
                    <a:pt x="599855" y="231829"/>
                  </a:lnTo>
                  <a:lnTo>
                    <a:pt x="626684" y="231829"/>
                  </a:lnTo>
                  <a:lnTo>
                    <a:pt x="626684" y="235883"/>
                  </a:lnTo>
                  <a:lnTo>
                    <a:pt x="629722" y="235883"/>
                  </a:lnTo>
                  <a:lnTo>
                    <a:pt x="629722" y="239937"/>
                  </a:lnTo>
                  <a:lnTo>
                    <a:pt x="653640" y="239937"/>
                  </a:lnTo>
                  <a:lnTo>
                    <a:pt x="653640" y="243990"/>
                  </a:lnTo>
                  <a:lnTo>
                    <a:pt x="671484" y="243990"/>
                  </a:lnTo>
                  <a:lnTo>
                    <a:pt x="671484" y="248044"/>
                  </a:lnTo>
                  <a:lnTo>
                    <a:pt x="677432" y="248044"/>
                  </a:lnTo>
                  <a:lnTo>
                    <a:pt x="677432" y="252098"/>
                  </a:lnTo>
                  <a:lnTo>
                    <a:pt x="701350" y="252098"/>
                  </a:lnTo>
                  <a:lnTo>
                    <a:pt x="701350" y="256152"/>
                  </a:lnTo>
                  <a:lnTo>
                    <a:pt x="716283" y="256152"/>
                  </a:lnTo>
                  <a:lnTo>
                    <a:pt x="716283" y="260206"/>
                  </a:lnTo>
                  <a:lnTo>
                    <a:pt x="740201" y="260206"/>
                  </a:lnTo>
                  <a:lnTo>
                    <a:pt x="740201" y="264260"/>
                  </a:lnTo>
                  <a:lnTo>
                    <a:pt x="767030" y="264260"/>
                  </a:lnTo>
                  <a:lnTo>
                    <a:pt x="767030" y="268314"/>
                  </a:lnTo>
                  <a:lnTo>
                    <a:pt x="776015" y="268314"/>
                  </a:lnTo>
                  <a:lnTo>
                    <a:pt x="776015" y="272367"/>
                  </a:lnTo>
                  <a:lnTo>
                    <a:pt x="799934" y="272367"/>
                  </a:lnTo>
                  <a:lnTo>
                    <a:pt x="799934" y="276421"/>
                  </a:lnTo>
                  <a:lnTo>
                    <a:pt x="811830" y="276421"/>
                  </a:lnTo>
                  <a:lnTo>
                    <a:pt x="811830" y="280475"/>
                  </a:lnTo>
                  <a:lnTo>
                    <a:pt x="823725" y="280475"/>
                  </a:lnTo>
                  <a:lnTo>
                    <a:pt x="823725" y="284529"/>
                  </a:lnTo>
                  <a:lnTo>
                    <a:pt x="856502" y="284529"/>
                  </a:lnTo>
                  <a:lnTo>
                    <a:pt x="856502" y="288583"/>
                  </a:lnTo>
                  <a:lnTo>
                    <a:pt x="960908" y="288583"/>
                  </a:lnTo>
                  <a:lnTo>
                    <a:pt x="960908" y="292637"/>
                  </a:lnTo>
                  <a:lnTo>
                    <a:pt x="966855" y="292637"/>
                  </a:lnTo>
                  <a:lnTo>
                    <a:pt x="966855" y="296690"/>
                  </a:lnTo>
                  <a:lnTo>
                    <a:pt x="981789" y="296690"/>
                  </a:lnTo>
                  <a:lnTo>
                    <a:pt x="981789" y="300744"/>
                  </a:lnTo>
                  <a:lnTo>
                    <a:pt x="996722" y="300744"/>
                  </a:lnTo>
                  <a:lnTo>
                    <a:pt x="996722" y="304798"/>
                  </a:lnTo>
                  <a:lnTo>
                    <a:pt x="1008618" y="304798"/>
                  </a:lnTo>
                  <a:lnTo>
                    <a:pt x="1008618" y="308852"/>
                  </a:lnTo>
                  <a:lnTo>
                    <a:pt x="1011655" y="308852"/>
                  </a:lnTo>
                  <a:lnTo>
                    <a:pt x="1011655" y="312906"/>
                  </a:lnTo>
                  <a:lnTo>
                    <a:pt x="1032536" y="312906"/>
                  </a:lnTo>
                  <a:lnTo>
                    <a:pt x="1032536" y="316960"/>
                  </a:lnTo>
                  <a:lnTo>
                    <a:pt x="1047469" y="316960"/>
                  </a:lnTo>
                  <a:lnTo>
                    <a:pt x="1047469" y="325067"/>
                  </a:lnTo>
                  <a:lnTo>
                    <a:pt x="1056454" y="325067"/>
                  </a:lnTo>
                  <a:lnTo>
                    <a:pt x="1056454" y="333175"/>
                  </a:lnTo>
                  <a:lnTo>
                    <a:pt x="1065439" y="333175"/>
                  </a:lnTo>
                  <a:lnTo>
                    <a:pt x="1065439" y="337229"/>
                  </a:lnTo>
                  <a:lnTo>
                    <a:pt x="1089358" y="337229"/>
                  </a:lnTo>
                  <a:lnTo>
                    <a:pt x="1089358" y="341283"/>
                  </a:lnTo>
                  <a:lnTo>
                    <a:pt x="1092395" y="341283"/>
                  </a:lnTo>
                  <a:lnTo>
                    <a:pt x="1092395" y="345336"/>
                  </a:lnTo>
                  <a:lnTo>
                    <a:pt x="1101380" y="345336"/>
                  </a:lnTo>
                  <a:lnTo>
                    <a:pt x="1101380" y="349390"/>
                  </a:lnTo>
                  <a:lnTo>
                    <a:pt x="1104417" y="349390"/>
                  </a:lnTo>
                  <a:lnTo>
                    <a:pt x="1104417" y="353444"/>
                  </a:lnTo>
                  <a:lnTo>
                    <a:pt x="1107455" y="353444"/>
                  </a:lnTo>
                  <a:lnTo>
                    <a:pt x="1107455" y="357498"/>
                  </a:lnTo>
                  <a:lnTo>
                    <a:pt x="1110492" y="357498"/>
                  </a:lnTo>
                  <a:lnTo>
                    <a:pt x="1110492" y="361552"/>
                  </a:lnTo>
                  <a:lnTo>
                    <a:pt x="1122388" y="361552"/>
                  </a:lnTo>
                  <a:lnTo>
                    <a:pt x="1122388" y="365606"/>
                  </a:lnTo>
                  <a:lnTo>
                    <a:pt x="1140231" y="365606"/>
                  </a:lnTo>
                  <a:lnTo>
                    <a:pt x="1140231" y="369660"/>
                  </a:lnTo>
                  <a:lnTo>
                    <a:pt x="1146179" y="369660"/>
                  </a:lnTo>
                  <a:lnTo>
                    <a:pt x="1146179" y="373713"/>
                  </a:lnTo>
                  <a:lnTo>
                    <a:pt x="1161112" y="373713"/>
                  </a:lnTo>
                  <a:lnTo>
                    <a:pt x="1161112" y="377767"/>
                  </a:lnTo>
                  <a:lnTo>
                    <a:pt x="1193889" y="377767"/>
                  </a:lnTo>
                  <a:lnTo>
                    <a:pt x="1193889" y="381821"/>
                  </a:lnTo>
                  <a:lnTo>
                    <a:pt x="1220718" y="381821"/>
                  </a:lnTo>
                  <a:lnTo>
                    <a:pt x="1220718" y="385875"/>
                  </a:lnTo>
                  <a:lnTo>
                    <a:pt x="1226666" y="385875"/>
                  </a:lnTo>
                  <a:lnTo>
                    <a:pt x="1226666" y="389929"/>
                  </a:lnTo>
                  <a:lnTo>
                    <a:pt x="1354863" y="389929"/>
                  </a:lnTo>
                  <a:lnTo>
                    <a:pt x="1354863" y="394109"/>
                  </a:lnTo>
                  <a:lnTo>
                    <a:pt x="1366759" y="394109"/>
                  </a:lnTo>
                  <a:lnTo>
                    <a:pt x="1366759" y="398290"/>
                  </a:lnTo>
                  <a:lnTo>
                    <a:pt x="1369796" y="398290"/>
                  </a:lnTo>
                  <a:lnTo>
                    <a:pt x="1369796" y="402470"/>
                  </a:lnTo>
                  <a:lnTo>
                    <a:pt x="1372834" y="402470"/>
                  </a:lnTo>
                  <a:lnTo>
                    <a:pt x="1372834" y="406651"/>
                  </a:lnTo>
                  <a:lnTo>
                    <a:pt x="1417633" y="406651"/>
                  </a:lnTo>
                  <a:lnTo>
                    <a:pt x="1417633" y="410831"/>
                  </a:lnTo>
                  <a:lnTo>
                    <a:pt x="1441551" y="410831"/>
                  </a:lnTo>
                  <a:lnTo>
                    <a:pt x="1441551" y="415012"/>
                  </a:lnTo>
                  <a:lnTo>
                    <a:pt x="1465469" y="415012"/>
                  </a:lnTo>
                  <a:lnTo>
                    <a:pt x="1465469" y="419192"/>
                  </a:lnTo>
                  <a:lnTo>
                    <a:pt x="1489388" y="419192"/>
                  </a:lnTo>
                  <a:lnTo>
                    <a:pt x="1489388" y="427427"/>
                  </a:lnTo>
                  <a:lnTo>
                    <a:pt x="1516217" y="427427"/>
                  </a:lnTo>
                  <a:lnTo>
                    <a:pt x="1516217" y="431607"/>
                  </a:lnTo>
                  <a:lnTo>
                    <a:pt x="1522165" y="431607"/>
                  </a:lnTo>
                  <a:lnTo>
                    <a:pt x="1522165" y="435788"/>
                  </a:lnTo>
                  <a:lnTo>
                    <a:pt x="1552031" y="435788"/>
                  </a:lnTo>
                  <a:lnTo>
                    <a:pt x="1552031" y="439968"/>
                  </a:lnTo>
                  <a:lnTo>
                    <a:pt x="1561016" y="439968"/>
                  </a:lnTo>
                  <a:lnTo>
                    <a:pt x="1561016" y="444149"/>
                  </a:lnTo>
                  <a:lnTo>
                    <a:pt x="1564053" y="444149"/>
                  </a:lnTo>
                  <a:lnTo>
                    <a:pt x="1564053" y="448329"/>
                  </a:lnTo>
                  <a:lnTo>
                    <a:pt x="1567091" y="448329"/>
                  </a:lnTo>
                  <a:lnTo>
                    <a:pt x="1567091" y="452510"/>
                  </a:lnTo>
                  <a:lnTo>
                    <a:pt x="1596957" y="452510"/>
                  </a:lnTo>
                  <a:lnTo>
                    <a:pt x="1596957" y="456690"/>
                  </a:lnTo>
                  <a:lnTo>
                    <a:pt x="1614801" y="456690"/>
                  </a:lnTo>
                  <a:lnTo>
                    <a:pt x="1614801" y="460871"/>
                  </a:lnTo>
                  <a:lnTo>
                    <a:pt x="1659600" y="460871"/>
                  </a:lnTo>
                  <a:lnTo>
                    <a:pt x="1659600" y="465051"/>
                  </a:lnTo>
                  <a:lnTo>
                    <a:pt x="1668585" y="465051"/>
                  </a:lnTo>
                  <a:lnTo>
                    <a:pt x="1668585" y="469232"/>
                  </a:lnTo>
                  <a:lnTo>
                    <a:pt x="1734266" y="469232"/>
                  </a:lnTo>
                  <a:lnTo>
                    <a:pt x="1734266" y="473413"/>
                  </a:lnTo>
                  <a:lnTo>
                    <a:pt x="1761094" y="473413"/>
                  </a:lnTo>
                  <a:lnTo>
                    <a:pt x="1761094" y="477593"/>
                  </a:lnTo>
                  <a:lnTo>
                    <a:pt x="1776027" y="477593"/>
                  </a:lnTo>
                  <a:lnTo>
                    <a:pt x="1776027" y="481774"/>
                  </a:lnTo>
                  <a:lnTo>
                    <a:pt x="1781975" y="481774"/>
                  </a:lnTo>
                  <a:lnTo>
                    <a:pt x="1781975" y="485954"/>
                  </a:lnTo>
                  <a:lnTo>
                    <a:pt x="1793871" y="485954"/>
                  </a:lnTo>
                  <a:lnTo>
                    <a:pt x="1793871" y="490135"/>
                  </a:lnTo>
                  <a:lnTo>
                    <a:pt x="1799819" y="490135"/>
                  </a:lnTo>
                  <a:lnTo>
                    <a:pt x="1799819" y="494315"/>
                  </a:lnTo>
                  <a:lnTo>
                    <a:pt x="1820700" y="494315"/>
                  </a:lnTo>
                  <a:lnTo>
                    <a:pt x="1820700" y="498496"/>
                  </a:lnTo>
                  <a:lnTo>
                    <a:pt x="1823738" y="498496"/>
                  </a:lnTo>
                  <a:lnTo>
                    <a:pt x="1823738" y="502676"/>
                  </a:lnTo>
                  <a:lnTo>
                    <a:pt x="1832723" y="502676"/>
                  </a:lnTo>
                  <a:lnTo>
                    <a:pt x="1832723" y="506857"/>
                  </a:lnTo>
                  <a:lnTo>
                    <a:pt x="1877522" y="506857"/>
                  </a:lnTo>
                  <a:lnTo>
                    <a:pt x="1877522" y="511037"/>
                  </a:lnTo>
                  <a:lnTo>
                    <a:pt x="1886507" y="511037"/>
                  </a:lnTo>
                  <a:lnTo>
                    <a:pt x="1886507" y="515218"/>
                  </a:lnTo>
                  <a:lnTo>
                    <a:pt x="1892455" y="515218"/>
                  </a:lnTo>
                  <a:lnTo>
                    <a:pt x="1892455" y="519398"/>
                  </a:lnTo>
                  <a:lnTo>
                    <a:pt x="1910299" y="519398"/>
                  </a:lnTo>
                  <a:lnTo>
                    <a:pt x="1910299" y="523579"/>
                  </a:lnTo>
                  <a:lnTo>
                    <a:pt x="1925232" y="523579"/>
                  </a:lnTo>
                  <a:lnTo>
                    <a:pt x="1925232" y="527759"/>
                  </a:lnTo>
                  <a:lnTo>
                    <a:pt x="1934217" y="527759"/>
                  </a:lnTo>
                  <a:lnTo>
                    <a:pt x="1934217" y="531940"/>
                  </a:lnTo>
                  <a:lnTo>
                    <a:pt x="1990912" y="531940"/>
                  </a:lnTo>
                  <a:lnTo>
                    <a:pt x="1990912" y="536120"/>
                  </a:lnTo>
                  <a:lnTo>
                    <a:pt x="1999898" y="536120"/>
                  </a:lnTo>
                  <a:lnTo>
                    <a:pt x="1999898" y="540301"/>
                  </a:lnTo>
                  <a:lnTo>
                    <a:pt x="2047608" y="540301"/>
                  </a:lnTo>
                  <a:lnTo>
                    <a:pt x="2047608" y="544481"/>
                  </a:lnTo>
                  <a:lnTo>
                    <a:pt x="2068489" y="544481"/>
                  </a:lnTo>
                  <a:lnTo>
                    <a:pt x="2068489" y="548662"/>
                  </a:lnTo>
                  <a:lnTo>
                    <a:pt x="2071526" y="548662"/>
                  </a:lnTo>
                  <a:lnTo>
                    <a:pt x="2071526" y="552842"/>
                  </a:lnTo>
                  <a:lnTo>
                    <a:pt x="2086459" y="552842"/>
                  </a:lnTo>
                  <a:lnTo>
                    <a:pt x="2086459" y="557023"/>
                  </a:lnTo>
                  <a:lnTo>
                    <a:pt x="2089496" y="557023"/>
                  </a:lnTo>
                  <a:lnTo>
                    <a:pt x="2089496" y="561204"/>
                  </a:lnTo>
                  <a:lnTo>
                    <a:pt x="2152139" y="561204"/>
                  </a:lnTo>
                  <a:lnTo>
                    <a:pt x="2152139" y="565384"/>
                  </a:lnTo>
                  <a:lnTo>
                    <a:pt x="2182006" y="565384"/>
                  </a:lnTo>
                  <a:lnTo>
                    <a:pt x="2182006" y="569565"/>
                  </a:lnTo>
                  <a:lnTo>
                    <a:pt x="2205924" y="569565"/>
                  </a:lnTo>
                  <a:lnTo>
                    <a:pt x="2205924" y="573745"/>
                  </a:lnTo>
                  <a:lnTo>
                    <a:pt x="2220857" y="573745"/>
                  </a:lnTo>
                  <a:lnTo>
                    <a:pt x="2220857" y="577926"/>
                  </a:lnTo>
                  <a:lnTo>
                    <a:pt x="2253634" y="577926"/>
                  </a:lnTo>
                  <a:lnTo>
                    <a:pt x="2253634" y="582106"/>
                  </a:lnTo>
                  <a:lnTo>
                    <a:pt x="2286411" y="582106"/>
                  </a:lnTo>
                  <a:lnTo>
                    <a:pt x="2286411" y="586287"/>
                  </a:lnTo>
                  <a:lnTo>
                    <a:pt x="2331210" y="586287"/>
                  </a:lnTo>
                  <a:lnTo>
                    <a:pt x="2331210" y="590467"/>
                  </a:lnTo>
                  <a:lnTo>
                    <a:pt x="2390816" y="590467"/>
                  </a:lnTo>
                  <a:lnTo>
                    <a:pt x="2390816" y="594774"/>
                  </a:lnTo>
                  <a:lnTo>
                    <a:pt x="2450422" y="594774"/>
                  </a:lnTo>
                  <a:lnTo>
                    <a:pt x="2450422" y="599082"/>
                  </a:lnTo>
                  <a:lnTo>
                    <a:pt x="2486236" y="599082"/>
                  </a:lnTo>
                  <a:lnTo>
                    <a:pt x="2486236" y="603389"/>
                  </a:lnTo>
                  <a:lnTo>
                    <a:pt x="2516102" y="603389"/>
                  </a:lnTo>
                  <a:lnTo>
                    <a:pt x="2516102" y="607696"/>
                  </a:lnTo>
                  <a:lnTo>
                    <a:pt x="2548879" y="607696"/>
                  </a:lnTo>
                  <a:lnTo>
                    <a:pt x="2548879" y="612003"/>
                  </a:lnTo>
                  <a:lnTo>
                    <a:pt x="2575708" y="612003"/>
                  </a:lnTo>
                  <a:lnTo>
                    <a:pt x="2575708" y="616310"/>
                  </a:lnTo>
                  <a:lnTo>
                    <a:pt x="2581656" y="616310"/>
                  </a:lnTo>
                  <a:lnTo>
                    <a:pt x="2581656" y="620618"/>
                  </a:lnTo>
                  <a:lnTo>
                    <a:pt x="2626456" y="620618"/>
                  </a:lnTo>
                  <a:lnTo>
                    <a:pt x="2626456" y="624925"/>
                  </a:lnTo>
                  <a:lnTo>
                    <a:pt x="2775533" y="624925"/>
                  </a:lnTo>
                  <a:lnTo>
                    <a:pt x="2775533" y="629232"/>
                  </a:lnTo>
                  <a:lnTo>
                    <a:pt x="2900820" y="629232"/>
                  </a:lnTo>
                  <a:lnTo>
                    <a:pt x="2900820" y="633539"/>
                  </a:lnTo>
                  <a:lnTo>
                    <a:pt x="2966500" y="633539"/>
                  </a:lnTo>
                  <a:lnTo>
                    <a:pt x="2966500" y="637846"/>
                  </a:lnTo>
                  <a:lnTo>
                    <a:pt x="2972448" y="637846"/>
                  </a:lnTo>
                  <a:lnTo>
                    <a:pt x="2972448" y="642154"/>
                  </a:lnTo>
                  <a:lnTo>
                    <a:pt x="2978396" y="642154"/>
                  </a:lnTo>
                  <a:lnTo>
                    <a:pt x="2978396" y="646461"/>
                  </a:lnTo>
                  <a:lnTo>
                    <a:pt x="2981433" y="646461"/>
                  </a:lnTo>
                  <a:lnTo>
                    <a:pt x="2981433" y="650768"/>
                  </a:lnTo>
                  <a:lnTo>
                    <a:pt x="3002314" y="650768"/>
                  </a:lnTo>
                  <a:lnTo>
                    <a:pt x="3002314" y="655075"/>
                  </a:lnTo>
                  <a:lnTo>
                    <a:pt x="3079891" y="655075"/>
                  </a:lnTo>
                  <a:lnTo>
                    <a:pt x="3079891" y="659382"/>
                  </a:lnTo>
                  <a:lnTo>
                    <a:pt x="3103809" y="659382"/>
                  </a:lnTo>
                  <a:lnTo>
                    <a:pt x="3103809" y="663816"/>
                  </a:lnTo>
                  <a:lnTo>
                    <a:pt x="3208214" y="663816"/>
                  </a:lnTo>
                  <a:lnTo>
                    <a:pt x="3208214" y="668250"/>
                  </a:lnTo>
                  <a:lnTo>
                    <a:pt x="3246939" y="668250"/>
                  </a:lnTo>
                  <a:lnTo>
                    <a:pt x="3246939" y="672684"/>
                  </a:lnTo>
                  <a:lnTo>
                    <a:pt x="3390069" y="672684"/>
                  </a:lnTo>
                  <a:lnTo>
                    <a:pt x="3390069" y="677118"/>
                  </a:lnTo>
                  <a:lnTo>
                    <a:pt x="3413987" y="677118"/>
                  </a:lnTo>
                  <a:lnTo>
                    <a:pt x="3413987" y="681552"/>
                  </a:lnTo>
                  <a:lnTo>
                    <a:pt x="3572050" y="681552"/>
                  </a:lnTo>
                  <a:lnTo>
                    <a:pt x="3572050" y="685986"/>
                  </a:lnTo>
                  <a:lnTo>
                    <a:pt x="3640641" y="685986"/>
                  </a:lnTo>
                  <a:lnTo>
                    <a:pt x="3640641" y="690420"/>
                  </a:lnTo>
                  <a:lnTo>
                    <a:pt x="3643678" y="690420"/>
                  </a:lnTo>
                  <a:lnTo>
                    <a:pt x="3643678" y="694854"/>
                  </a:lnTo>
                  <a:lnTo>
                    <a:pt x="3658611" y="694854"/>
                  </a:lnTo>
                  <a:lnTo>
                    <a:pt x="3658611" y="699287"/>
                  </a:lnTo>
                  <a:lnTo>
                    <a:pt x="3727203" y="699287"/>
                  </a:lnTo>
                  <a:lnTo>
                    <a:pt x="3727203" y="708155"/>
                  </a:lnTo>
                  <a:lnTo>
                    <a:pt x="3730240" y="708155"/>
                  </a:lnTo>
                  <a:lnTo>
                    <a:pt x="3730240" y="712589"/>
                  </a:lnTo>
                  <a:lnTo>
                    <a:pt x="3763017" y="712589"/>
                  </a:lnTo>
                  <a:lnTo>
                    <a:pt x="3763017" y="717023"/>
                  </a:lnTo>
                  <a:lnTo>
                    <a:pt x="3789846" y="717023"/>
                  </a:lnTo>
                  <a:lnTo>
                    <a:pt x="3789846" y="721457"/>
                  </a:lnTo>
                  <a:lnTo>
                    <a:pt x="3819712" y="721457"/>
                  </a:lnTo>
                  <a:lnTo>
                    <a:pt x="3819712" y="725891"/>
                  </a:lnTo>
                  <a:lnTo>
                    <a:pt x="3843630" y="725891"/>
                  </a:lnTo>
                  <a:lnTo>
                    <a:pt x="3843630" y="730325"/>
                  </a:lnTo>
                  <a:lnTo>
                    <a:pt x="3870459" y="730325"/>
                  </a:lnTo>
                  <a:lnTo>
                    <a:pt x="3870459" y="734759"/>
                  </a:lnTo>
                  <a:lnTo>
                    <a:pt x="4007641" y="734759"/>
                  </a:lnTo>
                  <a:lnTo>
                    <a:pt x="4007641" y="739192"/>
                  </a:lnTo>
                  <a:lnTo>
                    <a:pt x="4097114" y="739192"/>
                  </a:lnTo>
                  <a:lnTo>
                    <a:pt x="4097114" y="743753"/>
                  </a:lnTo>
                  <a:lnTo>
                    <a:pt x="4106099" y="743753"/>
                  </a:lnTo>
                  <a:lnTo>
                    <a:pt x="4106099" y="748314"/>
                  </a:lnTo>
                  <a:lnTo>
                    <a:pt x="4123943" y="748314"/>
                  </a:lnTo>
                  <a:lnTo>
                    <a:pt x="4123943" y="752874"/>
                  </a:lnTo>
                  <a:lnTo>
                    <a:pt x="4177600" y="752874"/>
                  </a:lnTo>
                  <a:lnTo>
                    <a:pt x="4177600" y="757435"/>
                  </a:lnTo>
                  <a:lnTo>
                    <a:pt x="4460950" y="757435"/>
                  </a:lnTo>
                  <a:lnTo>
                    <a:pt x="4460950" y="761995"/>
                  </a:lnTo>
                  <a:lnTo>
                    <a:pt x="4463987" y="761995"/>
                  </a:lnTo>
                  <a:lnTo>
                    <a:pt x="4463987" y="766556"/>
                  </a:lnTo>
                  <a:lnTo>
                    <a:pt x="4481831" y="766556"/>
                  </a:lnTo>
                  <a:lnTo>
                    <a:pt x="4481831" y="771116"/>
                  </a:lnTo>
                  <a:lnTo>
                    <a:pt x="4750247" y="771116"/>
                  </a:lnTo>
                  <a:lnTo>
                    <a:pt x="4750247" y="775804"/>
                  </a:lnTo>
                  <a:lnTo>
                    <a:pt x="4872496" y="775804"/>
                  </a:lnTo>
                  <a:lnTo>
                    <a:pt x="4872496" y="780491"/>
                  </a:lnTo>
                  <a:lnTo>
                    <a:pt x="4959058" y="780491"/>
                  </a:lnTo>
                  <a:lnTo>
                    <a:pt x="4959058" y="785305"/>
                  </a:lnTo>
                  <a:lnTo>
                    <a:pt x="5051567" y="785305"/>
                  </a:lnTo>
                  <a:lnTo>
                    <a:pt x="5051567" y="790119"/>
                  </a:lnTo>
                  <a:lnTo>
                    <a:pt x="5182801" y="790119"/>
                  </a:lnTo>
                  <a:lnTo>
                    <a:pt x="5182801" y="794933"/>
                  </a:lnTo>
                  <a:lnTo>
                    <a:pt x="5534742" y="794933"/>
                  </a:lnTo>
                  <a:lnTo>
                    <a:pt x="5534742" y="800253"/>
                  </a:lnTo>
                  <a:lnTo>
                    <a:pt x="5606370" y="800253"/>
                  </a:lnTo>
                  <a:lnTo>
                    <a:pt x="5606370" y="805827"/>
                  </a:lnTo>
                  <a:lnTo>
                    <a:pt x="5612318" y="805827"/>
                  </a:lnTo>
                  <a:lnTo>
                    <a:pt x="5612318" y="811401"/>
                  </a:lnTo>
                  <a:lnTo>
                    <a:pt x="5758485" y="811401"/>
                  </a:lnTo>
                  <a:lnTo>
                    <a:pt x="5758485" y="817102"/>
                  </a:lnTo>
                  <a:lnTo>
                    <a:pt x="5940466" y="817102"/>
                  </a:lnTo>
                  <a:lnTo>
                    <a:pt x="5940466" y="823056"/>
                  </a:lnTo>
                  <a:lnTo>
                    <a:pt x="6167121" y="823056"/>
                  </a:lnTo>
                  <a:lnTo>
                    <a:pt x="6167121" y="830150"/>
                  </a:lnTo>
                  <a:lnTo>
                    <a:pt x="6456418" y="830150"/>
                  </a:lnTo>
                  <a:lnTo>
                    <a:pt x="6456418" y="837878"/>
                  </a:lnTo>
                  <a:lnTo>
                    <a:pt x="6474262" y="837878"/>
                  </a:lnTo>
                  <a:lnTo>
                    <a:pt x="6474262" y="845606"/>
                  </a:lnTo>
                  <a:lnTo>
                    <a:pt x="6521972" y="845606"/>
                  </a:lnTo>
                  <a:lnTo>
                    <a:pt x="6521972" y="853460"/>
                  </a:lnTo>
                  <a:lnTo>
                    <a:pt x="6829240" y="853460"/>
                  </a:lnTo>
                  <a:lnTo>
                    <a:pt x="6829240" y="861568"/>
                  </a:lnTo>
                  <a:lnTo>
                    <a:pt x="7064879" y="861568"/>
                  </a:lnTo>
                  <a:lnTo>
                    <a:pt x="7064879" y="870816"/>
                  </a:lnTo>
                  <a:lnTo>
                    <a:pt x="7443649" y="870816"/>
                  </a:lnTo>
                  <a:lnTo>
                    <a:pt x="7443649" y="884117"/>
                  </a:lnTo>
                  <a:lnTo>
                    <a:pt x="7515277" y="884117"/>
                  </a:lnTo>
                  <a:lnTo>
                    <a:pt x="7515277" y="897546"/>
                  </a:lnTo>
                  <a:lnTo>
                    <a:pt x="7560076" y="897546"/>
                  </a:lnTo>
                  <a:lnTo>
                    <a:pt x="7560076" y="911101"/>
                  </a:lnTo>
                  <a:lnTo>
                    <a:pt x="7688273" y="911101"/>
                  </a:lnTo>
                  <a:lnTo>
                    <a:pt x="7688273" y="925036"/>
                  </a:lnTo>
                  <a:lnTo>
                    <a:pt x="7878354" y="925036"/>
                  </a:lnTo>
                </a:path>
              </a:pathLst>
            </a:custGeom>
            <a:noFill/>
            <a:ln w="25302" cap="flat">
              <a:solidFill>
                <a:srgbClr val="3A53A4"/>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Freeform 80">
              <a:extLst>
                <a:ext uri="{FF2B5EF4-FFF2-40B4-BE49-F238E27FC236}">
                  <a16:creationId xmlns:a16="http://schemas.microsoft.com/office/drawing/2014/main" id="{A087E483-2147-9F9F-4FA4-251987E21D47}"/>
                </a:ext>
              </a:extLst>
            </p:cNvPr>
            <p:cNvSpPr/>
            <p:nvPr/>
          </p:nvSpPr>
          <p:spPr>
            <a:xfrm>
              <a:off x="1907899" y="1500304"/>
              <a:ext cx="8107032" cy="3596516"/>
            </a:xfrm>
            <a:custGeom>
              <a:avLst/>
              <a:gdLst>
                <a:gd name="connsiteX0" fmla="*/ 0 w 8107032"/>
                <a:gd name="connsiteY0" fmla="*/ 0 h 3596516"/>
                <a:gd name="connsiteX1" fmla="*/ 0 w 8107032"/>
                <a:gd name="connsiteY1" fmla="*/ 3596516 h 3596516"/>
                <a:gd name="connsiteX2" fmla="*/ 8107033 w 8107032"/>
                <a:gd name="connsiteY2" fmla="*/ 3596516 h 3596516"/>
              </a:gdLst>
              <a:ahLst/>
              <a:cxnLst>
                <a:cxn ang="0">
                  <a:pos x="connsiteX0" y="connsiteY0"/>
                </a:cxn>
                <a:cxn ang="0">
                  <a:pos x="connsiteX1" y="connsiteY1"/>
                </a:cxn>
                <a:cxn ang="0">
                  <a:pos x="connsiteX2" y="connsiteY2"/>
                </a:cxn>
              </a:cxnLst>
              <a:rect l="l" t="t" r="r" b="b"/>
              <a:pathLst>
                <a:path w="8107032" h="3596516">
                  <a:moveTo>
                    <a:pt x="0" y="0"/>
                  </a:moveTo>
                  <a:lnTo>
                    <a:pt x="0" y="3596516"/>
                  </a:lnTo>
                  <a:lnTo>
                    <a:pt x="8107033" y="3596516"/>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Freeform 81">
              <a:extLst>
                <a:ext uri="{FF2B5EF4-FFF2-40B4-BE49-F238E27FC236}">
                  <a16:creationId xmlns:a16="http://schemas.microsoft.com/office/drawing/2014/main" id="{DBE7D618-7365-D750-CF2D-F2405BB3C126}"/>
                </a:ext>
              </a:extLst>
            </p:cNvPr>
            <p:cNvSpPr/>
            <p:nvPr/>
          </p:nvSpPr>
          <p:spPr>
            <a:xfrm>
              <a:off x="2148347"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Freeform 82">
              <a:extLst>
                <a:ext uri="{FF2B5EF4-FFF2-40B4-BE49-F238E27FC236}">
                  <a16:creationId xmlns:a16="http://schemas.microsoft.com/office/drawing/2014/main" id="{B71594CA-2626-C668-ED90-724D79DB6006}"/>
                </a:ext>
              </a:extLst>
            </p:cNvPr>
            <p:cNvSpPr/>
            <p:nvPr/>
          </p:nvSpPr>
          <p:spPr>
            <a:xfrm>
              <a:off x="2693026"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 name="Freeform 83">
              <a:extLst>
                <a:ext uri="{FF2B5EF4-FFF2-40B4-BE49-F238E27FC236}">
                  <a16:creationId xmlns:a16="http://schemas.microsoft.com/office/drawing/2014/main" id="{AA9FA7FE-2E5B-F5F3-5DF3-96C808E3C44C}"/>
                </a:ext>
              </a:extLst>
            </p:cNvPr>
            <p:cNvSpPr/>
            <p:nvPr/>
          </p:nvSpPr>
          <p:spPr>
            <a:xfrm>
              <a:off x="3237832"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 name="Freeform 84">
              <a:extLst>
                <a:ext uri="{FF2B5EF4-FFF2-40B4-BE49-F238E27FC236}">
                  <a16:creationId xmlns:a16="http://schemas.microsoft.com/office/drawing/2014/main" id="{A310EAFA-FC00-1ADE-D023-92735A504B32}"/>
                </a:ext>
              </a:extLst>
            </p:cNvPr>
            <p:cNvSpPr/>
            <p:nvPr/>
          </p:nvSpPr>
          <p:spPr>
            <a:xfrm>
              <a:off x="3782510"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 name="Freeform 85">
              <a:extLst>
                <a:ext uri="{FF2B5EF4-FFF2-40B4-BE49-F238E27FC236}">
                  <a16:creationId xmlns:a16="http://schemas.microsoft.com/office/drawing/2014/main" id="{463AFCF2-6381-0739-DF0D-977B10EA2A99}"/>
                </a:ext>
              </a:extLst>
            </p:cNvPr>
            <p:cNvSpPr/>
            <p:nvPr/>
          </p:nvSpPr>
          <p:spPr>
            <a:xfrm>
              <a:off x="4327189"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Freeform 86">
              <a:extLst>
                <a:ext uri="{FF2B5EF4-FFF2-40B4-BE49-F238E27FC236}">
                  <a16:creationId xmlns:a16="http://schemas.microsoft.com/office/drawing/2014/main" id="{2C341D10-69F9-71B1-AFC4-CAA744165B44}"/>
                </a:ext>
              </a:extLst>
            </p:cNvPr>
            <p:cNvSpPr/>
            <p:nvPr/>
          </p:nvSpPr>
          <p:spPr>
            <a:xfrm>
              <a:off x="4871994"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 name="Freeform 87">
              <a:extLst>
                <a:ext uri="{FF2B5EF4-FFF2-40B4-BE49-F238E27FC236}">
                  <a16:creationId xmlns:a16="http://schemas.microsoft.com/office/drawing/2014/main" id="{833FF5EF-E261-1139-86A9-F2C3B5406A43}"/>
                </a:ext>
              </a:extLst>
            </p:cNvPr>
            <p:cNvSpPr/>
            <p:nvPr/>
          </p:nvSpPr>
          <p:spPr>
            <a:xfrm>
              <a:off x="5416673"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 name="Freeform 88">
              <a:extLst>
                <a:ext uri="{FF2B5EF4-FFF2-40B4-BE49-F238E27FC236}">
                  <a16:creationId xmlns:a16="http://schemas.microsoft.com/office/drawing/2014/main" id="{917FA696-214A-84B4-35B9-52334C8913E4}"/>
                </a:ext>
              </a:extLst>
            </p:cNvPr>
            <p:cNvSpPr/>
            <p:nvPr/>
          </p:nvSpPr>
          <p:spPr>
            <a:xfrm>
              <a:off x="5961352"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 name="Freeform 89">
              <a:extLst>
                <a:ext uri="{FF2B5EF4-FFF2-40B4-BE49-F238E27FC236}">
                  <a16:creationId xmlns:a16="http://schemas.microsoft.com/office/drawing/2014/main" id="{CDF0B3A3-AC8F-3CC9-73DA-12EAD52EA1B0}"/>
                </a:ext>
              </a:extLst>
            </p:cNvPr>
            <p:cNvSpPr/>
            <p:nvPr/>
          </p:nvSpPr>
          <p:spPr>
            <a:xfrm>
              <a:off x="6506157"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 name="Freeform 90">
              <a:extLst>
                <a:ext uri="{FF2B5EF4-FFF2-40B4-BE49-F238E27FC236}">
                  <a16:creationId xmlns:a16="http://schemas.microsoft.com/office/drawing/2014/main" id="{D3E2716A-62D2-F3BB-E39B-624A7D9C2D8E}"/>
                </a:ext>
              </a:extLst>
            </p:cNvPr>
            <p:cNvSpPr/>
            <p:nvPr/>
          </p:nvSpPr>
          <p:spPr>
            <a:xfrm>
              <a:off x="7050836"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 name="Freeform 91">
              <a:extLst>
                <a:ext uri="{FF2B5EF4-FFF2-40B4-BE49-F238E27FC236}">
                  <a16:creationId xmlns:a16="http://schemas.microsoft.com/office/drawing/2014/main" id="{FD13DD75-3306-D3AF-9700-30FEFD843254}"/>
                </a:ext>
              </a:extLst>
            </p:cNvPr>
            <p:cNvSpPr/>
            <p:nvPr/>
          </p:nvSpPr>
          <p:spPr>
            <a:xfrm>
              <a:off x="7595515"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 name="Freeform 92">
              <a:extLst>
                <a:ext uri="{FF2B5EF4-FFF2-40B4-BE49-F238E27FC236}">
                  <a16:creationId xmlns:a16="http://schemas.microsoft.com/office/drawing/2014/main" id="{5A82805D-F053-43A7-7886-E11F07D2681A}"/>
                </a:ext>
              </a:extLst>
            </p:cNvPr>
            <p:cNvSpPr/>
            <p:nvPr/>
          </p:nvSpPr>
          <p:spPr>
            <a:xfrm>
              <a:off x="8140194"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 name="Freeform 93">
              <a:extLst>
                <a:ext uri="{FF2B5EF4-FFF2-40B4-BE49-F238E27FC236}">
                  <a16:creationId xmlns:a16="http://schemas.microsoft.com/office/drawing/2014/main" id="{AF79359A-52E7-E7D1-AC0A-1EE983BA7D93}"/>
                </a:ext>
              </a:extLst>
            </p:cNvPr>
            <p:cNvSpPr/>
            <p:nvPr/>
          </p:nvSpPr>
          <p:spPr>
            <a:xfrm>
              <a:off x="8684999"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 name="Freeform 94">
              <a:extLst>
                <a:ext uri="{FF2B5EF4-FFF2-40B4-BE49-F238E27FC236}">
                  <a16:creationId xmlns:a16="http://schemas.microsoft.com/office/drawing/2014/main" id="{C7F910C3-09A1-7222-E36B-A6D74253AE85}"/>
                </a:ext>
              </a:extLst>
            </p:cNvPr>
            <p:cNvSpPr/>
            <p:nvPr/>
          </p:nvSpPr>
          <p:spPr>
            <a:xfrm>
              <a:off x="9229678"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 name="Freeform 95">
              <a:extLst>
                <a:ext uri="{FF2B5EF4-FFF2-40B4-BE49-F238E27FC236}">
                  <a16:creationId xmlns:a16="http://schemas.microsoft.com/office/drawing/2014/main" id="{1BA9C9EB-7F3A-5BB9-EA73-73E1FAAD39B5}"/>
                </a:ext>
              </a:extLst>
            </p:cNvPr>
            <p:cNvSpPr/>
            <p:nvPr/>
          </p:nvSpPr>
          <p:spPr>
            <a:xfrm>
              <a:off x="9774357"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 name="Freeform 96">
              <a:extLst>
                <a:ext uri="{FF2B5EF4-FFF2-40B4-BE49-F238E27FC236}">
                  <a16:creationId xmlns:a16="http://schemas.microsoft.com/office/drawing/2014/main" id="{A9A0DDC2-A35C-90F5-01A4-02EAC4483928}"/>
                </a:ext>
              </a:extLst>
            </p:cNvPr>
            <p:cNvSpPr/>
            <p:nvPr/>
          </p:nvSpPr>
          <p:spPr>
            <a:xfrm>
              <a:off x="1851584" y="5066796"/>
              <a:ext cx="56315" cy="12668"/>
            </a:xfrm>
            <a:custGeom>
              <a:avLst/>
              <a:gdLst>
                <a:gd name="connsiteX0" fmla="*/ 56316 w 56315"/>
                <a:gd name="connsiteY0" fmla="*/ 0 h 12668"/>
                <a:gd name="connsiteX1" fmla="*/ 0 w 56315"/>
                <a:gd name="connsiteY1" fmla="*/ 0 h 12668"/>
              </a:gdLst>
              <a:ahLst/>
              <a:cxnLst>
                <a:cxn ang="0">
                  <a:pos x="connsiteX0" y="connsiteY0"/>
                </a:cxn>
                <a:cxn ang="0">
                  <a:pos x="connsiteX1" y="connsiteY1"/>
                </a:cxn>
              </a:cxnLst>
              <a:rect l="l" t="t" r="r" b="b"/>
              <a:pathLst>
                <a:path w="56315" h="12668">
                  <a:moveTo>
                    <a:pt x="56316" y="0"/>
                  </a:moveTo>
                  <a:lnTo>
                    <a:pt x="0" y="0"/>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 name="Freeform 97">
              <a:extLst>
                <a:ext uri="{FF2B5EF4-FFF2-40B4-BE49-F238E27FC236}">
                  <a16:creationId xmlns:a16="http://schemas.microsoft.com/office/drawing/2014/main" id="{CEE4B388-6706-7791-9519-08BC3E8A4727}"/>
                </a:ext>
              </a:extLst>
            </p:cNvPr>
            <p:cNvSpPr/>
            <p:nvPr/>
          </p:nvSpPr>
          <p:spPr>
            <a:xfrm>
              <a:off x="1851584" y="4363581"/>
              <a:ext cx="56315" cy="12668"/>
            </a:xfrm>
            <a:custGeom>
              <a:avLst/>
              <a:gdLst>
                <a:gd name="connsiteX0" fmla="*/ 56316 w 56315"/>
                <a:gd name="connsiteY0" fmla="*/ 0 h 12668"/>
                <a:gd name="connsiteX1" fmla="*/ 0 w 56315"/>
                <a:gd name="connsiteY1" fmla="*/ 0 h 12668"/>
              </a:gdLst>
              <a:ahLst/>
              <a:cxnLst>
                <a:cxn ang="0">
                  <a:pos x="connsiteX0" y="connsiteY0"/>
                </a:cxn>
                <a:cxn ang="0">
                  <a:pos x="connsiteX1" y="connsiteY1"/>
                </a:cxn>
              </a:cxnLst>
              <a:rect l="l" t="t" r="r" b="b"/>
              <a:pathLst>
                <a:path w="56315" h="12668">
                  <a:moveTo>
                    <a:pt x="56316" y="0"/>
                  </a:moveTo>
                  <a:lnTo>
                    <a:pt x="0" y="0"/>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 name="Freeform 98">
              <a:extLst>
                <a:ext uri="{FF2B5EF4-FFF2-40B4-BE49-F238E27FC236}">
                  <a16:creationId xmlns:a16="http://schemas.microsoft.com/office/drawing/2014/main" id="{80B6CE80-97BC-723C-234E-C012F7B00E74}"/>
                </a:ext>
              </a:extLst>
            </p:cNvPr>
            <p:cNvSpPr/>
            <p:nvPr/>
          </p:nvSpPr>
          <p:spPr>
            <a:xfrm>
              <a:off x="1851584" y="3660240"/>
              <a:ext cx="56315" cy="12668"/>
            </a:xfrm>
            <a:custGeom>
              <a:avLst/>
              <a:gdLst>
                <a:gd name="connsiteX0" fmla="*/ 56316 w 56315"/>
                <a:gd name="connsiteY0" fmla="*/ 0 h 12668"/>
                <a:gd name="connsiteX1" fmla="*/ 0 w 56315"/>
                <a:gd name="connsiteY1" fmla="*/ 0 h 12668"/>
              </a:gdLst>
              <a:ahLst/>
              <a:cxnLst>
                <a:cxn ang="0">
                  <a:pos x="connsiteX0" y="connsiteY0"/>
                </a:cxn>
                <a:cxn ang="0">
                  <a:pos x="connsiteX1" y="connsiteY1"/>
                </a:cxn>
              </a:cxnLst>
              <a:rect l="l" t="t" r="r" b="b"/>
              <a:pathLst>
                <a:path w="56315" h="12668">
                  <a:moveTo>
                    <a:pt x="56316" y="0"/>
                  </a:moveTo>
                  <a:lnTo>
                    <a:pt x="0" y="0"/>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 name="Freeform 99">
              <a:extLst>
                <a:ext uri="{FF2B5EF4-FFF2-40B4-BE49-F238E27FC236}">
                  <a16:creationId xmlns:a16="http://schemas.microsoft.com/office/drawing/2014/main" id="{4BF32928-90B5-9C0C-7646-81C7288EC0B7}"/>
                </a:ext>
              </a:extLst>
            </p:cNvPr>
            <p:cNvSpPr/>
            <p:nvPr/>
          </p:nvSpPr>
          <p:spPr>
            <a:xfrm>
              <a:off x="1851584" y="2957026"/>
              <a:ext cx="56315" cy="12668"/>
            </a:xfrm>
            <a:custGeom>
              <a:avLst/>
              <a:gdLst>
                <a:gd name="connsiteX0" fmla="*/ 56316 w 56315"/>
                <a:gd name="connsiteY0" fmla="*/ 0 h 12668"/>
                <a:gd name="connsiteX1" fmla="*/ 0 w 56315"/>
                <a:gd name="connsiteY1" fmla="*/ 0 h 12668"/>
              </a:gdLst>
              <a:ahLst/>
              <a:cxnLst>
                <a:cxn ang="0">
                  <a:pos x="connsiteX0" y="connsiteY0"/>
                </a:cxn>
                <a:cxn ang="0">
                  <a:pos x="connsiteX1" y="connsiteY1"/>
                </a:cxn>
              </a:cxnLst>
              <a:rect l="l" t="t" r="r" b="b"/>
              <a:pathLst>
                <a:path w="56315" h="12668">
                  <a:moveTo>
                    <a:pt x="56316" y="0"/>
                  </a:moveTo>
                  <a:lnTo>
                    <a:pt x="0" y="0"/>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 name="Freeform 100">
              <a:extLst>
                <a:ext uri="{FF2B5EF4-FFF2-40B4-BE49-F238E27FC236}">
                  <a16:creationId xmlns:a16="http://schemas.microsoft.com/office/drawing/2014/main" id="{A836A6A6-299C-D73F-DADF-56010CA12087}"/>
                </a:ext>
              </a:extLst>
            </p:cNvPr>
            <p:cNvSpPr/>
            <p:nvPr/>
          </p:nvSpPr>
          <p:spPr>
            <a:xfrm>
              <a:off x="1851584" y="2253684"/>
              <a:ext cx="56315" cy="12668"/>
            </a:xfrm>
            <a:custGeom>
              <a:avLst/>
              <a:gdLst>
                <a:gd name="connsiteX0" fmla="*/ 56316 w 56315"/>
                <a:gd name="connsiteY0" fmla="*/ 0 h 12668"/>
                <a:gd name="connsiteX1" fmla="*/ 0 w 56315"/>
                <a:gd name="connsiteY1" fmla="*/ 0 h 12668"/>
              </a:gdLst>
              <a:ahLst/>
              <a:cxnLst>
                <a:cxn ang="0">
                  <a:pos x="connsiteX0" y="connsiteY0"/>
                </a:cxn>
                <a:cxn ang="0">
                  <a:pos x="connsiteX1" y="connsiteY1"/>
                </a:cxn>
              </a:cxnLst>
              <a:rect l="l" t="t" r="r" b="b"/>
              <a:pathLst>
                <a:path w="56315" h="12668">
                  <a:moveTo>
                    <a:pt x="56316" y="0"/>
                  </a:moveTo>
                  <a:lnTo>
                    <a:pt x="0" y="0"/>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 name="Freeform 101">
              <a:extLst>
                <a:ext uri="{FF2B5EF4-FFF2-40B4-BE49-F238E27FC236}">
                  <a16:creationId xmlns:a16="http://schemas.microsoft.com/office/drawing/2014/main" id="{87139BAC-8008-DD35-ED47-946ED68427FD}"/>
                </a:ext>
              </a:extLst>
            </p:cNvPr>
            <p:cNvSpPr/>
            <p:nvPr/>
          </p:nvSpPr>
          <p:spPr>
            <a:xfrm>
              <a:off x="1851584" y="1550343"/>
              <a:ext cx="56315" cy="12668"/>
            </a:xfrm>
            <a:custGeom>
              <a:avLst/>
              <a:gdLst>
                <a:gd name="connsiteX0" fmla="*/ 56316 w 56315"/>
                <a:gd name="connsiteY0" fmla="*/ 0 h 12668"/>
                <a:gd name="connsiteX1" fmla="*/ 0 w 56315"/>
                <a:gd name="connsiteY1" fmla="*/ 0 h 12668"/>
              </a:gdLst>
              <a:ahLst/>
              <a:cxnLst>
                <a:cxn ang="0">
                  <a:pos x="connsiteX0" y="connsiteY0"/>
                </a:cxn>
                <a:cxn ang="0">
                  <a:pos x="connsiteX1" y="connsiteY1"/>
                </a:cxn>
              </a:cxnLst>
              <a:rect l="l" t="t" r="r" b="b"/>
              <a:pathLst>
                <a:path w="56315" h="12668">
                  <a:moveTo>
                    <a:pt x="56316" y="0"/>
                  </a:moveTo>
                  <a:lnTo>
                    <a:pt x="0" y="0"/>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 name="Freeform 102">
              <a:extLst>
                <a:ext uri="{FF2B5EF4-FFF2-40B4-BE49-F238E27FC236}">
                  <a16:creationId xmlns:a16="http://schemas.microsoft.com/office/drawing/2014/main" id="{DB8C902B-C71E-EB68-355F-EBB86739A824}"/>
                </a:ext>
              </a:extLst>
            </p:cNvPr>
            <p:cNvSpPr/>
            <p:nvPr/>
          </p:nvSpPr>
          <p:spPr>
            <a:xfrm>
              <a:off x="2383607" y="3829108"/>
              <a:ext cx="471531" cy="12668"/>
            </a:xfrm>
            <a:custGeom>
              <a:avLst/>
              <a:gdLst>
                <a:gd name="connsiteX0" fmla="*/ 0 w 471531"/>
                <a:gd name="connsiteY0" fmla="*/ 0 h 12668"/>
                <a:gd name="connsiteX1" fmla="*/ 471532 w 471531"/>
                <a:gd name="connsiteY1" fmla="*/ 0 h 12668"/>
              </a:gdLst>
              <a:ahLst/>
              <a:cxnLst>
                <a:cxn ang="0">
                  <a:pos x="connsiteX0" y="connsiteY0"/>
                </a:cxn>
                <a:cxn ang="0">
                  <a:pos x="connsiteX1" y="connsiteY1"/>
                </a:cxn>
              </a:cxnLst>
              <a:rect l="l" t="t" r="r" b="b"/>
              <a:pathLst>
                <a:path w="471531" h="12668">
                  <a:moveTo>
                    <a:pt x="0" y="0"/>
                  </a:moveTo>
                  <a:lnTo>
                    <a:pt x="471532" y="0"/>
                  </a:lnTo>
                </a:path>
              </a:pathLst>
            </a:custGeom>
            <a:noFill/>
            <a:ln w="25302" cap="flat">
              <a:solidFill>
                <a:srgbClr val="FAA51A"/>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 name="Freeform 103">
              <a:extLst>
                <a:ext uri="{FF2B5EF4-FFF2-40B4-BE49-F238E27FC236}">
                  <a16:creationId xmlns:a16="http://schemas.microsoft.com/office/drawing/2014/main" id="{6A4B1E4C-1615-FAE2-F219-1D30D23DC56C}"/>
                </a:ext>
              </a:extLst>
            </p:cNvPr>
            <p:cNvSpPr/>
            <p:nvPr/>
          </p:nvSpPr>
          <p:spPr>
            <a:xfrm>
              <a:off x="2383607" y="4068411"/>
              <a:ext cx="471531" cy="12668"/>
            </a:xfrm>
            <a:custGeom>
              <a:avLst/>
              <a:gdLst>
                <a:gd name="connsiteX0" fmla="*/ 0 w 471531"/>
                <a:gd name="connsiteY0" fmla="*/ 0 h 12668"/>
                <a:gd name="connsiteX1" fmla="*/ 471532 w 471531"/>
                <a:gd name="connsiteY1" fmla="*/ 0 h 12668"/>
              </a:gdLst>
              <a:ahLst/>
              <a:cxnLst>
                <a:cxn ang="0">
                  <a:pos x="connsiteX0" y="connsiteY0"/>
                </a:cxn>
                <a:cxn ang="0">
                  <a:pos x="connsiteX1" y="connsiteY1"/>
                </a:cxn>
              </a:cxnLst>
              <a:rect l="l" t="t" r="r" b="b"/>
              <a:pathLst>
                <a:path w="471531" h="12668">
                  <a:moveTo>
                    <a:pt x="0" y="0"/>
                  </a:moveTo>
                  <a:lnTo>
                    <a:pt x="471532" y="0"/>
                  </a:lnTo>
                </a:path>
              </a:pathLst>
            </a:custGeom>
            <a:noFill/>
            <a:ln w="25302" cap="flat">
              <a:solidFill>
                <a:srgbClr val="3A53A4"/>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35" name="TextBox 34">
            <a:extLst>
              <a:ext uri="{FF2B5EF4-FFF2-40B4-BE49-F238E27FC236}">
                <a16:creationId xmlns:a16="http://schemas.microsoft.com/office/drawing/2014/main" id="{2EE0A50A-BFC1-9AE4-865A-20852273B427}"/>
              </a:ext>
            </a:extLst>
          </p:cNvPr>
          <p:cNvSpPr txBox="1"/>
          <p:nvPr/>
        </p:nvSpPr>
        <p:spPr>
          <a:xfrm>
            <a:off x="1433974" y="1414321"/>
            <a:ext cx="341440" cy="246221"/>
          </a:xfrm>
          <a:prstGeom prst="rect">
            <a:avLst/>
          </a:prstGeom>
          <a:noFill/>
          <a:ln w="25400" cap="flat" cmpd="sng" algn="ctr">
            <a:noFill/>
            <a:prstDash val="solid"/>
          </a:ln>
          <a:effectLst/>
        </p:spPr>
        <p:txBody>
          <a:bodyPr wrap="none" lIns="0" tIns="0" rIns="0" bIns="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100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36" name="TextBox 35">
            <a:extLst>
              <a:ext uri="{FF2B5EF4-FFF2-40B4-BE49-F238E27FC236}">
                <a16:creationId xmlns:a16="http://schemas.microsoft.com/office/drawing/2014/main" id="{12CE4438-13D0-6C43-0CB6-8A4709966BB1}"/>
              </a:ext>
            </a:extLst>
          </p:cNvPr>
          <p:cNvSpPr txBox="1"/>
          <p:nvPr/>
        </p:nvSpPr>
        <p:spPr>
          <a:xfrm>
            <a:off x="1547787" y="2117122"/>
            <a:ext cx="227627" cy="246221"/>
          </a:xfrm>
          <a:prstGeom prst="rect">
            <a:avLst/>
          </a:prstGeom>
          <a:noFill/>
          <a:ln w="25400" cap="flat" cmpd="sng" algn="ctr">
            <a:noFill/>
            <a:prstDash val="solid"/>
          </a:ln>
          <a:effectLst/>
        </p:spPr>
        <p:txBody>
          <a:bodyPr wrap="none" lIns="0" tIns="0" rIns="0" bIns="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37" name="TextBox 36">
            <a:extLst>
              <a:ext uri="{FF2B5EF4-FFF2-40B4-BE49-F238E27FC236}">
                <a16:creationId xmlns:a16="http://schemas.microsoft.com/office/drawing/2014/main" id="{A928AA97-AA7C-E672-488C-C45D177B846C}"/>
              </a:ext>
            </a:extLst>
          </p:cNvPr>
          <p:cNvSpPr txBox="1"/>
          <p:nvPr/>
        </p:nvSpPr>
        <p:spPr>
          <a:xfrm>
            <a:off x="1547787" y="2819924"/>
            <a:ext cx="227627" cy="246221"/>
          </a:xfrm>
          <a:prstGeom prst="rect">
            <a:avLst/>
          </a:prstGeom>
          <a:noFill/>
          <a:ln w="25400" cap="flat" cmpd="sng" algn="ctr">
            <a:noFill/>
            <a:prstDash val="solid"/>
          </a:ln>
          <a:effectLst/>
        </p:spPr>
        <p:txBody>
          <a:bodyPr wrap="none" lIns="0" tIns="0" rIns="0" bIns="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60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38" name="TextBox 37">
            <a:extLst>
              <a:ext uri="{FF2B5EF4-FFF2-40B4-BE49-F238E27FC236}">
                <a16:creationId xmlns:a16="http://schemas.microsoft.com/office/drawing/2014/main" id="{4B0C7E1E-44A5-9C01-73D5-F146FBCFC546}"/>
              </a:ext>
            </a:extLst>
          </p:cNvPr>
          <p:cNvSpPr txBox="1"/>
          <p:nvPr/>
        </p:nvSpPr>
        <p:spPr>
          <a:xfrm>
            <a:off x="1547787" y="3525733"/>
            <a:ext cx="227627" cy="246221"/>
          </a:xfrm>
          <a:prstGeom prst="rect">
            <a:avLst/>
          </a:prstGeom>
          <a:noFill/>
          <a:ln w="25400" cap="flat" cmpd="sng" algn="ctr">
            <a:noFill/>
            <a:prstDash val="solid"/>
          </a:ln>
          <a:effectLst/>
        </p:spPr>
        <p:txBody>
          <a:bodyPr wrap="none" lIns="0" tIns="0" rIns="0" bIns="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40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39" name="TextBox 38">
            <a:extLst>
              <a:ext uri="{FF2B5EF4-FFF2-40B4-BE49-F238E27FC236}">
                <a16:creationId xmlns:a16="http://schemas.microsoft.com/office/drawing/2014/main" id="{0D69CF77-648D-FCFB-7FB9-62680ECCFD78}"/>
              </a:ext>
            </a:extLst>
          </p:cNvPr>
          <p:cNvSpPr txBox="1"/>
          <p:nvPr/>
        </p:nvSpPr>
        <p:spPr>
          <a:xfrm>
            <a:off x="1547787" y="4225400"/>
            <a:ext cx="227627" cy="246221"/>
          </a:xfrm>
          <a:prstGeom prst="rect">
            <a:avLst/>
          </a:prstGeom>
          <a:noFill/>
          <a:ln w="25400" cap="flat" cmpd="sng" algn="ctr">
            <a:noFill/>
            <a:prstDash val="solid"/>
          </a:ln>
          <a:effectLst/>
        </p:spPr>
        <p:txBody>
          <a:bodyPr wrap="none" lIns="0" tIns="0" rIns="0" bIns="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20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40" name="TextBox 39">
            <a:extLst>
              <a:ext uri="{FF2B5EF4-FFF2-40B4-BE49-F238E27FC236}">
                <a16:creationId xmlns:a16="http://schemas.microsoft.com/office/drawing/2014/main" id="{C5B932B8-A3AD-DDB8-5C42-8563ACB8E727}"/>
              </a:ext>
            </a:extLst>
          </p:cNvPr>
          <p:cNvSpPr txBox="1"/>
          <p:nvPr/>
        </p:nvSpPr>
        <p:spPr>
          <a:xfrm>
            <a:off x="1661600" y="4928201"/>
            <a:ext cx="113814" cy="246221"/>
          </a:xfrm>
          <a:prstGeom prst="rect">
            <a:avLst/>
          </a:prstGeom>
          <a:noFill/>
          <a:ln w="25400" cap="flat" cmpd="sng" algn="ctr">
            <a:noFill/>
            <a:prstDash val="solid"/>
          </a:ln>
          <a:effectLst/>
        </p:spPr>
        <p:txBody>
          <a:bodyPr wrap="square" lIns="0" tIns="0" rIns="0" bIns="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41" name="TextBox 40">
            <a:extLst>
              <a:ext uri="{FF2B5EF4-FFF2-40B4-BE49-F238E27FC236}">
                <a16:creationId xmlns:a16="http://schemas.microsoft.com/office/drawing/2014/main" id="{209D1E6B-7DEA-351B-C797-46DBEE4FC35A}"/>
              </a:ext>
            </a:extLst>
          </p:cNvPr>
          <p:cNvSpPr txBox="1"/>
          <p:nvPr/>
        </p:nvSpPr>
        <p:spPr>
          <a:xfrm>
            <a:off x="2080502" y="5163100"/>
            <a:ext cx="1138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0</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42" name="TextBox 41">
            <a:extLst>
              <a:ext uri="{FF2B5EF4-FFF2-40B4-BE49-F238E27FC236}">
                <a16:creationId xmlns:a16="http://schemas.microsoft.com/office/drawing/2014/main" id="{5FA57689-3B81-92D6-9B0D-D04C2C82335F}"/>
              </a:ext>
            </a:extLst>
          </p:cNvPr>
          <p:cNvSpPr txBox="1"/>
          <p:nvPr/>
        </p:nvSpPr>
        <p:spPr>
          <a:xfrm>
            <a:off x="2627726" y="5163100"/>
            <a:ext cx="1138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6</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43" name="TextBox 42">
            <a:extLst>
              <a:ext uri="{FF2B5EF4-FFF2-40B4-BE49-F238E27FC236}">
                <a16:creationId xmlns:a16="http://schemas.microsoft.com/office/drawing/2014/main" id="{9676D125-E4C9-14D9-A552-B866687B9469}"/>
              </a:ext>
            </a:extLst>
          </p:cNvPr>
          <p:cNvSpPr txBox="1"/>
          <p:nvPr/>
        </p:nvSpPr>
        <p:spPr>
          <a:xfrm>
            <a:off x="2936061" y="5163100"/>
            <a:ext cx="591592"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12</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44" name="TextBox 43">
            <a:extLst>
              <a:ext uri="{FF2B5EF4-FFF2-40B4-BE49-F238E27FC236}">
                <a16:creationId xmlns:a16="http://schemas.microsoft.com/office/drawing/2014/main" id="{8ADC25FD-D1D0-C3F9-A50D-A8244789EEAA}"/>
              </a:ext>
            </a:extLst>
          </p:cNvPr>
          <p:cNvSpPr txBox="1"/>
          <p:nvPr/>
        </p:nvSpPr>
        <p:spPr>
          <a:xfrm>
            <a:off x="3523766" y="5163100"/>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18</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45" name="TextBox 44">
            <a:extLst>
              <a:ext uri="{FF2B5EF4-FFF2-40B4-BE49-F238E27FC236}">
                <a16:creationId xmlns:a16="http://schemas.microsoft.com/office/drawing/2014/main" id="{7D00C10C-A17B-DA5F-9732-10225980FBE6}"/>
              </a:ext>
            </a:extLst>
          </p:cNvPr>
          <p:cNvSpPr txBox="1"/>
          <p:nvPr/>
        </p:nvSpPr>
        <p:spPr>
          <a:xfrm>
            <a:off x="4070990" y="5163100"/>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24</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46" name="TextBox 45">
            <a:extLst>
              <a:ext uri="{FF2B5EF4-FFF2-40B4-BE49-F238E27FC236}">
                <a16:creationId xmlns:a16="http://schemas.microsoft.com/office/drawing/2014/main" id="{484721DD-683F-0574-BC64-EA7AC6089D05}"/>
              </a:ext>
            </a:extLst>
          </p:cNvPr>
          <p:cNvSpPr txBox="1"/>
          <p:nvPr/>
        </p:nvSpPr>
        <p:spPr>
          <a:xfrm>
            <a:off x="4618214" y="5163100"/>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30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47" name="TextBox 46">
            <a:extLst>
              <a:ext uri="{FF2B5EF4-FFF2-40B4-BE49-F238E27FC236}">
                <a16:creationId xmlns:a16="http://schemas.microsoft.com/office/drawing/2014/main" id="{262C9F9A-4F2C-CE59-DA3B-D2FB7B504CF3}"/>
              </a:ext>
            </a:extLst>
          </p:cNvPr>
          <p:cNvSpPr txBox="1"/>
          <p:nvPr/>
        </p:nvSpPr>
        <p:spPr>
          <a:xfrm>
            <a:off x="5165438" y="5163100"/>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36</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48" name="TextBox 47">
            <a:extLst>
              <a:ext uri="{FF2B5EF4-FFF2-40B4-BE49-F238E27FC236}">
                <a16:creationId xmlns:a16="http://schemas.microsoft.com/office/drawing/2014/main" id="{22FC31CF-5F31-3DDC-D469-078CD45A053B}"/>
              </a:ext>
            </a:extLst>
          </p:cNvPr>
          <p:cNvSpPr txBox="1"/>
          <p:nvPr/>
        </p:nvSpPr>
        <p:spPr>
          <a:xfrm>
            <a:off x="5712662" y="5163100"/>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42</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49" name="TextBox 48">
            <a:extLst>
              <a:ext uri="{FF2B5EF4-FFF2-40B4-BE49-F238E27FC236}">
                <a16:creationId xmlns:a16="http://schemas.microsoft.com/office/drawing/2014/main" id="{6FBC1ACD-2289-D8AF-6B26-F8850ED70E18}"/>
              </a:ext>
            </a:extLst>
          </p:cNvPr>
          <p:cNvSpPr txBox="1"/>
          <p:nvPr/>
        </p:nvSpPr>
        <p:spPr>
          <a:xfrm>
            <a:off x="6259886" y="5163100"/>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48</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50" name="TextBox 49">
            <a:extLst>
              <a:ext uri="{FF2B5EF4-FFF2-40B4-BE49-F238E27FC236}">
                <a16:creationId xmlns:a16="http://schemas.microsoft.com/office/drawing/2014/main" id="{E7CCDCAD-4DC3-F258-496B-278C95A4163D}"/>
              </a:ext>
            </a:extLst>
          </p:cNvPr>
          <p:cNvSpPr txBox="1"/>
          <p:nvPr/>
        </p:nvSpPr>
        <p:spPr>
          <a:xfrm>
            <a:off x="6807110" y="5163100"/>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54</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51" name="TextBox 50">
            <a:extLst>
              <a:ext uri="{FF2B5EF4-FFF2-40B4-BE49-F238E27FC236}">
                <a16:creationId xmlns:a16="http://schemas.microsoft.com/office/drawing/2014/main" id="{847E6F71-6C8E-479B-7587-B263D15AEC48}"/>
              </a:ext>
            </a:extLst>
          </p:cNvPr>
          <p:cNvSpPr txBox="1"/>
          <p:nvPr/>
        </p:nvSpPr>
        <p:spPr>
          <a:xfrm>
            <a:off x="7354334" y="5163100"/>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60</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52" name="TextBox 51">
            <a:extLst>
              <a:ext uri="{FF2B5EF4-FFF2-40B4-BE49-F238E27FC236}">
                <a16:creationId xmlns:a16="http://schemas.microsoft.com/office/drawing/2014/main" id="{9F4831AE-B576-65F1-9E9D-3EFF7568716E}"/>
              </a:ext>
            </a:extLst>
          </p:cNvPr>
          <p:cNvSpPr txBox="1"/>
          <p:nvPr/>
        </p:nvSpPr>
        <p:spPr>
          <a:xfrm>
            <a:off x="7901558" y="5163100"/>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66</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53" name="TextBox 52">
            <a:extLst>
              <a:ext uri="{FF2B5EF4-FFF2-40B4-BE49-F238E27FC236}">
                <a16:creationId xmlns:a16="http://schemas.microsoft.com/office/drawing/2014/main" id="{50EDC7F8-EEC8-5BE1-D863-55700DD2BD91}"/>
              </a:ext>
            </a:extLst>
          </p:cNvPr>
          <p:cNvSpPr txBox="1"/>
          <p:nvPr/>
        </p:nvSpPr>
        <p:spPr>
          <a:xfrm>
            <a:off x="8448782" y="5163100"/>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72</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54" name="TextBox 53">
            <a:extLst>
              <a:ext uri="{FF2B5EF4-FFF2-40B4-BE49-F238E27FC236}">
                <a16:creationId xmlns:a16="http://schemas.microsoft.com/office/drawing/2014/main" id="{B2B41FAF-84FF-9FBB-5392-204F8B9C9413}"/>
              </a:ext>
            </a:extLst>
          </p:cNvPr>
          <p:cNvSpPr txBox="1"/>
          <p:nvPr/>
        </p:nvSpPr>
        <p:spPr>
          <a:xfrm>
            <a:off x="8996006" y="5163100"/>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78</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55" name="TextBox 54">
            <a:extLst>
              <a:ext uri="{FF2B5EF4-FFF2-40B4-BE49-F238E27FC236}">
                <a16:creationId xmlns:a16="http://schemas.microsoft.com/office/drawing/2014/main" id="{42CEF1AD-5876-C023-161A-E547D9620C63}"/>
              </a:ext>
            </a:extLst>
          </p:cNvPr>
          <p:cNvSpPr txBox="1"/>
          <p:nvPr/>
        </p:nvSpPr>
        <p:spPr>
          <a:xfrm>
            <a:off x="9543234" y="5163100"/>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84</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56" name="TextBox 55">
            <a:extLst>
              <a:ext uri="{FF2B5EF4-FFF2-40B4-BE49-F238E27FC236}">
                <a16:creationId xmlns:a16="http://schemas.microsoft.com/office/drawing/2014/main" id="{0D0F2BC9-4DD4-C280-DB80-CAB086DC3F66}"/>
              </a:ext>
            </a:extLst>
          </p:cNvPr>
          <p:cNvSpPr txBox="1"/>
          <p:nvPr/>
        </p:nvSpPr>
        <p:spPr>
          <a:xfrm>
            <a:off x="2928282" y="3685684"/>
            <a:ext cx="1926810"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olaparib (142 events)</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57" name="TextBox 56">
            <a:extLst>
              <a:ext uri="{FF2B5EF4-FFF2-40B4-BE49-F238E27FC236}">
                <a16:creationId xmlns:a16="http://schemas.microsoft.com/office/drawing/2014/main" id="{0961949E-98C2-038E-950E-ABB2D1E23A7B}"/>
              </a:ext>
            </a:extLst>
          </p:cNvPr>
          <p:cNvSpPr txBox="1"/>
          <p:nvPr/>
        </p:nvSpPr>
        <p:spPr>
          <a:xfrm>
            <a:off x="2928282" y="3943266"/>
            <a:ext cx="1915589"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placebo (207 events)</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58" name="TextBox 57">
            <a:extLst>
              <a:ext uri="{FF2B5EF4-FFF2-40B4-BE49-F238E27FC236}">
                <a16:creationId xmlns:a16="http://schemas.microsoft.com/office/drawing/2014/main" id="{9F58DBA8-D1CC-2BB7-1161-4C4B1A485864}"/>
              </a:ext>
            </a:extLst>
          </p:cNvPr>
          <p:cNvSpPr txBox="1"/>
          <p:nvPr/>
        </p:nvSpPr>
        <p:spPr>
          <a:xfrm>
            <a:off x="2222311" y="4489905"/>
            <a:ext cx="5027017" cy="276999"/>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panose="020B0604020202020204"/>
                <a:ea typeface="+mn-ea"/>
                <a:cs typeface="Calibri" panose="020F0502020204030204" pitchFamily="34" charset="0"/>
              </a:rPr>
              <a:t>Stratified hazard ratio 0.65 (95% CI: 0.53, 0.81)</a:t>
            </a:r>
            <a:endParaRPr kumimoji="0" lang="en-US" sz="1800" b="1" i="0" u="none" strike="noStrike" kern="0" cap="none" spc="0" normalizeH="0" baseline="0" noProof="0" dirty="0">
              <a:ln>
                <a:noFill/>
              </a:ln>
              <a:solidFill>
                <a:srgbClr val="FFFFFF"/>
              </a:solidFill>
              <a:effectLst/>
              <a:uLnTx/>
              <a:uFillTx/>
              <a:latin typeface="Arial" panose="020B0604020202020204"/>
              <a:ea typeface="+mn-ea"/>
              <a:cs typeface="Calibri" panose="020F0502020204030204" pitchFamily="34" charset="0"/>
            </a:endParaRPr>
          </a:p>
        </p:txBody>
      </p:sp>
      <p:sp>
        <p:nvSpPr>
          <p:cNvPr id="59" name="TextBox 58">
            <a:extLst>
              <a:ext uri="{FF2B5EF4-FFF2-40B4-BE49-F238E27FC236}">
                <a16:creationId xmlns:a16="http://schemas.microsoft.com/office/drawing/2014/main" id="{3B0376AD-AF7C-C9E1-D30C-18ADD77F0938}"/>
              </a:ext>
            </a:extLst>
          </p:cNvPr>
          <p:cNvSpPr txBox="1"/>
          <p:nvPr/>
        </p:nvSpPr>
        <p:spPr>
          <a:xfrm>
            <a:off x="5657246" y="2829576"/>
            <a:ext cx="1829027" cy="738664"/>
          </a:xfrm>
          <a:prstGeom prst="rect">
            <a:avLst/>
          </a:prstGeom>
          <a:noFill/>
          <a:ln w="25400" cap="flat" cmpd="sng" algn="ctr">
            <a:noFill/>
            <a:prstDash val="solid"/>
          </a:ln>
          <a:effectLst/>
        </p:spPr>
        <p:txBody>
          <a:bodyPr wrap="non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4 Year DDFS rate:</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Difference (95% CI)</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7.5% (3.8%, 11.2%)</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60" name="TextBox 59">
            <a:extLst>
              <a:ext uri="{FF2B5EF4-FFF2-40B4-BE49-F238E27FC236}">
                <a16:creationId xmlns:a16="http://schemas.microsoft.com/office/drawing/2014/main" id="{956C4A20-82FB-407C-8D25-7DB004228989}"/>
              </a:ext>
            </a:extLst>
          </p:cNvPr>
          <p:cNvSpPr txBox="1"/>
          <p:nvPr/>
        </p:nvSpPr>
        <p:spPr>
          <a:xfrm>
            <a:off x="7814310" y="2829576"/>
            <a:ext cx="1872307" cy="738664"/>
          </a:xfrm>
          <a:prstGeom prst="rect">
            <a:avLst/>
          </a:prstGeom>
          <a:noFill/>
          <a:ln w="25400" cap="flat" cmpd="sng" algn="ctr">
            <a:noFill/>
            <a:prstDash val="solid"/>
          </a:ln>
          <a:effectLst/>
        </p:spPr>
        <p:txBody>
          <a:bodyPr wrap="non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6 Year DDFS rate:</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Difference (95% CI)</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7.8% (3.8%, 11.5%)</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61" name="TextBox 60">
            <a:extLst>
              <a:ext uri="{FF2B5EF4-FFF2-40B4-BE49-F238E27FC236}">
                <a16:creationId xmlns:a16="http://schemas.microsoft.com/office/drawing/2014/main" id="{3DE64CBA-B6E0-3147-C22B-4B17A0F3E859}"/>
              </a:ext>
            </a:extLst>
          </p:cNvPr>
          <p:cNvSpPr txBox="1"/>
          <p:nvPr/>
        </p:nvSpPr>
        <p:spPr>
          <a:xfrm>
            <a:off x="3061659" y="1483385"/>
            <a:ext cx="399148"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94.4</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62" name="TextBox 61">
            <a:extLst>
              <a:ext uri="{FF2B5EF4-FFF2-40B4-BE49-F238E27FC236}">
                <a16:creationId xmlns:a16="http://schemas.microsoft.com/office/drawing/2014/main" id="{0F3D55CB-90BA-DE88-4524-5E5E424D182A}"/>
              </a:ext>
            </a:extLst>
          </p:cNvPr>
          <p:cNvSpPr txBox="1"/>
          <p:nvPr/>
        </p:nvSpPr>
        <p:spPr>
          <a:xfrm>
            <a:off x="3061659" y="2439174"/>
            <a:ext cx="399148"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90.3</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63" name="TextBox 62">
            <a:extLst>
              <a:ext uri="{FF2B5EF4-FFF2-40B4-BE49-F238E27FC236}">
                <a16:creationId xmlns:a16="http://schemas.microsoft.com/office/drawing/2014/main" id="{7147FFDE-A423-BC47-49F9-8EF31A16BE34}"/>
              </a:ext>
            </a:extLst>
          </p:cNvPr>
          <p:cNvSpPr txBox="1"/>
          <p:nvPr/>
        </p:nvSpPr>
        <p:spPr>
          <a:xfrm>
            <a:off x="4155309" y="1479393"/>
            <a:ext cx="399148"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90.6</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64" name="TextBox 63">
            <a:extLst>
              <a:ext uri="{FF2B5EF4-FFF2-40B4-BE49-F238E27FC236}">
                <a16:creationId xmlns:a16="http://schemas.microsoft.com/office/drawing/2014/main" id="{63BEAB15-83B0-D8DC-673E-AC24230FE4BD}"/>
              </a:ext>
            </a:extLst>
          </p:cNvPr>
          <p:cNvSpPr txBox="1"/>
          <p:nvPr/>
        </p:nvSpPr>
        <p:spPr>
          <a:xfrm>
            <a:off x="4155309" y="2439174"/>
            <a:ext cx="399148"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83.9</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65" name="TextBox 64">
            <a:extLst>
              <a:ext uri="{FF2B5EF4-FFF2-40B4-BE49-F238E27FC236}">
                <a16:creationId xmlns:a16="http://schemas.microsoft.com/office/drawing/2014/main" id="{00716F0C-A6A3-8630-3E9E-D211D0B0125E}"/>
              </a:ext>
            </a:extLst>
          </p:cNvPr>
          <p:cNvSpPr txBox="1"/>
          <p:nvPr/>
        </p:nvSpPr>
        <p:spPr>
          <a:xfrm>
            <a:off x="5289013" y="1479393"/>
            <a:ext cx="399148"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87.7</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66" name="TextBox 65">
            <a:extLst>
              <a:ext uri="{FF2B5EF4-FFF2-40B4-BE49-F238E27FC236}">
                <a16:creationId xmlns:a16="http://schemas.microsoft.com/office/drawing/2014/main" id="{84A9D069-AD14-EC2B-0E1F-CF8DD9A5AFCA}"/>
              </a:ext>
            </a:extLst>
          </p:cNvPr>
          <p:cNvSpPr txBox="1"/>
          <p:nvPr/>
        </p:nvSpPr>
        <p:spPr>
          <a:xfrm>
            <a:off x="5289013" y="2439174"/>
            <a:ext cx="399148"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80.9</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67" name="TextBox 66">
            <a:extLst>
              <a:ext uri="{FF2B5EF4-FFF2-40B4-BE49-F238E27FC236}">
                <a16:creationId xmlns:a16="http://schemas.microsoft.com/office/drawing/2014/main" id="{4057C273-DA8D-0F05-B3D3-FECBDEF0DA9C}"/>
              </a:ext>
            </a:extLst>
          </p:cNvPr>
          <p:cNvSpPr txBox="1"/>
          <p:nvPr/>
        </p:nvSpPr>
        <p:spPr>
          <a:xfrm>
            <a:off x="6386426" y="1479393"/>
            <a:ext cx="399148"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86.0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68" name="TextBox 67">
            <a:extLst>
              <a:ext uri="{FF2B5EF4-FFF2-40B4-BE49-F238E27FC236}">
                <a16:creationId xmlns:a16="http://schemas.microsoft.com/office/drawing/2014/main" id="{F95D6328-22D1-C52C-75D8-F93C7E6B297E}"/>
              </a:ext>
            </a:extLst>
          </p:cNvPr>
          <p:cNvSpPr txBox="1"/>
          <p:nvPr/>
        </p:nvSpPr>
        <p:spPr>
          <a:xfrm>
            <a:off x="6386426" y="2439174"/>
            <a:ext cx="399148"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78.5</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69" name="TextBox 68">
            <a:extLst>
              <a:ext uri="{FF2B5EF4-FFF2-40B4-BE49-F238E27FC236}">
                <a16:creationId xmlns:a16="http://schemas.microsoft.com/office/drawing/2014/main" id="{F8BAF1CC-1F3D-8907-93BA-A3781CFF593C}"/>
              </a:ext>
            </a:extLst>
          </p:cNvPr>
          <p:cNvSpPr txBox="1"/>
          <p:nvPr/>
        </p:nvSpPr>
        <p:spPr>
          <a:xfrm>
            <a:off x="7451096" y="1479393"/>
            <a:ext cx="399148"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85.2</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70" name="TextBox 69">
            <a:extLst>
              <a:ext uri="{FF2B5EF4-FFF2-40B4-BE49-F238E27FC236}">
                <a16:creationId xmlns:a16="http://schemas.microsoft.com/office/drawing/2014/main" id="{6306C7A1-8864-B837-9301-0095FEC99309}"/>
              </a:ext>
            </a:extLst>
          </p:cNvPr>
          <p:cNvSpPr txBox="1"/>
          <p:nvPr/>
        </p:nvSpPr>
        <p:spPr>
          <a:xfrm>
            <a:off x="7451096" y="2439174"/>
            <a:ext cx="399148"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77.4</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71" name="TextBox 70">
            <a:extLst>
              <a:ext uri="{FF2B5EF4-FFF2-40B4-BE49-F238E27FC236}">
                <a16:creationId xmlns:a16="http://schemas.microsoft.com/office/drawing/2014/main" id="{E34946C1-C160-7390-8071-97BB75927A2D}"/>
              </a:ext>
            </a:extLst>
          </p:cNvPr>
          <p:cNvSpPr txBox="1"/>
          <p:nvPr/>
        </p:nvSpPr>
        <p:spPr>
          <a:xfrm>
            <a:off x="8546812" y="1479393"/>
            <a:ext cx="399148"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83.5</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72" name="TextBox 71">
            <a:extLst>
              <a:ext uri="{FF2B5EF4-FFF2-40B4-BE49-F238E27FC236}">
                <a16:creationId xmlns:a16="http://schemas.microsoft.com/office/drawing/2014/main" id="{6A06F8BF-9478-6DCA-4471-032BEF45ABC6}"/>
              </a:ext>
            </a:extLst>
          </p:cNvPr>
          <p:cNvSpPr txBox="1"/>
          <p:nvPr/>
        </p:nvSpPr>
        <p:spPr>
          <a:xfrm>
            <a:off x="8546812" y="2439174"/>
            <a:ext cx="399148"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75.7</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73" name="TextBox 72">
            <a:extLst>
              <a:ext uri="{FF2B5EF4-FFF2-40B4-BE49-F238E27FC236}">
                <a16:creationId xmlns:a16="http://schemas.microsoft.com/office/drawing/2014/main" id="{43893628-88C0-A1EF-9264-DF5004CDC8D1}"/>
              </a:ext>
            </a:extLst>
          </p:cNvPr>
          <p:cNvSpPr txBox="1"/>
          <p:nvPr/>
        </p:nvSpPr>
        <p:spPr>
          <a:xfrm rot="16200000">
            <a:off x="-241074" y="3161289"/>
            <a:ext cx="3012043" cy="246221"/>
          </a:xfrm>
          <a:prstGeom prst="rect">
            <a:avLst/>
          </a:prstGeom>
          <a:noFill/>
          <a:ln w="25400" cap="flat" cmpd="sng" algn="ctr">
            <a:noFill/>
            <a:prstDash val="solid"/>
          </a:ln>
          <a:effectLst/>
        </p:spPr>
        <p:txBody>
          <a:bodyPr wrap="non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Distant disease-free survival (%) </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74" name="TextBox 73">
            <a:extLst>
              <a:ext uri="{FF2B5EF4-FFF2-40B4-BE49-F238E27FC236}">
                <a16:creationId xmlns:a16="http://schemas.microsoft.com/office/drawing/2014/main" id="{B3AA015E-B4B6-08D6-B1C2-0ACD51D7B599}"/>
              </a:ext>
            </a:extLst>
          </p:cNvPr>
          <p:cNvSpPr txBox="1"/>
          <p:nvPr/>
        </p:nvSpPr>
        <p:spPr>
          <a:xfrm>
            <a:off x="4365783" y="5475328"/>
            <a:ext cx="3204403" cy="246221"/>
          </a:xfrm>
          <a:prstGeom prst="rect">
            <a:avLst/>
          </a:prstGeom>
          <a:noFill/>
          <a:ln w="25400" cap="flat" cmpd="sng" algn="ctr">
            <a:noFill/>
            <a:prstDash val="solid"/>
          </a:ln>
          <a:effectLst/>
        </p:spPr>
        <p:txBody>
          <a:bodyPr wrap="non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Time since randomisation (months)</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graphicFrame>
        <p:nvGraphicFramePr>
          <p:cNvPr id="75" name="Table 74">
            <a:extLst>
              <a:ext uri="{FF2B5EF4-FFF2-40B4-BE49-F238E27FC236}">
                <a16:creationId xmlns:a16="http://schemas.microsoft.com/office/drawing/2014/main" id="{B8C2251E-83C5-8AC7-6650-5A585A3D6BF6}"/>
              </a:ext>
            </a:extLst>
          </p:cNvPr>
          <p:cNvGraphicFramePr>
            <a:graphicFrameLocks noGrp="1"/>
          </p:cNvGraphicFramePr>
          <p:nvPr/>
        </p:nvGraphicFramePr>
        <p:xfrm>
          <a:off x="895546" y="5832954"/>
          <a:ext cx="9624245" cy="487680"/>
        </p:xfrm>
        <a:graphic>
          <a:graphicData uri="http://schemas.openxmlformats.org/drawingml/2006/table">
            <a:tbl>
              <a:tblPr firstRow="1" bandRow="1"/>
              <a:tblGrid>
                <a:gridCol w="926699">
                  <a:extLst>
                    <a:ext uri="{9D8B030D-6E8A-4147-A177-3AD203B41FA5}">
                      <a16:colId xmlns:a16="http://schemas.microsoft.com/office/drawing/2014/main" val="661901602"/>
                    </a:ext>
                  </a:extLst>
                </a:gridCol>
                <a:gridCol w="587229">
                  <a:extLst>
                    <a:ext uri="{9D8B030D-6E8A-4147-A177-3AD203B41FA5}">
                      <a16:colId xmlns:a16="http://schemas.microsoft.com/office/drawing/2014/main" val="3549649988"/>
                    </a:ext>
                  </a:extLst>
                </a:gridCol>
                <a:gridCol w="1652916">
                  <a:extLst>
                    <a:ext uri="{9D8B030D-6E8A-4147-A177-3AD203B41FA5}">
                      <a16:colId xmlns:a16="http://schemas.microsoft.com/office/drawing/2014/main" val="2016931107"/>
                    </a:ext>
                  </a:extLst>
                </a:gridCol>
                <a:gridCol w="562062">
                  <a:extLst>
                    <a:ext uri="{9D8B030D-6E8A-4147-A177-3AD203B41FA5}">
                      <a16:colId xmlns:a16="http://schemas.microsoft.com/office/drawing/2014/main" val="2230290040"/>
                    </a:ext>
                  </a:extLst>
                </a:gridCol>
                <a:gridCol w="1610687">
                  <a:extLst>
                    <a:ext uri="{9D8B030D-6E8A-4147-A177-3AD203B41FA5}">
                      <a16:colId xmlns:a16="http://schemas.microsoft.com/office/drawing/2014/main" val="1545590290"/>
                    </a:ext>
                  </a:extLst>
                </a:gridCol>
                <a:gridCol w="604007">
                  <a:extLst>
                    <a:ext uri="{9D8B030D-6E8A-4147-A177-3AD203B41FA5}">
                      <a16:colId xmlns:a16="http://schemas.microsoft.com/office/drawing/2014/main" val="2810028470"/>
                    </a:ext>
                  </a:extLst>
                </a:gridCol>
                <a:gridCol w="1543574">
                  <a:extLst>
                    <a:ext uri="{9D8B030D-6E8A-4147-A177-3AD203B41FA5}">
                      <a16:colId xmlns:a16="http://schemas.microsoft.com/office/drawing/2014/main" val="1001322598"/>
                    </a:ext>
                  </a:extLst>
                </a:gridCol>
                <a:gridCol w="687898">
                  <a:extLst>
                    <a:ext uri="{9D8B030D-6E8A-4147-A177-3AD203B41FA5}">
                      <a16:colId xmlns:a16="http://schemas.microsoft.com/office/drawing/2014/main" val="104078940"/>
                    </a:ext>
                  </a:extLst>
                </a:gridCol>
                <a:gridCol w="1449173">
                  <a:extLst>
                    <a:ext uri="{9D8B030D-6E8A-4147-A177-3AD203B41FA5}">
                      <a16:colId xmlns:a16="http://schemas.microsoft.com/office/drawing/2014/main" val="1712743356"/>
                    </a:ext>
                  </a:extLst>
                </a:gridCol>
              </a:tblGrid>
              <a:tr h="0">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olaparib </a:t>
                      </a:r>
                      <a:endParaRPr lang="en-US" sz="1600" b="0" i="0" dirty="0">
                        <a:latin typeface="+mj-lt"/>
                        <a:cs typeface="Calibri" panose="020F050202020403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921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785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718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679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649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588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373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200</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945449946"/>
                  </a:ext>
                </a:extLst>
              </a:tr>
              <a:tr h="0">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r>
                        <a:rPr kumimoji="0" lang="en-GB"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placebo</a:t>
                      </a:r>
                      <a:endParaRPr lang="en-US" sz="1600" b="0" i="0" dirty="0">
                        <a:latin typeface="+mj-lt"/>
                        <a:cs typeface="Calibri" panose="020F050202020403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915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778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698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649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604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534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340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189</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608645361"/>
                  </a:ext>
                </a:extLst>
              </a:tr>
            </a:tbl>
          </a:graphicData>
        </a:graphic>
      </p:graphicFrame>
      <p:sp>
        <p:nvSpPr>
          <p:cNvPr id="76" name="TextBox 75">
            <a:extLst>
              <a:ext uri="{FF2B5EF4-FFF2-40B4-BE49-F238E27FC236}">
                <a16:creationId xmlns:a16="http://schemas.microsoft.com/office/drawing/2014/main" id="{09882884-9BE4-D039-991B-56B6AFD7C931}"/>
              </a:ext>
            </a:extLst>
          </p:cNvPr>
          <p:cNvSpPr txBox="1"/>
          <p:nvPr/>
        </p:nvSpPr>
        <p:spPr>
          <a:xfrm>
            <a:off x="895546" y="5562595"/>
            <a:ext cx="1437894"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Number at risk</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5" name="Rectangle 4">
            <a:extLst>
              <a:ext uri="{FF2B5EF4-FFF2-40B4-BE49-F238E27FC236}">
                <a16:creationId xmlns:a16="http://schemas.microsoft.com/office/drawing/2014/main" id="{BFAFA11D-7369-8FB7-3335-532101662DBA}"/>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EE5D8B36-9876-EE7A-3FA2-2D735BB4730D}"/>
              </a:ext>
            </a:extLst>
          </p:cNvPr>
          <p:cNvSpPr/>
          <p:nvPr/>
        </p:nvSpPr>
        <p:spPr>
          <a:xfrm>
            <a:off x="0" y="6643688"/>
            <a:ext cx="12191998" cy="1968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49D93E74-7A64-FFE7-169F-246E71EE1B34}"/>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Garber J. SABCS 2024</a:t>
            </a:r>
          </a:p>
        </p:txBody>
      </p:sp>
    </p:spTree>
    <p:extLst>
      <p:ext uri="{BB962C8B-B14F-4D97-AF65-F5344CB8AC3E}">
        <p14:creationId xmlns:p14="http://schemas.microsoft.com/office/powerpoint/2010/main" val="470322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Freeform 33">
            <a:extLst>
              <a:ext uri="{FF2B5EF4-FFF2-40B4-BE49-F238E27FC236}">
                <a16:creationId xmlns:a16="http://schemas.microsoft.com/office/drawing/2014/main" id="{8D973B47-FEE7-B91D-B54E-5FF8D1953D5E}"/>
              </a:ext>
            </a:extLst>
          </p:cNvPr>
          <p:cNvSpPr/>
          <p:nvPr/>
        </p:nvSpPr>
        <p:spPr>
          <a:xfrm>
            <a:off x="2165150" y="4440932"/>
            <a:ext cx="5051868" cy="346358"/>
          </a:xfrm>
          <a:custGeom>
            <a:avLst/>
            <a:gdLst>
              <a:gd name="connsiteX0" fmla="*/ 0 w 3707236"/>
              <a:gd name="connsiteY0" fmla="*/ 0 h 219159"/>
              <a:gd name="connsiteX1" fmla="*/ 3707237 w 3707236"/>
              <a:gd name="connsiteY1" fmla="*/ 0 h 219159"/>
              <a:gd name="connsiteX2" fmla="*/ 3707237 w 3707236"/>
              <a:gd name="connsiteY2" fmla="*/ 219160 h 219159"/>
              <a:gd name="connsiteX3" fmla="*/ 0 w 3707236"/>
              <a:gd name="connsiteY3" fmla="*/ 219160 h 219159"/>
            </a:gdLst>
            <a:ahLst/>
            <a:cxnLst>
              <a:cxn ang="0">
                <a:pos x="connsiteX0" y="connsiteY0"/>
              </a:cxn>
              <a:cxn ang="0">
                <a:pos x="connsiteX1" y="connsiteY1"/>
              </a:cxn>
              <a:cxn ang="0">
                <a:pos x="connsiteX2" y="connsiteY2"/>
              </a:cxn>
              <a:cxn ang="0">
                <a:pos x="connsiteX3" y="connsiteY3"/>
              </a:cxn>
            </a:cxnLst>
            <a:rect l="l" t="t" r="r" b="b"/>
            <a:pathLst>
              <a:path w="3707236" h="219159">
                <a:moveTo>
                  <a:pt x="0" y="0"/>
                </a:moveTo>
                <a:lnTo>
                  <a:pt x="3707237" y="0"/>
                </a:lnTo>
                <a:lnTo>
                  <a:pt x="3707237" y="219160"/>
                </a:lnTo>
                <a:lnTo>
                  <a:pt x="0" y="219160"/>
                </a:lnTo>
                <a:close/>
              </a:path>
            </a:pathLst>
          </a:custGeom>
          <a:solidFill>
            <a:srgbClr val="F15320"/>
          </a:solidFill>
          <a:ln w="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60E338A-BCA0-B0D5-3284-6DC2BD4D63DC}"/>
              </a:ext>
            </a:extLst>
          </p:cNvPr>
          <p:cNvSpPr>
            <a:spLocks noGrp="1"/>
          </p:cNvSpPr>
          <p:nvPr>
            <p:ph type="title"/>
          </p:nvPr>
        </p:nvSpPr>
        <p:spPr/>
        <p:txBody>
          <a:bodyPr/>
          <a:lstStyle/>
          <a:p>
            <a:r>
              <a:rPr lang="en-US" dirty="0"/>
              <a:t>Analysis of OS (ITT)</a:t>
            </a:r>
          </a:p>
        </p:txBody>
      </p:sp>
      <p:sp>
        <p:nvSpPr>
          <p:cNvPr id="4" name="Slide Number Placeholder 3">
            <a:extLst>
              <a:ext uri="{FF2B5EF4-FFF2-40B4-BE49-F238E27FC236}">
                <a16:creationId xmlns:a16="http://schemas.microsoft.com/office/drawing/2014/main" id="{2E26E7DC-94E6-30CB-88F1-BDA56A002132}"/>
              </a:ext>
            </a:extLst>
          </p:cNvPr>
          <p:cNvSpPr>
            <a:spLocks noGrp="1"/>
          </p:cNvSpPr>
          <p:nvPr>
            <p:ph type="sldNum" sz="quarter"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F2406B-328B-034B-9874-5B3C6731CE62}" type="slidenum">
              <a:rPr kumimoji="0" lang="fr-FR"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fr-FR"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100" name="Table 99">
            <a:extLst>
              <a:ext uri="{FF2B5EF4-FFF2-40B4-BE49-F238E27FC236}">
                <a16:creationId xmlns:a16="http://schemas.microsoft.com/office/drawing/2014/main" id="{505C76B3-F88D-971C-F548-FC7E325B776A}"/>
              </a:ext>
            </a:extLst>
          </p:cNvPr>
          <p:cNvGraphicFramePr>
            <a:graphicFrameLocks noGrp="1"/>
          </p:cNvGraphicFramePr>
          <p:nvPr/>
        </p:nvGraphicFramePr>
        <p:xfrm>
          <a:off x="977030" y="5803014"/>
          <a:ext cx="9561615" cy="487680"/>
        </p:xfrm>
        <a:graphic>
          <a:graphicData uri="http://schemas.openxmlformats.org/drawingml/2006/table">
            <a:tbl>
              <a:tblPr firstRow="1" bandRow="1"/>
              <a:tblGrid>
                <a:gridCol w="864069">
                  <a:extLst>
                    <a:ext uri="{9D8B030D-6E8A-4147-A177-3AD203B41FA5}">
                      <a16:colId xmlns:a16="http://schemas.microsoft.com/office/drawing/2014/main" val="661901602"/>
                    </a:ext>
                  </a:extLst>
                </a:gridCol>
                <a:gridCol w="587229">
                  <a:extLst>
                    <a:ext uri="{9D8B030D-6E8A-4147-A177-3AD203B41FA5}">
                      <a16:colId xmlns:a16="http://schemas.microsoft.com/office/drawing/2014/main" val="3549649988"/>
                    </a:ext>
                  </a:extLst>
                </a:gridCol>
                <a:gridCol w="1652916">
                  <a:extLst>
                    <a:ext uri="{9D8B030D-6E8A-4147-A177-3AD203B41FA5}">
                      <a16:colId xmlns:a16="http://schemas.microsoft.com/office/drawing/2014/main" val="2016931107"/>
                    </a:ext>
                  </a:extLst>
                </a:gridCol>
                <a:gridCol w="562062">
                  <a:extLst>
                    <a:ext uri="{9D8B030D-6E8A-4147-A177-3AD203B41FA5}">
                      <a16:colId xmlns:a16="http://schemas.microsoft.com/office/drawing/2014/main" val="2230290040"/>
                    </a:ext>
                  </a:extLst>
                </a:gridCol>
                <a:gridCol w="1610687">
                  <a:extLst>
                    <a:ext uri="{9D8B030D-6E8A-4147-A177-3AD203B41FA5}">
                      <a16:colId xmlns:a16="http://schemas.microsoft.com/office/drawing/2014/main" val="1545590290"/>
                    </a:ext>
                  </a:extLst>
                </a:gridCol>
                <a:gridCol w="604007">
                  <a:extLst>
                    <a:ext uri="{9D8B030D-6E8A-4147-A177-3AD203B41FA5}">
                      <a16:colId xmlns:a16="http://schemas.microsoft.com/office/drawing/2014/main" val="2810028470"/>
                    </a:ext>
                  </a:extLst>
                </a:gridCol>
                <a:gridCol w="1543574">
                  <a:extLst>
                    <a:ext uri="{9D8B030D-6E8A-4147-A177-3AD203B41FA5}">
                      <a16:colId xmlns:a16="http://schemas.microsoft.com/office/drawing/2014/main" val="1001322598"/>
                    </a:ext>
                  </a:extLst>
                </a:gridCol>
                <a:gridCol w="687898">
                  <a:extLst>
                    <a:ext uri="{9D8B030D-6E8A-4147-A177-3AD203B41FA5}">
                      <a16:colId xmlns:a16="http://schemas.microsoft.com/office/drawing/2014/main" val="104078940"/>
                    </a:ext>
                  </a:extLst>
                </a:gridCol>
                <a:gridCol w="1449173">
                  <a:extLst>
                    <a:ext uri="{9D8B030D-6E8A-4147-A177-3AD203B41FA5}">
                      <a16:colId xmlns:a16="http://schemas.microsoft.com/office/drawing/2014/main" val="1712743356"/>
                    </a:ext>
                  </a:extLst>
                </a:gridCol>
              </a:tblGrid>
              <a:tr h="0">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olaparib </a:t>
                      </a:r>
                      <a:endParaRPr lang="en-US" sz="1600" b="0" i="0" dirty="0">
                        <a:latin typeface="+mj-lt"/>
                        <a:cs typeface="Calibri" panose="020F050202020403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921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846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795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765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728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660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420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224</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945449946"/>
                  </a:ext>
                </a:extLst>
              </a:tr>
              <a:tr h="0">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r>
                        <a:rPr kumimoji="0" lang="en-GB" sz="16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placebo</a:t>
                      </a:r>
                      <a:endParaRPr lang="en-US" sz="1600" b="0" i="0" dirty="0">
                        <a:latin typeface="+mj-lt"/>
                        <a:cs typeface="Calibri" panose="020F050202020403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915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843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788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739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698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616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390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ctr"/>
                      <a:r>
                        <a:rPr lang="en-US" sz="1600" b="0" i="0" dirty="0">
                          <a:latin typeface="+mj-lt"/>
                          <a:cs typeface="Calibri" panose="020F0502020204030204" pitchFamily="34" charset="0"/>
                        </a:rPr>
                        <a:t>221</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608645361"/>
                  </a:ext>
                </a:extLst>
              </a:tr>
            </a:tbl>
          </a:graphicData>
        </a:graphic>
      </p:graphicFrame>
      <p:grpSp>
        <p:nvGrpSpPr>
          <p:cNvPr id="102" name="Group 101">
            <a:extLst>
              <a:ext uri="{FF2B5EF4-FFF2-40B4-BE49-F238E27FC236}">
                <a16:creationId xmlns:a16="http://schemas.microsoft.com/office/drawing/2014/main" id="{50F79537-D3BD-859F-B620-EBBF6856B18E}"/>
              </a:ext>
            </a:extLst>
          </p:cNvPr>
          <p:cNvGrpSpPr/>
          <p:nvPr/>
        </p:nvGrpSpPr>
        <p:grpSpPr>
          <a:xfrm>
            <a:off x="977030" y="1337519"/>
            <a:ext cx="9069464" cy="4465495"/>
            <a:chOff x="977030" y="1337519"/>
            <a:chExt cx="9069464" cy="4465495"/>
          </a:xfrm>
        </p:grpSpPr>
        <p:pic>
          <p:nvPicPr>
            <p:cNvPr id="12" name="Graphic 11">
              <a:extLst>
                <a:ext uri="{FF2B5EF4-FFF2-40B4-BE49-F238E27FC236}">
                  <a16:creationId xmlns:a16="http://schemas.microsoft.com/office/drawing/2014/main" id="{E3502337-A95B-5AB5-E156-DB2808C330F6}"/>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2134346" y="1546247"/>
              <a:ext cx="7912148" cy="656409"/>
            </a:xfrm>
            <a:prstGeom prst="rect">
              <a:avLst/>
            </a:prstGeom>
          </p:spPr>
        </p:pic>
        <p:sp>
          <p:nvSpPr>
            <p:cNvPr id="14" name="Freeform 80">
              <a:extLst>
                <a:ext uri="{FF2B5EF4-FFF2-40B4-BE49-F238E27FC236}">
                  <a16:creationId xmlns:a16="http://schemas.microsoft.com/office/drawing/2014/main" id="{471957E9-EB0B-6EA8-B23A-FFD065A75A12}"/>
                </a:ext>
              </a:extLst>
            </p:cNvPr>
            <p:cNvSpPr/>
            <p:nvPr/>
          </p:nvSpPr>
          <p:spPr>
            <a:xfrm>
              <a:off x="1907899" y="1500304"/>
              <a:ext cx="8107032" cy="3596516"/>
            </a:xfrm>
            <a:custGeom>
              <a:avLst/>
              <a:gdLst>
                <a:gd name="connsiteX0" fmla="*/ 0 w 8107032"/>
                <a:gd name="connsiteY0" fmla="*/ 0 h 3596516"/>
                <a:gd name="connsiteX1" fmla="*/ 0 w 8107032"/>
                <a:gd name="connsiteY1" fmla="*/ 3596516 h 3596516"/>
                <a:gd name="connsiteX2" fmla="*/ 8107033 w 8107032"/>
                <a:gd name="connsiteY2" fmla="*/ 3596516 h 3596516"/>
              </a:gdLst>
              <a:ahLst/>
              <a:cxnLst>
                <a:cxn ang="0">
                  <a:pos x="connsiteX0" y="connsiteY0"/>
                </a:cxn>
                <a:cxn ang="0">
                  <a:pos x="connsiteX1" y="connsiteY1"/>
                </a:cxn>
                <a:cxn ang="0">
                  <a:pos x="connsiteX2" y="connsiteY2"/>
                </a:cxn>
              </a:cxnLst>
              <a:rect l="l" t="t" r="r" b="b"/>
              <a:pathLst>
                <a:path w="8107032" h="3596516">
                  <a:moveTo>
                    <a:pt x="0" y="0"/>
                  </a:moveTo>
                  <a:lnTo>
                    <a:pt x="0" y="3596516"/>
                  </a:lnTo>
                  <a:lnTo>
                    <a:pt x="8107033" y="3596516"/>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 name="Freeform 81">
              <a:extLst>
                <a:ext uri="{FF2B5EF4-FFF2-40B4-BE49-F238E27FC236}">
                  <a16:creationId xmlns:a16="http://schemas.microsoft.com/office/drawing/2014/main" id="{405AD08D-A749-7E37-EF6F-A14FDD5254BA}"/>
                </a:ext>
              </a:extLst>
            </p:cNvPr>
            <p:cNvSpPr/>
            <p:nvPr/>
          </p:nvSpPr>
          <p:spPr>
            <a:xfrm>
              <a:off x="2148347"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 name="Freeform 82">
              <a:extLst>
                <a:ext uri="{FF2B5EF4-FFF2-40B4-BE49-F238E27FC236}">
                  <a16:creationId xmlns:a16="http://schemas.microsoft.com/office/drawing/2014/main" id="{32590704-7525-5C41-EEF2-B80955BD7342}"/>
                </a:ext>
              </a:extLst>
            </p:cNvPr>
            <p:cNvSpPr/>
            <p:nvPr/>
          </p:nvSpPr>
          <p:spPr>
            <a:xfrm>
              <a:off x="2693026"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Freeform 83">
              <a:extLst>
                <a:ext uri="{FF2B5EF4-FFF2-40B4-BE49-F238E27FC236}">
                  <a16:creationId xmlns:a16="http://schemas.microsoft.com/office/drawing/2014/main" id="{EA93224A-922F-F9DD-8205-6AC232FE62A1}"/>
                </a:ext>
              </a:extLst>
            </p:cNvPr>
            <p:cNvSpPr/>
            <p:nvPr/>
          </p:nvSpPr>
          <p:spPr>
            <a:xfrm>
              <a:off x="3237832"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 name="Freeform 84">
              <a:extLst>
                <a:ext uri="{FF2B5EF4-FFF2-40B4-BE49-F238E27FC236}">
                  <a16:creationId xmlns:a16="http://schemas.microsoft.com/office/drawing/2014/main" id="{05A14787-2CBC-AFA9-509E-E853FDA24856}"/>
                </a:ext>
              </a:extLst>
            </p:cNvPr>
            <p:cNvSpPr/>
            <p:nvPr/>
          </p:nvSpPr>
          <p:spPr>
            <a:xfrm>
              <a:off x="3782510"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 name="Freeform 85">
              <a:extLst>
                <a:ext uri="{FF2B5EF4-FFF2-40B4-BE49-F238E27FC236}">
                  <a16:creationId xmlns:a16="http://schemas.microsoft.com/office/drawing/2014/main" id="{D06D3DC3-9FC1-FAFD-5A08-F24605D68AB4}"/>
                </a:ext>
              </a:extLst>
            </p:cNvPr>
            <p:cNvSpPr/>
            <p:nvPr/>
          </p:nvSpPr>
          <p:spPr>
            <a:xfrm>
              <a:off x="4327189"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 name="Freeform 86">
              <a:extLst>
                <a:ext uri="{FF2B5EF4-FFF2-40B4-BE49-F238E27FC236}">
                  <a16:creationId xmlns:a16="http://schemas.microsoft.com/office/drawing/2014/main" id="{F6171AC1-2953-B8D3-A063-FBB2ED252AF0}"/>
                </a:ext>
              </a:extLst>
            </p:cNvPr>
            <p:cNvSpPr/>
            <p:nvPr/>
          </p:nvSpPr>
          <p:spPr>
            <a:xfrm>
              <a:off x="4871994"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 name="Freeform 87">
              <a:extLst>
                <a:ext uri="{FF2B5EF4-FFF2-40B4-BE49-F238E27FC236}">
                  <a16:creationId xmlns:a16="http://schemas.microsoft.com/office/drawing/2014/main" id="{E05A2ED6-0529-C36A-5735-A27BCCCFBB4F}"/>
                </a:ext>
              </a:extLst>
            </p:cNvPr>
            <p:cNvSpPr/>
            <p:nvPr/>
          </p:nvSpPr>
          <p:spPr>
            <a:xfrm>
              <a:off x="5416673"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 name="Freeform 88">
              <a:extLst>
                <a:ext uri="{FF2B5EF4-FFF2-40B4-BE49-F238E27FC236}">
                  <a16:creationId xmlns:a16="http://schemas.microsoft.com/office/drawing/2014/main" id="{0AC34B78-8421-301C-652F-23B7C2691AD4}"/>
                </a:ext>
              </a:extLst>
            </p:cNvPr>
            <p:cNvSpPr/>
            <p:nvPr/>
          </p:nvSpPr>
          <p:spPr>
            <a:xfrm>
              <a:off x="5961352"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 name="Freeform 89">
              <a:extLst>
                <a:ext uri="{FF2B5EF4-FFF2-40B4-BE49-F238E27FC236}">
                  <a16:creationId xmlns:a16="http://schemas.microsoft.com/office/drawing/2014/main" id="{DC91F561-922D-2082-53C9-64C41089105C}"/>
                </a:ext>
              </a:extLst>
            </p:cNvPr>
            <p:cNvSpPr/>
            <p:nvPr/>
          </p:nvSpPr>
          <p:spPr>
            <a:xfrm>
              <a:off x="6506157"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 name="Freeform 90">
              <a:extLst>
                <a:ext uri="{FF2B5EF4-FFF2-40B4-BE49-F238E27FC236}">
                  <a16:creationId xmlns:a16="http://schemas.microsoft.com/office/drawing/2014/main" id="{B3D791A0-A6D5-A4ED-EBE0-C730381A7BDA}"/>
                </a:ext>
              </a:extLst>
            </p:cNvPr>
            <p:cNvSpPr/>
            <p:nvPr/>
          </p:nvSpPr>
          <p:spPr>
            <a:xfrm>
              <a:off x="7050836"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 name="Freeform 91">
              <a:extLst>
                <a:ext uri="{FF2B5EF4-FFF2-40B4-BE49-F238E27FC236}">
                  <a16:creationId xmlns:a16="http://schemas.microsoft.com/office/drawing/2014/main" id="{82521470-4980-BB56-3805-A8BF0489E2AC}"/>
                </a:ext>
              </a:extLst>
            </p:cNvPr>
            <p:cNvSpPr/>
            <p:nvPr/>
          </p:nvSpPr>
          <p:spPr>
            <a:xfrm>
              <a:off x="7595515"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 name="Freeform 92">
              <a:extLst>
                <a:ext uri="{FF2B5EF4-FFF2-40B4-BE49-F238E27FC236}">
                  <a16:creationId xmlns:a16="http://schemas.microsoft.com/office/drawing/2014/main" id="{8076C67D-2710-2EB1-90FC-C960ABC015A3}"/>
                </a:ext>
              </a:extLst>
            </p:cNvPr>
            <p:cNvSpPr/>
            <p:nvPr/>
          </p:nvSpPr>
          <p:spPr>
            <a:xfrm>
              <a:off x="8140194"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 name="Freeform 93">
              <a:extLst>
                <a:ext uri="{FF2B5EF4-FFF2-40B4-BE49-F238E27FC236}">
                  <a16:creationId xmlns:a16="http://schemas.microsoft.com/office/drawing/2014/main" id="{7A0A881D-5863-D36D-D30E-D0A0941AC5CD}"/>
                </a:ext>
              </a:extLst>
            </p:cNvPr>
            <p:cNvSpPr/>
            <p:nvPr/>
          </p:nvSpPr>
          <p:spPr>
            <a:xfrm>
              <a:off x="8684999"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 name="Freeform 94">
              <a:extLst>
                <a:ext uri="{FF2B5EF4-FFF2-40B4-BE49-F238E27FC236}">
                  <a16:creationId xmlns:a16="http://schemas.microsoft.com/office/drawing/2014/main" id="{12F94694-4106-6903-8736-9E189499547C}"/>
                </a:ext>
              </a:extLst>
            </p:cNvPr>
            <p:cNvSpPr/>
            <p:nvPr/>
          </p:nvSpPr>
          <p:spPr>
            <a:xfrm>
              <a:off x="9229678"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 name="Freeform 95">
              <a:extLst>
                <a:ext uri="{FF2B5EF4-FFF2-40B4-BE49-F238E27FC236}">
                  <a16:creationId xmlns:a16="http://schemas.microsoft.com/office/drawing/2014/main" id="{1171C4D1-663E-00DD-040D-4D09121BBE28}"/>
                </a:ext>
              </a:extLst>
            </p:cNvPr>
            <p:cNvSpPr/>
            <p:nvPr/>
          </p:nvSpPr>
          <p:spPr>
            <a:xfrm>
              <a:off x="9774357"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 name="Freeform 96">
              <a:extLst>
                <a:ext uri="{FF2B5EF4-FFF2-40B4-BE49-F238E27FC236}">
                  <a16:creationId xmlns:a16="http://schemas.microsoft.com/office/drawing/2014/main" id="{9CAFD937-E921-2D76-7143-464F453B76E7}"/>
                </a:ext>
              </a:extLst>
            </p:cNvPr>
            <p:cNvSpPr/>
            <p:nvPr/>
          </p:nvSpPr>
          <p:spPr>
            <a:xfrm>
              <a:off x="1851584" y="5066796"/>
              <a:ext cx="56315" cy="12668"/>
            </a:xfrm>
            <a:custGeom>
              <a:avLst/>
              <a:gdLst>
                <a:gd name="connsiteX0" fmla="*/ 56316 w 56315"/>
                <a:gd name="connsiteY0" fmla="*/ 0 h 12668"/>
                <a:gd name="connsiteX1" fmla="*/ 0 w 56315"/>
                <a:gd name="connsiteY1" fmla="*/ 0 h 12668"/>
              </a:gdLst>
              <a:ahLst/>
              <a:cxnLst>
                <a:cxn ang="0">
                  <a:pos x="connsiteX0" y="connsiteY0"/>
                </a:cxn>
                <a:cxn ang="0">
                  <a:pos x="connsiteX1" y="connsiteY1"/>
                </a:cxn>
              </a:cxnLst>
              <a:rect l="l" t="t" r="r" b="b"/>
              <a:pathLst>
                <a:path w="56315" h="12668">
                  <a:moveTo>
                    <a:pt x="56316" y="0"/>
                  </a:moveTo>
                  <a:lnTo>
                    <a:pt x="0" y="0"/>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 name="Freeform 97">
              <a:extLst>
                <a:ext uri="{FF2B5EF4-FFF2-40B4-BE49-F238E27FC236}">
                  <a16:creationId xmlns:a16="http://schemas.microsoft.com/office/drawing/2014/main" id="{5319C034-2A69-2BE5-F91F-75E84D7F3543}"/>
                </a:ext>
              </a:extLst>
            </p:cNvPr>
            <p:cNvSpPr/>
            <p:nvPr/>
          </p:nvSpPr>
          <p:spPr>
            <a:xfrm>
              <a:off x="1851584" y="4363581"/>
              <a:ext cx="56315" cy="12668"/>
            </a:xfrm>
            <a:custGeom>
              <a:avLst/>
              <a:gdLst>
                <a:gd name="connsiteX0" fmla="*/ 56316 w 56315"/>
                <a:gd name="connsiteY0" fmla="*/ 0 h 12668"/>
                <a:gd name="connsiteX1" fmla="*/ 0 w 56315"/>
                <a:gd name="connsiteY1" fmla="*/ 0 h 12668"/>
              </a:gdLst>
              <a:ahLst/>
              <a:cxnLst>
                <a:cxn ang="0">
                  <a:pos x="connsiteX0" y="connsiteY0"/>
                </a:cxn>
                <a:cxn ang="0">
                  <a:pos x="connsiteX1" y="connsiteY1"/>
                </a:cxn>
              </a:cxnLst>
              <a:rect l="l" t="t" r="r" b="b"/>
              <a:pathLst>
                <a:path w="56315" h="12668">
                  <a:moveTo>
                    <a:pt x="56316" y="0"/>
                  </a:moveTo>
                  <a:lnTo>
                    <a:pt x="0" y="0"/>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 name="Freeform 98">
              <a:extLst>
                <a:ext uri="{FF2B5EF4-FFF2-40B4-BE49-F238E27FC236}">
                  <a16:creationId xmlns:a16="http://schemas.microsoft.com/office/drawing/2014/main" id="{8B41919C-3D5E-3DF0-4DBA-764CE83EC6EF}"/>
                </a:ext>
              </a:extLst>
            </p:cNvPr>
            <p:cNvSpPr/>
            <p:nvPr/>
          </p:nvSpPr>
          <p:spPr>
            <a:xfrm>
              <a:off x="1851584" y="3660240"/>
              <a:ext cx="56315" cy="12668"/>
            </a:xfrm>
            <a:custGeom>
              <a:avLst/>
              <a:gdLst>
                <a:gd name="connsiteX0" fmla="*/ 56316 w 56315"/>
                <a:gd name="connsiteY0" fmla="*/ 0 h 12668"/>
                <a:gd name="connsiteX1" fmla="*/ 0 w 56315"/>
                <a:gd name="connsiteY1" fmla="*/ 0 h 12668"/>
              </a:gdLst>
              <a:ahLst/>
              <a:cxnLst>
                <a:cxn ang="0">
                  <a:pos x="connsiteX0" y="connsiteY0"/>
                </a:cxn>
                <a:cxn ang="0">
                  <a:pos x="connsiteX1" y="connsiteY1"/>
                </a:cxn>
              </a:cxnLst>
              <a:rect l="l" t="t" r="r" b="b"/>
              <a:pathLst>
                <a:path w="56315" h="12668">
                  <a:moveTo>
                    <a:pt x="56316" y="0"/>
                  </a:moveTo>
                  <a:lnTo>
                    <a:pt x="0" y="0"/>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 name="Freeform 99">
              <a:extLst>
                <a:ext uri="{FF2B5EF4-FFF2-40B4-BE49-F238E27FC236}">
                  <a16:creationId xmlns:a16="http://schemas.microsoft.com/office/drawing/2014/main" id="{F2C043F5-A539-FE53-095A-54954D471BBE}"/>
                </a:ext>
              </a:extLst>
            </p:cNvPr>
            <p:cNvSpPr/>
            <p:nvPr/>
          </p:nvSpPr>
          <p:spPr>
            <a:xfrm>
              <a:off x="1851584" y="2957026"/>
              <a:ext cx="56315" cy="12668"/>
            </a:xfrm>
            <a:custGeom>
              <a:avLst/>
              <a:gdLst>
                <a:gd name="connsiteX0" fmla="*/ 56316 w 56315"/>
                <a:gd name="connsiteY0" fmla="*/ 0 h 12668"/>
                <a:gd name="connsiteX1" fmla="*/ 0 w 56315"/>
                <a:gd name="connsiteY1" fmla="*/ 0 h 12668"/>
              </a:gdLst>
              <a:ahLst/>
              <a:cxnLst>
                <a:cxn ang="0">
                  <a:pos x="connsiteX0" y="connsiteY0"/>
                </a:cxn>
                <a:cxn ang="0">
                  <a:pos x="connsiteX1" y="connsiteY1"/>
                </a:cxn>
              </a:cxnLst>
              <a:rect l="l" t="t" r="r" b="b"/>
              <a:pathLst>
                <a:path w="56315" h="12668">
                  <a:moveTo>
                    <a:pt x="56316" y="0"/>
                  </a:moveTo>
                  <a:lnTo>
                    <a:pt x="0" y="0"/>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 name="Freeform 100">
              <a:extLst>
                <a:ext uri="{FF2B5EF4-FFF2-40B4-BE49-F238E27FC236}">
                  <a16:creationId xmlns:a16="http://schemas.microsoft.com/office/drawing/2014/main" id="{AFC12AB0-5334-8490-3A56-CF3A4B62B89D}"/>
                </a:ext>
              </a:extLst>
            </p:cNvPr>
            <p:cNvSpPr/>
            <p:nvPr/>
          </p:nvSpPr>
          <p:spPr>
            <a:xfrm>
              <a:off x="1851584" y="2253684"/>
              <a:ext cx="56315" cy="12668"/>
            </a:xfrm>
            <a:custGeom>
              <a:avLst/>
              <a:gdLst>
                <a:gd name="connsiteX0" fmla="*/ 56316 w 56315"/>
                <a:gd name="connsiteY0" fmla="*/ 0 h 12668"/>
                <a:gd name="connsiteX1" fmla="*/ 0 w 56315"/>
                <a:gd name="connsiteY1" fmla="*/ 0 h 12668"/>
              </a:gdLst>
              <a:ahLst/>
              <a:cxnLst>
                <a:cxn ang="0">
                  <a:pos x="connsiteX0" y="connsiteY0"/>
                </a:cxn>
                <a:cxn ang="0">
                  <a:pos x="connsiteX1" y="connsiteY1"/>
                </a:cxn>
              </a:cxnLst>
              <a:rect l="l" t="t" r="r" b="b"/>
              <a:pathLst>
                <a:path w="56315" h="12668">
                  <a:moveTo>
                    <a:pt x="56316" y="0"/>
                  </a:moveTo>
                  <a:lnTo>
                    <a:pt x="0" y="0"/>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5" name="Freeform 101">
              <a:extLst>
                <a:ext uri="{FF2B5EF4-FFF2-40B4-BE49-F238E27FC236}">
                  <a16:creationId xmlns:a16="http://schemas.microsoft.com/office/drawing/2014/main" id="{25B1D076-8215-10DF-74EF-DCA6023141E3}"/>
                </a:ext>
              </a:extLst>
            </p:cNvPr>
            <p:cNvSpPr/>
            <p:nvPr/>
          </p:nvSpPr>
          <p:spPr>
            <a:xfrm>
              <a:off x="1851584" y="1550343"/>
              <a:ext cx="56315" cy="12668"/>
            </a:xfrm>
            <a:custGeom>
              <a:avLst/>
              <a:gdLst>
                <a:gd name="connsiteX0" fmla="*/ 56316 w 56315"/>
                <a:gd name="connsiteY0" fmla="*/ 0 h 12668"/>
                <a:gd name="connsiteX1" fmla="*/ 0 w 56315"/>
                <a:gd name="connsiteY1" fmla="*/ 0 h 12668"/>
              </a:gdLst>
              <a:ahLst/>
              <a:cxnLst>
                <a:cxn ang="0">
                  <a:pos x="connsiteX0" y="connsiteY0"/>
                </a:cxn>
                <a:cxn ang="0">
                  <a:pos x="connsiteX1" y="connsiteY1"/>
                </a:cxn>
              </a:cxnLst>
              <a:rect l="l" t="t" r="r" b="b"/>
              <a:pathLst>
                <a:path w="56315" h="12668">
                  <a:moveTo>
                    <a:pt x="56316" y="0"/>
                  </a:moveTo>
                  <a:lnTo>
                    <a:pt x="0" y="0"/>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6" name="Freeform 102">
              <a:extLst>
                <a:ext uri="{FF2B5EF4-FFF2-40B4-BE49-F238E27FC236}">
                  <a16:creationId xmlns:a16="http://schemas.microsoft.com/office/drawing/2014/main" id="{4AD8F154-9163-8D6B-7089-6C413A51CF5E}"/>
                </a:ext>
              </a:extLst>
            </p:cNvPr>
            <p:cNvSpPr/>
            <p:nvPr/>
          </p:nvSpPr>
          <p:spPr>
            <a:xfrm>
              <a:off x="2383607" y="3829108"/>
              <a:ext cx="471531" cy="12668"/>
            </a:xfrm>
            <a:custGeom>
              <a:avLst/>
              <a:gdLst>
                <a:gd name="connsiteX0" fmla="*/ 0 w 471531"/>
                <a:gd name="connsiteY0" fmla="*/ 0 h 12668"/>
                <a:gd name="connsiteX1" fmla="*/ 471532 w 471531"/>
                <a:gd name="connsiteY1" fmla="*/ 0 h 12668"/>
              </a:gdLst>
              <a:ahLst/>
              <a:cxnLst>
                <a:cxn ang="0">
                  <a:pos x="connsiteX0" y="connsiteY0"/>
                </a:cxn>
                <a:cxn ang="0">
                  <a:pos x="connsiteX1" y="connsiteY1"/>
                </a:cxn>
              </a:cxnLst>
              <a:rect l="l" t="t" r="r" b="b"/>
              <a:pathLst>
                <a:path w="471531" h="12668">
                  <a:moveTo>
                    <a:pt x="0" y="0"/>
                  </a:moveTo>
                  <a:lnTo>
                    <a:pt x="471532" y="0"/>
                  </a:lnTo>
                </a:path>
              </a:pathLst>
            </a:custGeom>
            <a:noFill/>
            <a:ln w="25302" cap="flat">
              <a:solidFill>
                <a:srgbClr val="FAA51A"/>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7" name="Freeform 103">
              <a:extLst>
                <a:ext uri="{FF2B5EF4-FFF2-40B4-BE49-F238E27FC236}">
                  <a16:creationId xmlns:a16="http://schemas.microsoft.com/office/drawing/2014/main" id="{C2DA6CB6-FF15-7B8D-20B5-022A22B5793B}"/>
                </a:ext>
              </a:extLst>
            </p:cNvPr>
            <p:cNvSpPr/>
            <p:nvPr/>
          </p:nvSpPr>
          <p:spPr>
            <a:xfrm>
              <a:off x="2383607" y="4068411"/>
              <a:ext cx="471531" cy="12668"/>
            </a:xfrm>
            <a:custGeom>
              <a:avLst/>
              <a:gdLst>
                <a:gd name="connsiteX0" fmla="*/ 0 w 471531"/>
                <a:gd name="connsiteY0" fmla="*/ 0 h 12668"/>
                <a:gd name="connsiteX1" fmla="*/ 471532 w 471531"/>
                <a:gd name="connsiteY1" fmla="*/ 0 h 12668"/>
              </a:gdLst>
              <a:ahLst/>
              <a:cxnLst>
                <a:cxn ang="0">
                  <a:pos x="connsiteX0" y="connsiteY0"/>
                </a:cxn>
                <a:cxn ang="0">
                  <a:pos x="connsiteX1" y="connsiteY1"/>
                </a:cxn>
              </a:cxnLst>
              <a:rect l="l" t="t" r="r" b="b"/>
              <a:pathLst>
                <a:path w="471531" h="12668">
                  <a:moveTo>
                    <a:pt x="0" y="0"/>
                  </a:moveTo>
                  <a:lnTo>
                    <a:pt x="471532" y="0"/>
                  </a:lnTo>
                </a:path>
              </a:pathLst>
            </a:custGeom>
            <a:noFill/>
            <a:ln w="25302" cap="flat">
              <a:solidFill>
                <a:srgbClr val="3A53A4"/>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 name="TextBox 38">
              <a:extLst>
                <a:ext uri="{FF2B5EF4-FFF2-40B4-BE49-F238E27FC236}">
                  <a16:creationId xmlns:a16="http://schemas.microsoft.com/office/drawing/2014/main" id="{B900D13B-273B-5DD6-466E-D4FA2FC16500}"/>
                </a:ext>
              </a:extLst>
            </p:cNvPr>
            <p:cNvSpPr txBox="1"/>
            <p:nvPr/>
          </p:nvSpPr>
          <p:spPr>
            <a:xfrm>
              <a:off x="4384637" y="5429910"/>
              <a:ext cx="3204403" cy="246221"/>
            </a:xfrm>
            <a:prstGeom prst="rect">
              <a:avLst/>
            </a:prstGeom>
            <a:noFill/>
            <a:ln w="25400" cap="flat" cmpd="sng" algn="ctr">
              <a:noFill/>
              <a:prstDash val="solid"/>
            </a:ln>
            <a:effectLst/>
          </p:spPr>
          <p:txBody>
            <a:bodyPr wrap="non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Time since randomisation (months)</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42" name="Freeform 81">
              <a:extLst>
                <a:ext uri="{FF2B5EF4-FFF2-40B4-BE49-F238E27FC236}">
                  <a16:creationId xmlns:a16="http://schemas.microsoft.com/office/drawing/2014/main" id="{96339941-81E5-736D-7065-8323A7750395}"/>
                </a:ext>
              </a:extLst>
            </p:cNvPr>
            <p:cNvSpPr/>
            <p:nvPr/>
          </p:nvSpPr>
          <p:spPr>
            <a:xfrm>
              <a:off x="2148347"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 name="Freeform 82">
              <a:extLst>
                <a:ext uri="{FF2B5EF4-FFF2-40B4-BE49-F238E27FC236}">
                  <a16:creationId xmlns:a16="http://schemas.microsoft.com/office/drawing/2014/main" id="{B8908C56-B153-83A0-4A91-41A126047E30}"/>
                </a:ext>
              </a:extLst>
            </p:cNvPr>
            <p:cNvSpPr/>
            <p:nvPr/>
          </p:nvSpPr>
          <p:spPr>
            <a:xfrm>
              <a:off x="2693026"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 name="Freeform 83">
              <a:extLst>
                <a:ext uri="{FF2B5EF4-FFF2-40B4-BE49-F238E27FC236}">
                  <a16:creationId xmlns:a16="http://schemas.microsoft.com/office/drawing/2014/main" id="{C18590B4-084C-28CB-620A-985E2822A674}"/>
                </a:ext>
              </a:extLst>
            </p:cNvPr>
            <p:cNvSpPr/>
            <p:nvPr/>
          </p:nvSpPr>
          <p:spPr>
            <a:xfrm>
              <a:off x="3237832"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 name="Freeform 84">
              <a:extLst>
                <a:ext uri="{FF2B5EF4-FFF2-40B4-BE49-F238E27FC236}">
                  <a16:creationId xmlns:a16="http://schemas.microsoft.com/office/drawing/2014/main" id="{E85EC68A-C532-F4E9-14FA-D5422E964B8E}"/>
                </a:ext>
              </a:extLst>
            </p:cNvPr>
            <p:cNvSpPr/>
            <p:nvPr/>
          </p:nvSpPr>
          <p:spPr>
            <a:xfrm>
              <a:off x="3782510"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 name="Freeform 85">
              <a:extLst>
                <a:ext uri="{FF2B5EF4-FFF2-40B4-BE49-F238E27FC236}">
                  <a16:creationId xmlns:a16="http://schemas.microsoft.com/office/drawing/2014/main" id="{CEB3FD7C-418C-E4A3-440A-39FB153D15EE}"/>
                </a:ext>
              </a:extLst>
            </p:cNvPr>
            <p:cNvSpPr/>
            <p:nvPr/>
          </p:nvSpPr>
          <p:spPr>
            <a:xfrm>
              <a:off x="4327189"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 name="Freeform 86">
              <a:extLst>
                <a:ext uri="{FF2B5EF4-FFF2-40B4-BE49-F238E27FC236}">
                  <a16:creationId xmlns:a16="http://schemas.microsoft.com/office/drawing/2014/main" id="{909914E8-3B53-3D26-994E-D5C77DEA00ED}"/>
                </a:ext>
              </a:extLst>
            </p:cNvPr>
            <p:cNvSpPr/>
            <p:nvPr/>
          </p:nvSpPr>
          <p:spPr>
            <a:xfrm>
              <a:off x="4871994"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 name="Freeform 87">
              <a:extLst>
                <a:ext uri="{FF2B5EF4-FFF2-40B4-BE49-F238E27FC236}">
                  <a16:creationId xmlns:a16="http://schemas.microsoft.com/office/drawing/2014/main" id="{86749C94-A9C3-6F9C-9303-53EA2C682210}"/>
                </a:ext>
              </a:extLst>
            </p:cNvPr>
            <p:cNvSpPr/>
            <p:nvPr/>
          </p:nvSpPr>
          <p:spPr>
            <a:xfrm>
              <a:off x="5416673"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 name="Freeform 88">
              <a:extLst>
                <a:ext uri="{FF2B5EF4-FFF2-40B4-BE49-F238E27FC236}">
                  <a16:creationId xmlns:a16="http://schemas.microsoft.com/office/drawing/2014/main" id="{DAC67B1D-12AC-57DB-833E-C9E09CCBD31D}"/>
                </a:ext>
              </a:extLst>
            </p:cNvPr>
            <p:cNvSpPr/>
            <p:nvPr/>
          </p:nvSpPr>
          <p:spPr>
            <a:xfrm>
              <a:off x="5961352"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 name="Freeform 89">
              <a:extLst>
                <a:ext uri="{FF2B5EF4-FFF2-40B4-BE49-F238E27FC236}">
                  <a16:creationId xmlns:a16="http://schemas.microsoft.com/office/drawing/2014/main" id="{69B27C7B-79C1-707B-B332-45A0FFC3B8DC}"/>
                </a:ext>
              </a:extLst>
            </p:cNvPr>
            <p:cNvSpPr/>
            <p:nvPr/>
          </p:nvSpPr>
          <p:spPr>
            <a:xfrm>
              <a:off x="6506157"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 name="Freeform 90">
              <a:extLst>
                <a:ext uri="{FF2B5EF4-FFF2-40B4-BE49-F238E27FC236}">
                  <a16:creationId xmlns:a16="http://schemas.microsoft.com/office/drawing/2014/main" id="{DBBC943F-1E93-3C1B-C89D-08B46FD13169}"/>
                </a:ext>
              </a:extLst>
            </p:cNvPr>
            <p:cNvSpPr/>
            <p:nvPr/>
          </p:nvSpPr>
          <p:spPr>
            <a:xfrm>
              <a:off x="7050836"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 name="Freeform 91">
              <a:extLst>
                <a:ext uri="{FF2B5EF4-FFF2-40B4-BE49-F238E27FC236}">
                  <a16:creationId xmlns:a16="http://schemas.microsoft.com/office/drawing/2014/main" id="{2111BB23-3FB8-9B94-7D50-E5674371A453}"/>
                </a:ext>
              </a:extLst>
            </p:cNvPr>
            <p:cNvSpPr/>
            <p:nvPr/>
          </p:nvSpPr>
          <p:spPr>
            <a:xfrm>
              <a:off x="7595515"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 name="Freeform 92">
              <a:extLst>
                <a:ext uri="{FF2B5EF4-FFF2-40B4-BE49-F238E27FC236}">
                  <a16:creationId xmlns:a16="http://schemas.microsoft.com/office/drawing/2014/main" id="{B6771A39-90EC-CEC3-2F62-D842808348E0}"/>
                </a:ext>
              </a:extLst>
            </p:cNvPr>
            <p:cNvSpPr/>
            <p:nvPr/>
          </p:nvSpPr>
          <p:spPr>
            <a:xfrm>
              <a:off x="8140194"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 name="Freeform 93">
              <a:extLst>
                <a:ext uri="{FF2B5EF4-FFF2-40B4-BE49-F238E27FC236}">
                  <a16:creationId xmlns:a16="http://schemas.microsoft.com/office/drawing/2014/main" id="{77BF651C-F780-38E3-7DB8-405A51691F02}"/>
                </a:ext>
              </a:extLst>
            </p:cNvPr>
            <p:cNvSpPr/>
            <p:nvPr/>
          </p:nvSpPr>
          <p:spPr>
            <a:xfrm>
              <a:off x="8684999"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 name="Freeform 94">
              <a:extLst>
                <a:ext uri="{FF2B5EF4-FFF2-40B4-BE49-F238E27FC236}">
                  <a16:creationId xmlns:a16="http://schemas.microsoft.com/office/drawing/2014/main" id="{AD47C9E7-4D7B-9F7A-DC43-C93BB3C7055E}"/>
                </a:ext>
              </a:extLst>
            </p:cNvPr>
            <p:cNvSpPr/>
            <p:nvPr/>
          </p:nvSpPr>
          <p:spPr>
            <a:xfrm>
              <a:off x="9229678"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 name="Freeform 95">
              <a:extLst>
                <a:ext uri="{FF2B5EF4-FFF2-40B4-BE49-F238E27FC236}">
                  <a16:creationId xmlns:a16="http://schemas.microsoft.com/office/drawing/2014/main" id="{5D343A8B-DC23-1674-295C-3C9C94F4DC72}"/>
                </a:ext>
              </a:extLst>
            </p:cNvPr>
            <p:cNvSpPr/>
            <p:nvPr/>
          </p:nvSpPr>
          <p:spPr>
            <a:xfrm>
              <a:off x="9774357" y="5096820"/>
              <a:ext cx="12655" cy="56247"/>
            </a:xfrm>
            <a:custGeom>
              <a:avLst/>
              <a:gdLst>
                <a:gd name="connsiteX0" fmla="*/ 0 w 12655"/>
                <a:gd name="connsiteY0" fmla="*/ 0 h 56247"/>
                <a:gd name="connsiteX1" fmla="*/ 0 w 12655"/>
                <a:gd name="connsiteY1" fmla="*/ 56247 h 56247"/>
              </a:gdLst>
              <a:ahLst/>
              <a:cxnLst>
                <a:cxn ang="0">
                  <a:pos x="connsiteX0" y="connsiteY0"/>
                </a:cxn>
                <a:cxn ang="0">
                  <a:pos x="connsiteX1" y="connsiteY1"/>
                </a:cxn>
              </a:cxnLst>
              <a:rect l="l" t="t" r="r" b="b"/>
              <a:pathLst>
                <a:path w="12655" h="56247">
                  <a:moveTo>
                    <a:pt x="0" y="0"/>
                  </a:moveTo>
                  <a:lnTo>
                    <a:pt x="0" y="56247"/>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 name="Freeform 96">
              <a:extLst>
                <a:ext uri="{FF2B5EF4-FFF2-40B4-BE49-F238E27FC236}">
                  <a16:creationId xmlns:a16="http://schemas.microsoft.com/office/drawing/2014/main" id="{DCFF6798-A679-F83B-DAC0-C3202A7CBF49}"/>
                </a:ext>
              </a:extLst>
            </p:cNvPr>
            <p:cNvSpPr/>
            <p:nvPr/>
          </p:nvSpPr>
          <p:spPr>
            <a:xfrm>
              <a:off x="1851584" y="5066796"/>
              <a:ext cx="56315" cy="12668"/>
            </a:xfrm>
            <a:custGeom>
              <a:avLst/>
              <a:gdLst>
                <a:gd name="connsiteX0" fmla="*/ 56316 w 56315"/>
                <a:gd name="connsiteY0" fmla="*/ 0 h 12668"/>
                <a:gd name="connsiteX1" fmla="*/ 0 w 56315"/>
                <a:gd name="connsiteY1" fmla="*/ 0 h 12668"/>
              </a:gdLst>
              <a:ahLst/>
              <a:cxnLst>
                <a:cxn ang="0">
                  <a:pos x="connsiteX0" y="connsiteY0"/>
                </a:cxn>
                <a:cxn ang="0">
                  <a:pos x="connsiteX1" y="connsiteY1"/>
                </a:cxn>
              </a:cxnLst>
              <a:rect l="l" t="t" r="r" b="b"/>
              <a:pathLst>
                <a:path w="56315" h="12668">
                  <a:moveTo>
                    <a:pt x="56316" y="0"/>
                  </a:moveTo>
                  <a:lnTo>
                    <a:pt x="0" y="0"/>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 name="Freeform 97">
              <a:extLst>
                <a:ext uri="{FF2B5EF4-FFF2-40B4-BE49-F238E27FC236}">
                  <a16:creationId xmlns:a16="http://schemas.microsoft.com/office/drawing/2014/main" id="{B1282168-D624-16BB-30A6-F984E182CB18}"/>
                </a:ext>
              </a:extLst>
            </p:cNvPr>
            <p:cNvSpPr/>
            <p:nvPr/>
          </p:nvSpPr>
          <p:spPr>
            <a:xfrm>
              <a:off x="1851584" y="4363581"/>
              <a:ext cx="56315" cy="12668"/>
            </a:xfrm>
            <a:custGeom>
              <a:avLst/>
              <a:gdLst>
                <a:gd name="connsiteX0" fmla="*/ 56316 w 56315"/>
                <a:gd name="connsiteY0" fmla="*/ 0 h 12668"/>
                <a:gd name="connsiteX1" fmla="*/ 0 w 56315"/>
                <a:gd name="connsiteY1" fmla="*/ 0 h 12668"/>
              </a:gdLst>
              <a:ahLst/>
              <a:cxnLst>
                <a:cxn ang="0">
                  <a:pos x="connsiteX0" y="connsiteY0"/>
                </a:cxn>
                <a:cxn ang="0">
                  <a:pos x="connsiteX1" y="connsiteY1"/>
                </a:cxn>
              </a:cxnLst>
              <a:rect l="l" t="t" r="r" b="b"/>
              <a:pathLst>
                <a:path w="56315" h="12668">
                  <a:moveTo>
                    <a:pt x="56316" y="0"/>
                  </a:moveTo>
                  <a:lnTo>
                    <a:pt x="0" y="0"/>
                  </a:lnTo>
                </a:path>
              </a:pathLst>
            </a:custGeom>
            <a:noFill/>
            <a:ln w="12651" cap="flat">
              <a:solidFill>
                <a:srgbClr val="000000"/>
              </a:solidFill>
              <a:prstDash val="solid"/>
              <a:miter/>
            </a:ln>
          </p:spPr>
          <p:txBody>
            <a:bodyPr rtlCol="0" anchor="ctr"/>
            <a:lstStyle/>
            <a:p>
              <a:pPr marL="0" marR="0" lvl="0" indent="0" algn="l" defTabSz="91408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 name="TextBox 60">
              <a:extLst>
                <a:ext uri="{FF2B5EF4-FFF2-40B4-BE49-F238E27FC236}">
                  <a16:creationId xmlns:a16="http://schemas.microsoft.com/office/drawing/2014/main" id="{8AEC667D-E824-E600-AF64-F3BCBFE56248}"/>
                </a:ext>
              </a:extLst>
            </p:cNvPr>
            <p:cNvSpPr txBox="1"/>
            <p:nvPr/>
          </p:nvSpPr>
          <p:spPr>
            <a:xfrm>
              <a:off x="1452828" y="1414321"/>
              <a:ext cx="341440" cy="246221"/>
            </a:xfrm>
            <a:prstGeom prst="rect">
              <a:avLst/>
            </a:prstGeom>
            <a:noFill/>
            <a:ln w="25400" cap="flat" cmpd="sng" algn="ctr">
              <a:noFill/>
              <a:prstDash val="solid"/>
            </a:ln>
            <a:effectLst/>
          </p:spPr>
          <p:txBody>
            <a:bodyPr wrap="none" lIns="0" tIns="0" rIns="0" bIns="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100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62" name="TextBox 61">
              <a:extLst>
                <a:ext uri="{FF2B5EF4-FFF2-40B4-BE49-F238E27FC236}">
                  <a16:creationId xmlns:a16="http://schemas.microsoft.com/office/drawing/2014/main" id="{1A6D94D4-B196-DBE9-0826-0D5566E59A2C}"/>
                </a:ext>
              </a:extLst>
            </p:cNvPr>
            <p:cNvSpPr txBox="1"/>
            <p:nvPr/>
          </p:nvSpPr>
          <p:spPr>
            <a:xfrm>
              <a:off x="1566641" y="2117122"/>
              <a:ext cx="227627" cy="246221"/>
            </a:xfrm>
            <a:prstGeom prst="rect">
              <a:avLst/>
            </a:prstGeom>
            <a:noFill/>
            <a:ln w="25400" cap="flat" cmpd="sng" algn="ctr">
              <a:noFill/>
              <a:prstDash val="solid"/>
            </a:ln>
            <a:effectLst/>
          </p:spPr>
          <p:txBody>
            <a:bodyPr wrap="none" lIns="0" tIns="0" rIns="0" bIns="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63" name="TextBox 62">
              <a:extLst>
                <a:ext uri="{FF2B5EF4-FFF2-40B4-BE49-F238E27FC236}">
                  <a16:creationId xmlns:a16="http://schemas.microsoft.com/office/drawing/2014/main" id="{49641331-469C-4110-6696-6F35DF622A85}"/>
                </a:ext>
              </a:extLst>
            </p:cNvPr>
            <p:cNvSpPr txBox="1"/>
            <p:nvPr/>
          </p:nvSpPr>
          <p:spPr>
            <a:xfrm>
              <a:off x="1566641" y="2819924"/>
              <a:ext cx="227627" cy="246221"/>
            </a:xfrm>
            <a:prstGeom prst="rect">
              <a:avLst/>
            </a:prstGeom>
            <a:noFill/>
            <a:ln w="25400" cap="flat" cmpd="sng" algn="ctr">
              <a:noFill/>
              <a:prstDash val="solid"/>
            </a:ln>
            <a:effectLst/>
          </p:spPr>
          <p:txBody>
            <a:bodyPr wrap="none" lIns="0" tIns="0" rIns="0" bIns="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60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64" name="TextBox 63">
              <a:extLst>
                <a:ext uri="{FF2B5EF4-FFF2-40B4-BE49-F238E27FC236}">
                  <a16:creationId xmlns:a16="http://schemas.microsoft.com/office/drawing/2014/main" id="{00D19E8D-0890-FEF7-8476-7BC3BE117A1D}"/>
                </a:ext>
              </a:extLst>
            </p:cNvPr>
            <p:cNvSpPr txBox="1"/>
            <p:nvPr/>
          </p:nvSpPr>
          <p:spPr>
            <a:xfrm>
              <a:off x="1566641" y="3525733"/>
              <a:ext cx="227627" cy="246221"/>
            </a:xfrm>
            <a:prstGeom prst="rect">
              <a:avLst/>
            </a:prstGeom>
            <a:noFill/>
            <a:ln w="25400" cap="flat" cmpd="sng" algn="ctr">
              <a:noFill/>
              <a:prstDash val="solid"/>
            </a:ln>
            <a:effectLst/>
          </p:spPr>
          <p:txBody>
            <a:bodyPr wrap="none" lIns="0" tIns="0" rIns="0" bIns="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40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65" name="TextBox 64">
              <a:extLst>
                <a:ext uri="{FF2B5EF4-FFF2-40B4-BE49-F238E27FC236}">
                  <a16:creationId xmlns:a16="http://schemas.microsoft.com/office/drawing/2014/main" id="{753714B7-7277-5D37-5860-57BB2F926E63}"/>
                </a:ext>
              </a:extLst>
            </p:cNvPr>
            <p:cNvSpPr txBox="1"/>
            <p:nvPr/>
          </p:nvSpPr>
          <p:spPr>
            <a:xfrm>
              <a:off x="1566641" y="4225400"/>
              <a:ext cx="227627" cy="246221"/>
            </a:xfrm>
            <a:prstGeom prst="rect">
              <a:avLst/>
            </a:prstGeom>
            <a:noFill/>
            <a:ln w="25400" cap="flat" cmpd="sng" algn="ctr">
              <a:noFill/>
              <a:prstDash val="solid"/>
            </a:ln>
            <a:effectLst/>
          </p:spPr>
          <p:txBody>
            <a:bodyPr wrap="none" lIns="0" tIns="0" rIns="0" bIns="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20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66" name="TextBox 65">
              <a:extLst>
                <a:ext uri="{FF2B5EF4-FFF2-40B4-BE49-F238E27FC236}">
                  <a16:creationId xmlns:a16="http://schemas.microsoft.com/office/drawing/2014/main" id="{92EC8C36-F6AD-40ED-8911-6A6E7F32D3DA}"/>
                </a:ext>
              </a:extLst>
            </p:cNvPr>
            <p:cNvSpPr txBox="1"/>
            <p:nvPr/>
          </p:nvSpPr>
          <p:spPr>
            <a:xfrm>
              <a:off x="2099356" y="5163100"/>
              <a:ext cx="1138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0</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67" name="TextBox 66">
              <a:extLst>
                <a:ext uri="{FF2B5EF4-FFF2-40B4-BE49-F238E27FC236}">
                  <a16:creationId xmlns:a16="http://schemas.microsoft.com/office/drawing/2014/main" id="{D99F6078-A613-F3AC-9BF6-252E3ECF8B89}"/>
                </a:ext>
              </a:extLst>
            </p:cNvPr>
            <p:cNvSpPr txBox="1"/>
            <p:nvPr/>
          </p:nvSpPr>
          <p:spPr>
            <a:xfrm>
              <a:off x="2646580" y="5163100"/>
              <a:ext cx="1138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6</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68" name="TextBox 67">
              <a:extLst>
                <a:ext uri="{FF2B5EF4-FFF2-40B4-BE49-F238E27FC236}">
                  <a16:creationId xmlns:a16="http://schemas.microsoft.com/office/drawing/2014/main" id="{66B54DAD-7AE2-17FA-7F3F-8CC4790401CE}"/>
                </a:ext>
              </a:extLst>
            </p:cNvPr>
            <p:cNvSpPr txBox="1"/>
            <p:nvPr/>
          </p:nvSpPr>
          <p:spPr>
            <a:xfrm>
              <a:off x="2954915" y="5163100"/>
              <a:ext cx="591592"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12</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69" name="TextBox 68">
              <a:extLst>
                <a:ext uri="{FF2B5EF4-FFF2-40B4-BE49-F238E27FC236}">
                  <a16:creationId xmlns:a16="http://schemas.microsoft.com/office/drawing/2014/main" id="{73C17237-5C50-70F6-C77B-10B407F5E491}"/>
                </a:ext>
              </a:extLst>
            </p:cNvPr>
            <p:cNvSpPr txBox="1"/>
            <p:nvPr/>
          </p:nvSpPr>
          <p:spPr>
            <a:xfrm>
              <a:off x="3542620" y="5163100"/>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18</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70" name="TextBox 69">
              <a:extLst>
                <a:ext uri="{FF2B5EF4-FFF2-40B4-BE49-F238E27FC236}">
                  <a16:creationId xmlns:a16="http://schemas.microsoft.com/office/drawing/2014/main" id="{60A843C5-B231-0A6A-B9DF-747D737AAD27}"/>
                </a:ext>
              </a:extLst>
            </p:cNvPr>
            <p:cNvSpPr txBox="1"/>
            <p:nvPr/>
          </p:nvSpPr>
          <p:spPr>
            <a:xfrm>
              <a:off x="4089844" y="5163100"/>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24</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71" name="TextBox 70">
              <a:extLst>
                <a:ext uri="{FF2B5EF4-FFF2-40B4-BE49-F238E27FC236}">
                  <a16:creationId xmlns:a16="http://schemas.microsoft.com/office/drawing/2014/main" id="{FFB5D69E-A2DE-CB1B-EE8F-0BD045FBE60F}"/>
                </a:ext>
              </a:extLst>
            </p:cNvPr>
            <p:cNvSpPr txBox="1"/>
            <p:nvPr/>
          </p:nvSpPr>
          <p:spPr>
            <a:xfrm>
              <a:off x="4637068" y="5163100"/>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30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72" name="TextBox 71">
              <a:extLst>
                <a:ext uri="{FF2B5EF4-FFF2-40B4-BE49-F238E27FC236}">
                  <a16:creationId xmlns:a16="http://schemas.microsoft.com/office/drawing/2014/main" id="{1413B5D2-DEC7-2804-5EC8-DE2C6E64B746}"/>
                </a:ext>
              </a:extLst>
            </p:cNvPr>
            <p:cNvSpPr txBox="1"/>
            <p:nvPr/>
          </p:nvSpPr>
          <p:spPr>
            <a:xfrm>
              <a:off x="5184292" y="5163100"/>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36</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73" name="TextBox 72">
              <a:extLst>
                <a:ext uri="{FF2B5EF4-FFF2-40B4-BE49-F238E27FC236}">
                  <a16:creationId xmlns:a16="http://schemas.microsoft.com/office/drawing/2014/main" id="{72BE6D49-B1F3-2FA4-D9D2-D34E188BA3D4}"/>
                </a:ext>
              </a:extLst>
            </p:cNvPr>
            <p:cNvSpPr txBox="1"/>
            <p:nvPr/>
          </p:nvSpPr>
          <p:spPr>
            <a:xfrm>
              <a:off x="5731516" y="5163100"/>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42</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74" name="TextBox 73">
              <a:extLst>
                <a:ext uri="{FF2B5EF4-FFF2-40B4-BE49-F238E27FC236}">
                  <a16:creationId xmlns:a16="http://schemas.microsoft.com/office/drawing/2014/main" id="{BE33460A-A3B0-6A78-3C8F-84E9ADE2DD3D}"/>
                </a:ext>
              </a:extLst>
            </p:cNvPr>
            <p:cNvSpPr txBox="1"/>
            <p:nvPr/>
          </p:nvSpPr>
          <p:spPr>
            <a:xfrm>
              <a:off x="6278740" y="5163100"/>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48</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75" name="TextBox 74">
              <a:extLst>
                <a:ext uri="{FF2B5EF4-FFF2-40B4-BE49-F238E27FC236}">
                  <a16:creationId xmlns:a16="http://schemas.microsoft.com/office/drawing/2014/main" id="{149AB3EA-19D4-4E8F-E98A-8CF482CD950A}"/>
                </a:ext>
              </a:extLst>
            </p:cNvPr>
            <p:cNvSpPr txBox="1"/>
            <p:nvPr/>
          </p:nvSpPr>
          <p:spPr>
            <a:xfrm>
              <a:off x="6825964" y="5163100"/>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54</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76" name="TextBox 75">
              <a:extLst>
                <a:ext uri="{FF2B5EF4-FFF2-40B4-BE49-F238E27FC236}">
                  <a16:creationId xmlns:a16="http://schemas.microsoft.com/office/drawing/2014/main" id="{132BD3AE-5328-FB3C-7E40-9A721F6D7922}"/>
                </a:ext>
              </a:extLst>
            </p:cNvPr>
            <p:cNvSpPr txBox="1"/>
            <p:nvPr/>
          </p:nvSpPr>
          <p:spPr>
            <a:xfrm>
              <a:off x="7373188" y="5163100"/>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60</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77" name="TextBox 76">
              <a:extLst>
                <a:ext uri="{FF2B5EF4-FFF2-40B4-BE49-F238E27FC236}">
                  <a16:creationId xmlns:a16="http://schemas.microsoft.com/office/drawing/2014/main" id="{409A4BDF-FB09-21EE-6A03-8A1F48036003}"/>
                </a:ext>
              </a:extLst>
            </p:cNvPr>
            <p:cNvSpPr txBox="1"/>
            <p:nvPr/>
          </p:nvSpPr>
          <p:spPr>
            <a:xfrm>
              <a:off x="7920412" y="5163100"/>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66</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78" name="TextBox 77">
              <a:extLst>
                <a:ext uri="{FF2B5EF4-FFF2-40B4-BE49-F238E27FC236}">
                  <a16:creationId xmlns:a16="http://schemas.microsoft.com/office/drawing/2014/main" id="{DAA8FD94-4E8F-DEDE-7048-0FC570134814}"/>
                </a:ext>
              </a:extLst>
            </p:cNvPr>
            <p:cNvSpPr txBox="1"/>
            <p:nvPr/>
          </p:nvSpPr>
          <p:spPr>
            <a:xfrm>
              <a:off x="8467636" y="5163100"/>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72</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79" name="TextBox 78">
              <a:extLst>
                <a:ext uri="{FF2B5EF4-FFF2-40B4-BE49-F238E27FC236}">
                  <a16:creationId xmlns:a16="http://schemas.microsoft.com/office/drawing/2014/main" id="{2B701E63-485B-C92B-6FC3-C37CCAD0DA46}"/>
                </a:ext>
              </a:extLst>
            </p:cNvPr>
            <p:cNvSpPr txBox="1"/>
            <p:nvPr/>
          </p:nvSpPr>
          <p:spPr>
            <a:xfrm>
              <a:off x="9014860" y="5163100"/>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78</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80" name="TextBox 79">
              <a:extLst>
                <a:ext uri="{FF2B5EF4-FFF2-40B4-BE49-F238E27FC236}">
                  <a16:creationId xmlns:a16="http://schemas.microsoft.com/office/drawing/2014/main" id="{5C167AF1-74AE-01D4-CB90-9FDD645E1716}"/>
                </a:ext>
              </a:extLst>
            </p:cNvPr>
            <p:cNvSpPr txBox="1"/>
            <p:nvPr/>
          </p:nvSpPr>
          <p:spPr>
            <a:xfrm>
              <a:off x="9562088" y="5163100"/>
              <a:ext cx="470214" cy="246221"/>
            </a:xfrm>
            <a:prstGeom prst="rect">
              <a:avLst/>
            </a:prstGeom>
            <a:noFill/>
            <a:ln w="25400" cap="flat" cmpd="sng" algn="ctr">
              <a:noFill/>
              <a:prstDash val="solid"/>
            </a:ln>
            <a:effectLst/>
          </p:spPr>
          <p:txBody>
            <a:bodyPr wrap="squar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84</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81" name="TextBox 80">
              <a:extLst>
                <a:ext uri="{FF2B5EF4-FFF2-40B4-BE49-F238E27FC236}">
                  <a16:creationId xmlns:a16="http://schemas.microsoft.com/office/drawing/2014/main" id="{38C11788-A834-446D-44DF-4EC0CA41036B}"/>
                </a:ext>
              </a:extLst>
            </p:cNvPr>
            <p:cNvSpPr txBox="1"/>
            <p:nvPr/>
          </p:nvSpPr>
          <p:spPr>
            <a:xfrm>
              <a:off x="2912307" y="3682242"/>
              <a:ext cx="4257576"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olaparib (107 deaths, 94 due to breast cancer)</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82" name="TextBox 81">
              <a:extLst>
                <a:ext uri="{FF2B5EF4-FFF2-40B4-BE49-F238E27FC236}">
                  <a16:creationId xmlns:a16="http://schemas.microsoft.com/office/drawing/2014/main" id="{994DC944-0347-3C7E-0841-CCEE07DB716C}"/>
                </a:ext>
              </a:extLst>
            </p:cNvPr>
            <p:cNvSpPr txBox="1"/>
            <p:nvPr/>
          </p:nvSpPr>
          <p:spPr>
            <a:xfrm>
              <a:off x="2912307" y="3939824"/>
              <a:ext cx="4336123"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placebo (143 deaths, 128 due to breast cancer)</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83" name="TextBox 82">
              <a:extLst>
                <a:ext uri="{FF2B5EF4-FFF2-40B4-BE49-F238E27FC236}">
                  <a16:creationId xmlns:a16="http://schemas.microsoft.com/office/drawing/2014/main" id="{B2848B4D-168E-B106-0820-753CE809395F}"/>
                </a:ext>
              </a:extLst>
            </p:cNvPr>
            <p:cNvSpPr txBox="1"/>
            <p:nvPr/>
          </p:nvSpPr>
          <p:spPr>
            <a:xfrm>
              <a:off x="2195787" y="4472096"/>
              <a:ext cx="5027017" cy="276999"/>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panose="020B0604020202020204"/>
                  <a:ea typeface="+mn-ea"/>
                  <a:cs typeface="Calibri" panose="020F0502020204030204" pitchFamily="34" charset="0"/>
                </a:rPr>
                <a:t>Stratified hazard ratio 0.72 (95% CI: 0.56, 0.93)</a:t>
              </a:r>
              <a:endParaRPr kumimoji="0" lang="en-US" sz="1800" b="1" i="0" u="none" strike="noStrike" kern="0" cap="none" spc="0" normalizeH="0" baseline="0" noProof="0" dirty="0">
                <a:ln>
                  <a:noFill/>
                </a:ln>
                <a:solidFill>
                  <a:srgbClr val="FFFFFF"/>
                </a:solidFill>
                <a:effectLst/>
                <a:uLnTx/>
                <a:uFillTx/>
                <a:latin typeface="Arial" panose="020B0604020202020204"/>
                <a:ea typeface="+mn-ea"/>
                <a:cs typeface="Calibri" panose="020F0502020204030204" pitchFamily="34" charset="0"/>
              </a:endParaRPr>
            </a:p>
          </p:txBody>
        </p:sp>
        <p:sp>
          <p:nvSpPr>
            <p:cNvPr id="84" name="TextBox 83">
              <a:extLst>
                <a:ext uri="{FF2B5EF4-FFF2-40B4-BE49-F238E27FC236}">
                  <a16:creationId xmlns:a16="http://schemas.microsoft.com/office/drawing/2014/main" id="{115A6051-AAE8-36E2-F48D-DE9E3713157C}"/>
                </a:ext>
              </a:extLst>
            </p:cNvPr>
            <p:cNvSpPr txBox="1"/>
            <p:nvPr/>
          </p:nvSpPr>
          <p:spPr>
            <a:xfrm>
              <a:off x="5676100" y="2460244"/>
              <a:ext cx="1829027" cy="738664"/>
            </a:xfrm>
            <a:prstGeom prst="rect">
              <a:avLst/>
            </a:prstGeom>
            <a:noFill/>
            <a:ln w="25400" cap="flat" cmpd="sng" algn="ctr">
              <a:noFill/>
              <a:prstDash val="solid"/>
            </a:ln>
            <a:effectLst/>
          </p:spPr>
          <p:txBody>
            <a:bodyPr wrap="non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4 Year OS rate:</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Difference (95% CI)</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3.2% (0.2%, 6.2%)</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85" name="TextBox 84">
              <a:extLst>
                <a:ext uri="{FF2B5EF4-FFF2-40B4-BE49-F238E27FC236}">
                  <a16:creationId xmlns:a16="http://schemas.microsoft.com/office/drawing/2014/main" id="{B42ED4D9-E540-86AB-7AFF-B12F1313775E}"/>
                </a:ext>
              </a:extLst>
            </p:cNvPr>
            <p:cNvSpPr txBox="1"/>
            <p:nvPr/>
          </p:nvSpPr>
          <p:spPr>
            <a:xfrm>
              <a:off x="7833164" y="2472015"/>
              <a:ext cx="1872307" cy="738664"/>
            </a:xfrm>
            <a:prstGeom prst="rect">
              <a:avLst/>
            </a:prstGeom>
            <a:noFill/>
            <a:ln w="25400" cap="flat" cmpd="sng" algn="ctr">
              <a:noFill/>
              <a:prstDash val="solid"/>
            </a:ln>
            <a:effectLst/>
          </p:spPr>
          <p:txBody>
            <a:bodyPr wrap="non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6 Year OS rate:</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Difference (95% CI)</a:t>
              </a:r>
            </a:p>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4.4% (0.9%, 6.7%)</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86" name="TextBox 85">
              <a:extLst>
                <a:ext uri="{FF2B5EF4-FFF2-40B4-BE49-F238E27FC236}">
                  <a16:creationId xmlns:a16="http://schemas.microsoft.com/office/drawing/2014/main" id="{75004D1B-2270-C3A5-1893-840D92DB372E}"/>
                </a:ext>
              </a:extLst>
            </p:cNvPr>
            <p:cNvSpPr txBox="1"/>
            <p:nvPr/>
          </p:nvSpPr>
          <p:spPr>
            <a:xfrm>
              <a:off x="3080513" y="1341511"/>
              <a:ext cx="399148"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98.0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87" name="TextBox 86">
              <a:extLst>
                <a:ext uri="{FF2B5EF4-FFF2-40B4-BE49-F238E27FC236}">
                  <a16:creationId xmlns:a16="http://schemas.microsoft.com/office/drawing/2014/main" id="{2F836467-6BBB-A1E7-DB51-CE981262EC14}"/>
                </a:ext>
              </a:extLst>
            </p:cNvPr>
            <p:cNvSpPr txBox="1"/>
            <p:nvPr/>
          </p:nvSpPr>
          <p:spPr>
            <a:xfrm>
              <a:off x="3061463" y="2143241"/>
              <a:ext cx="399148"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96.9</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88" name="TextBox 87">
              <a:extLst>
                <a:ext uri="{FF2B5EF4-FFF2-40B4-BE49-F238E27FC236}">
                  <a16:creationId xmlns:a16="http://schemas.microsoft.com/office/drawing/2014/main" id="{812C13C0-9EAE-E55E-29F6-F860F6A719B9}"/>
                </a:ext>
              </a:extLst>
            </p:cNvPr>
            <p:cNvSpPr txBox="1"/>
            <p:nvPr/>
          </p:nvSpPr>
          <p:spPr>
            <a:xfrm>
              <a:off x="4174163" y="1337519"/>
              <a:ext cx="399148"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95.0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89" name="TextBox 88">
              <a:extLst>
                <a:ext uri="{FF2B5EF4-FFF2-40B4-BE49-F238E27FC236}">
                  <a16:creationId xmlns:a16="http://schemas.microsoft.com/office/drawing/2014/main" id="{0036495D-9BF4-082A-345A-CFC8963BB2F8}"/>
                </a:ext>
              </a:extLst>
            </p:cNvPr>
            <p:cNvSpPr txBox="1"/>
            <p:nvPr/>
          </p:nvSpPr>
          <p:spPr>
            <a:xfrm>
              <a:off x="4142413" y="2143241"/>
              <a:ext cx="399148"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92.8</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90" name="TextBox 89">
              <a:extLst>
                <a:ext uri="{FF2B5EF4-FFF2-40B4-BE49-F238E27FC236}">
                  <a16:creationId xmlns:a16="http://schemas.microsoft.com/office/drawing/2014/main" id="{D738309F-4E0F-EEA1-FB1F-D9E36404ABE1}"/>
                </a:ext>
              </a:extLst>
            </p:cNvPr>
            <p:cNvSpPr txBox="1"/>
            <p:nvPr/>
          </p:nvSpPr>
          <p:spPr>
            <a:xfrm>
              <a:off x="5263417" y="1337519"/>
              <a:ext cx="399148"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92.8</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91" name="TextBox 90">
              <a:extLst>
                <a:ext uri="{FF2B5EF4-FFF2-40B4-BE49-F238E27FC236}">
                  <a16:creationId xmlns:a16="http://schemas.microsoft.com/office/drawing/2014/main" id="{357273E8-EF1E-3B73-2359-E5B58FAC8DF8}"/>
                </a:ext>
              </a:extLst>
            </p:cNvPr>
            <p:cNvSpPr txBox="1"/>
            <p:nvPr/>
          </p:nvSpPr>
          <p:spPr>
            <a:xfrm>
              <a:off x="5250717" y="2143241"/>
              <a:ext cx="399148"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89.2</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92" name="TextBox 91">
              <a:extLst>
                <a:ext uri="{FF2B5EF4-FFF2-40B4-BE49-F238E27FC236}">
                  <a16:creationId xmlns:a16="http://schemas.microsoft.com/office/drawing/2014/main" id="{7F013946-360F-41CA-CA79-285DF15F217A}"/>
                </a:ext>
              </a:extLst>
            </p:cNvPr>
            <p:cNvSpPr txBox="1"/>
            <p:nvPr/>
          </p:nvSpPr>
          <p:spPr>
            <a:xfrm>
              <a:off x="6329080" y="1337519"/>
              <a:ext cx="399148"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90.4</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93" name="TextBox 92">
              <a:extLst>
                <a:ext uri="{FF2B5EF4-FFF2-40B4-BE49-F238E27FC236}">
                  <a16:creationId xmlns:a16="http://schemas.microsoft.com/office/drawing/2014/main" id="{7E94B8D8-FD48-2846-377E-9BFF63D014FC}"/>
                </a:ext>
              </a:extLst>
            </p:cNvPr>
            <p:cNvSpPr txBox="1"/>
            <p:nvPr/>
          </p:nvSpPr>
          <p:spPr>
            <a:xfrm>
              <a:off x="6303680" y="2143241"/>
              <a:ext cx="399148"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87.2</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94" name="TextBox 93">
              <a:extLst>
                <a:ext uri="{FF2B5EF4-FFF2-40B4-BE49-F238E27FC236}">
                  <a16:creationId xmlns:a16="http://schemas.microsoft.com/office/drawing/2014/main" id="{07AF449C-FD75-9E28-6274-0DD6697D3976}"/>
                </a:ext>
              </a:extLst>
            </p:cNvPr>
            <p:cNvSpPr txBox="1"/>
            <p:nvPr/>
          </p:nvSpPr>
          <p:spPr>
            <a:xfrm>
              <a:off x="7444550" y="1337519"/>
              <a:ext cx="399148"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89.4</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95" name="TextBox 94">
              <a:extLst>
                <a:ext uri="{FF2B5EF4-FFF2-40B4-BE49-F238E27FC236}">
                  <a16:creationId xmlns:a16="http://schemas.microsoft.com/office/drawing/2014/main" id="{F8CF3094-6158-E3F0-7AF5-8B860DD3F67F}"/>
                </a:ext>
              </a:extLst>
            </p:cNvPr>
            <p:cNvSpPr txBox="1"/>
            <p:nvPr/>
          </p:nvSpPr>
          <p:spPr>
            <a:xfrm>
              <a:off x="7425204" y="2143241"/>
              <a:ext cx="399148"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85.5</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96" name="TextBox 95">
              <a:extLst>
                <a:ext uri="{FF2B5EF4-FFF2-40B4-BE49-F238E27FC236}">
                  <a16:creationId xmlns:a16="http://schemas.microsoft.com/office/drawing/2014/main" id="{8B84F573-BEE1-736A-52CE-575E6CBA290E}"/>
                </a:ext>
              </a:extLst>
            </p:cNvPr>
            <p:cNvSpPr txBox="1"/>
            <p:nvPr/>
          </p:nvSpPr>
          <p:spPr>
            <a:xfrm>
              <a:off x="8494252" y="1337519"/>
              <a:ext cx="399148"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87.5</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97" name="TextBox 96">
              <a:extLst>
                <a:ext uri="{FF2B5EF4-FFF2-40B4-BE49-F238E27FC236}">
                  <a16:creationId xmlns:a16="http://schemas.microsoft.com/office/drawing/2014/main" id="{07707D3C-1A91-9A95-6F76-4C428F688F4C}"/>
                </a:ext>
              </a:extLst>
            </p:cNvPr>
            <p:cNvSpPr txBox="1"/>
            <p:nvPr/>
          </p:nvSpPr>
          <p:spPr>
            <a:xfrm>
              <a:off x="8498080" y="2143241"/>
              <a:ext cx="399148"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83.2</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98" name="TextBox 97">
              <a:extLst>
                <a:ext uri="{FF2B5EF4-FFF2-40B4-BE49-F238E27FC236}">
                  <a16:creationId xmlns:a16="http://schemas.microsoft.com/office/drawing/2014/main" id="{25D4901D-ED19-BAFB-567D-1CBD2F5BDF01}"/>
                </a:ext>
              </a:extLst>
            </p:cNvPr>
            <p:cNvSpPr txBox="1"/>
            <p:nvPr/>
          </p:nvSpPr>
          <p:spPr>
            <a:xfrm rot="16200000">
              <a:off x="426347" y="3161289"/>
              <a:ext cx="1837042" cy="246221"/>
            </a:xfrm>
            <a:prstGeom prst="rect">
              <a:avLst/>
            </a:prstGeom>
            <a:noFill/>
            <a:ln w="25400" cap="flat" cmpd="sng" algn="ctr">
              <a:noFill/>
              <a:prstDash val="solid"/>
            </a:ln>
            <a:effectLst/>
          </p:spPr>
          <p:txBody>
            <a:bodyPr wrap="none" lIns="0" tIns="0" rIns="0" bIns="0">
              <a:spAutoFit/>
            </a:bodyPr>
            <a:lstStyle/>
            <a:p>
              <a:pPr marL="0" marR="0" lvl="0" indent="0" algn="ct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Overall survival (%) </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101" name="TextBox 100">
              <a:extLst>
                <a:ext uri="{FF2B5EF4-FFF2-40B4-BE49-F238E27FC236}">
                  <a16:creationId xmlns:a16="http://schemas.microsoft.com/office/drawing/2014/main" id="{D44C635F-347D-4F4F-B11D-73D9353DD875}"/>
                </a:ext>
              </a:extLst>
            </p:cNvPr>
            <p:cNvSpPr txBox="1"/>
            <p:nvPr/>
          </p:nvSpPr>
          <p:spPr>
            <a:xfrm>
              <a:off x="977030" y="5556793"/>
              <a:ext cx="1437894" cy="246221"/>
            </a:xfrm>
            <a:prstGeom prst="rect">
              <a:avLst/>
            </a:prstGeom>
            <a:noFill/>
            <a:ln w="25400" cap="flat" cmpd="sng" algn="ctr">
              <a:noFill/>
              <a:prstDash val="solid"/>
            </a:ln>
            <a:effectLst/>
          </p:spPr>
          <p:txBody>
            <a:bodyPr wrap="none" lIns="0" tIns="0" rIns="0" bIns="0">
              <a:spAutoFit/>
            </a:bodyPr>
            <a:lstStyle/>
            <a:p>
              <a:pPr marL="0" marR="0" lvl="0" indent="0" algn="l" defTabSz="914081"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Number at risk</a:t>
              </a:r>
              <a:endParaRPr kumimoji="0" lang="en-US" sz="1800" b="1"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grpSp>
      <p:sp>
        <p:nvSpPr>
          <p:cNvPr id="5" name="TextBox 4">
            <a:extLst>
              <a:ext uri="{FF2B5EF4-FFF2-40B4-BE49-F238E27FC236}">
                <a16:creationId xmlns:a16="http://schemas.microsoft.com/office/drawing/2014/main" id="{D760346E-E199-11A2-1468-0AF909CF19BA}"/>
              </a:ext>
            </a:extLst>
          </p:cNvPr>
          <p:cNvSpPr txBox="1"/>
          <p:nvPr/>
        </p:nvSpPr>
        <p:spPr>
          <a:xfrm>
            <a:off x="1670294" y="4926440"/>
            <a:ext cx="113814" cy="246221"/>
          </a:xfrm>
          <a:prstGeom prst="rect">
            <a:avLst/>
          </a:prstGeom>
          <a:noFill/>
          <a:ln w="25400" cap="flat" cmpd="sng" algn="ctr">
            <a:noFill/>
            <a:prstDash val="solid"/>
          </a:ln>
          <a:effectLst/>
        </p:spPr>
        <p:txBody>
          <a:bodyPr wrap="none" lIns="0" tIns="0" rIns="0" bIns="0">
            <a:spAutoFit/>
          </a:bodyPr>
          <a:lstStyle/>
          <a:p>
            <a:pPr marL="0" marR="0" lvl="0" indent="0" algn="r" defTabSz="914081"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rPr>
              <a:t>0</a:t>
            </a: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6" name="Rectangle 5">
            <a:extLst>
              <a:ext uri="{FF2B5EF4-FFF2-40B4-BE49-F238E27FC236}">
                <a16:creationId xmlns:a16="http://schemas.microsoft.com/office/drawing/2014/main" id="{CC7E7930-FB31-2E74-6914-B1F77E6A3DA1}"/>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3BDE2E0E-8BCB-B173-58C5-39B899E13FD9}"/>
              </a:ext>
            </a:extLst>
          </p:cNvPr>
          <p:cNvSpPr/>
          <p:nvPr/>
        </p:nvSpPr>
        <p:spPr>
          <a:xfrm>
            <a:off x="0" y="6643688"/>
            <a:ext cx="12191998" cy="1968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EAF07210-8073-FCAC-573D-EAC4739A6E1F}"/>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Garber J. SABCS 2024</a:t>
            </a:r>
          </a:p>
        </p:txBody>
      </p:sp>
    </p:spTree>
    <p:extLst>
      <p:ext uri="{BB962C8B-B14F-4D97-AF65-F5344CB8AC3E}">
        <p14:creationId xmlns:p14="http://schemas.microsoft.com/office/powerpoint/2010/main" val="379015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B792D-36D1-2EFD-219E-0ECF802824A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4DA450F-B2EC-1FAF-94D6-A47696F1CEB8}"/>
              </a:ext>
            </a:extLst>
          </p:cNvPr>
          <p:cNvSpPr>
            <a:spLocks noGrp="1"/>
          </p:cNvSpPr>
          <p:nvPr>
            <p:ph type="body" sz="quarter" idx="11"/>
          </p:nvPr>
        </p:nvSpPr>
        <p:spPr>
          <a:xfrm>
            <a:off x="304679" y="953956"/>
            <a:ext cx="11668368" cy="5576113"/>
          </a:xfrm>
        </p:spPr>
        <p:txBody>
          <a:bodyPr>
            <a:normAutofit fontScale="70000" lnSpcReduction="20000"/>
          </a:bodyPr>
          <a:lstStyle/>
          <a:p>
            <a:pPr marL="0" marR="0" indent="0">
              <a:lnSpc>
                <a:spcPct val="120000"/>
              </a:lnSpc>
              <a:spcBef>
                <a:spcPts val="0"/>
              </a:spcBef>
              <a:buNone/>
            </a:pPr>
            <a:endParaRPr lang="en-US" sz="2700" b="1" dirty="0">
              <a:solidFill>
                <a:srgbClr val="000000"/>
              </a:solidFill>
              <a:effectLst/>
              <a:ea typeface="Aptos" panose="020B0004020202020204" pitchFamily="34" charset="0"/>
              <a:cs typeface="Aptos" panose="020B0004020202020204" pitchFamily="34" charset="0"/>
            </a:endParaRPr>
          </a:p>
          <a:p>
            <a:pPr marL="457200" lvl="1" indent="-457200">
              <a:lnSpc>
                <a:spcPct val="120000"/>
              </a:lnSpc>
              <a:spcBef>
                <a:spcPts val="0"/>
              </a:spcBef>
              <a:spcAft>
                <a:spcPts val="600"/>
              </a:spcAft>
            </a:pPr>
            <a:r>
              <a:rPr lang="en-US" sz="2900" b="1" u="sng" dirty="0">
                <a:solidFill>
                  <a:srgbClr val="000000"/>
                </a:solidFill>
                <a:effectLst/>
                <a:ea typeface="Aptos" panose="020B0004020202020204" pitchFamily="34" charset="0"/>
                <a:cs typeface="Aptos" panose="020B0004020202020204" pitchFamily="34" charset="0"/>
              </a:rPr>
              <a:t>TNBC Early Stage</a:t>
            </a:r>
          </a:p>
          <a:p>
            <a:pPr marL="0" lvl="1" indent="0">
              <a:lnSpc>
                <a:spcPct val="120000"/>
              </a:lnSpc>
              <a:spcBef>
                <a:spcPts val="0"/>
              </a:spcBef>
              <a:spcAft>
                <a:spcPts val="600"/>
              </a:spcAft>
              <a:buNone/>
            </a:pPr>
            <a:endParaRPr lang="en-US" sz="1400" b="1" u="sng" dirty="0">
              <a:solidFill>
                <a:srgbClr val="000000"/>
              </a:solidFill>
              <a:effectLs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highlight>
                  <a:srgbClr val="FFFF00"/>
                </a:highlight>
                <a:ea typeface="Aptos" panose="020B0004020202020204" pitchFamily="34" charset="0"/>
                <a:cs typeface="Aptos" panose="020B0004020202020204" pitchFamily="34" charset="0"/>
              </a:rPr>
              <a:t>PS12-09:</a:t>
            </a:r>
            <a:r>
              <a:rPr lang="en-US" sz="2700" dirty="0">
                <a:solidFill>
                  <a:srgbClr val="000000"/>
                </a:solidFill>
                <a:effectLst/>
                <a:highlight>
                  <a:srgbClr val="FFFF00"/>
                </a:highlight>
                <a:ea typeface="Aptos" panose="020B0004020202020204" pitchFamily="34" charset="0"/>
                <a:cs typeface="Aptos" panose="020B0004020202020204" pitchFamily="34" charset="0"/>
              </a:rPr>
              <a:t> Neoadjuvant pembrolizumab or placebo plus chemotherapy followed by adjuvant pembrolizumab or placebo for high-risk, early-stage </a:t>
            </a:r>
            <a:r>
              <a:rPr lang="en-US" sz="2700" dirty="0">
                <a:solidFill>
                  <a:srgbClr val="000000"/>
                </a:solidFill>
                <a:highlight>
                  <a:srgbClr val="FFFF00"/>
                </a:highlight>
                <a:ea typeface="Aptos" panose="020B0004020202020204" pitchFamily="34" charset="0"/>
                <a:cs typeface="Aptos" panose="020B0004020202020204" pitchFamily="34" charset="0"/>
              </a:rPr>
              <a:t>TNBC</a:t>
            </a:r>
            <a:r>
              <a:rPr lang="en-US" sz="2700" dirty="0">
                <a:solidFill>
                  <a:srgbClr val="000000"/>
                </a:solidFill>
                <a:effectLst/>
                <a:highlight>
                  <a:srgbClr val="FFFF00"/>
                </a:highlight>
                <a:ea typeface="Aptos" panose="020B0004020202020204" pitchFamily="34" charset="0"/>
                <a:cs typeface="Aptos" panose="020B0004020202020204" pitchFamily="34" charset="0"/>
              </a:rPr>
              <a:t>: Overall survival and subgroup results from the phase 3 </a:t>
            </a:r>
            <a:r>
              <a:rPr lang="en-US" sz="2700" b="1" dirty="0">
                <a:solidFill>
                  <a:srgbClr val="000000"/>
                </a:solidFill>
                <a:effectLst/>
                <a:highlight>
                  <a:srgbClr val="FFFF00"/>
                </a:highlight>
                <a:ea typeface="Aptos" panose="020B0004020202020204" pitchFamily="34" charset="0"/>
                <a:cs typeface="Aptos" panose="020B0004020202020204" pitchFamily="34" charset="0"/>
              </a:rPr>
              <a:t>KEYNOTE-522 </a:t>
            </a:r>
            <a:r>
              <a:rPr lang="en-US" sz="2700" dirty="0">
                <a:solidFill>
                  <a:srgbClr val="000000"/>
                </a:solidFill>
                <a:effectLst/>
                <a:highlight>
                  <a:srgbClr val="FFFF00"/>
                </a:highlight>
                <a:ea typeface="Aptos" panose="020B0004020202020204" pitchFamily="34" charset="0"/>
                <a:cs typeface="Aptos" panose="020B0004020202020204" pitchFamily="34" charset="0"/>
              </a:rPr>
              <a:t>study</a:t>
            </a:r>
            <a:endParaRPr lang="en-US" sz="2700" dirty="0">
              <a:effectLst/>
              <a:highlight>
                <a:srgbClr val="FFFF00"/>
              </a:highligh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ea typeface="Aptos" panose="020B0004020202020204" pitchFamily="34" charset="0"/>
                <a:cs typeface="Aptos" panose="020B0004020202020204" pitchFamily="34" charset="0"/>
              </a:rPr>
              <a:t>GS3-05:</a:t>
            </a:r>
            <a:r>
              <a:rPr lang="en-US" sz="2700" dirty="0">
                <a:solidFill>
                  <a:srgbClr val="000000"/>
                </a:solidFill>
                <a:effectLst/>
                <a:ea typeface="Aptos" panose="020B0004020202020204" pitchFamily="34" charset="0"/>
                <a:cs typeface="Aptos" panose="020B0004020202020204" pitchFamily="34" charset="0"/>
              </a:rPr>
              <a:t> </a:t>
            </a:r>
            <a:r>
              <a:rPr lang="en-US" sz="2700" b="1" dirty="0">
                <a:solidFill>
                  <a:srgbClr val="000000"/>
                </a:solidFill>
                <a:effectLst/>
                <a:ea typeface="Aptos" panose="020B0004020202020204" pitchFamily="34" charset="0"/>
                <a:cs typeface="Aptos" panose="020B0004020202020204" pitchFamily="34" charset="0"/>
              </a:rPr>
              <a:t>NSABP B-59/GBG-96-GeparDouze</a:t>
            </a:r>
            <a:r>
              <a:rPr lang="en-US" sz="2700" dirty="0">
                <a:solidFill>
                  <a:srgbClr val="000000"/>
                </a:solidFill>
                <a:effectLst/>
                <a:ea typeface="Aptos" panose="020B0004020202020204" pitchFamily="34" charset="0"/>
                <a:cs typeface="Aptos" panose="020B0004020202020204" pitchFamily="34" charset="0"/>
              </a:rPr>
              <a:t>: A randomized double-blind phase III clinical trial of neoadjuvant chemotherapy with atezolizumab or placebo followed by adjuvant atezolizumab or placebo in patients with Stage II and III </a:t>
            </a:r>
            <a:r>
              <a:rPr lang="en-US" sz="2700" dirty="0">
                <a:solidFill>
                  <a:srgbClr val="000000"/>
                </a:solidFill>
                <a:ea typeface="Aptos" panose="020B0004020202020204" pitchFamily="34" charset="0"/>
                <a:cs typeface="Aptos" panose="020B0004020202020204" pitchFamily="34" charset="0"/>
              </a:rPr>
              <a:t>TNBC</a:t>
            </a:r>
            <a:endParaRPr lang="en-US" sz="2700" dirty="0">
              <a:effectLs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ea typeface="Aptos" panose="020B0004020202020204" pitchFamily="34" charset="0"/>
                <a:cs typeface="Aptos" panose="020B0004020202020204" pitchFamily="34" charset="0"/>
              </a:rPr>
              <a:t>GS3-06</a:t>
            </a:r>
            <a:r>
              <a:rPr lang="en-US" sz="2700" dirty="0">
                <a:solidFill>
                  <a:srgbClr val="000000"/>
                </a:solidFill>
                <a:effectLst/>
                <a:ea typeface="Aptos" panose="020B0004020202020204" pitchFamily="34" charset="0"/>
                <a:cs typeface="Aptos" panose="020B0004020202020204" pitchFamily="34" charset="0"/>
              </a:rPr>
              <a:t>: Neoadjuvant </a:t>
            </a:r>
            <a:r>
              <a:rPr lang="en-US" sz="2700" dirty="0" err="1">
                <a:solidFill>
                  <a:srgbClr val="000000"/>
                </a:solidFill>
                <a:effectLst/>
                <a:ea typeface="Aptos" panose="020B0004020202020204" pitchFamily="34" charset="0"/>
                <a:cs typeface="Aptos" panose="020B0004020202020204" pitchFamily="34" charset="0"/>
              </a:rPr>
              <a:t>camrelizumab</a:t>
            </a:r>
            <a:r>
              <a:rPr lang="en-US" sz="2700" dirty="0">
                <a:solidFill>
                  <a:srgbClr val="000000"/>
                </a:solidFill>
                <a:effectLst/>
                <a:ea typeface="Aptos" panose="020B0004020202020204" pitchFamily="34" charset="0"/>
                <a:cs typeface="Aptos" panose="020B0004020202020204" pitchFamily="34" charset="0"/>
              </a:rPr>
              <a:t> plus chemotherapy (chemo) for early or locally advanced TNBC: a randomized, double-blind, phase 3 trial</a:t>
            </a:r>
            <a:endParaRPr lang="en-US" sz="2700" dirty="0">
              <a:effectLst/>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ea typeface="Aptos" panose="020B0004020202020204" pitchFamily="34" charset="0"/>
                <a:cs typeface="Aptos" panose="020B0004020202020204" pitchFamily="34" charset="0"/>
              </a:rPr>
              <a:t>RF3-02</a:t>
            </a:r>
            <a:r>
              <a:rPr lang="en-US" sz="2700" dirty="0">
                <a:solidFill>
                  <a:srgbClr val="000000"/>
                </a:solidFill>
                <a:effectLst/>
                <a:ea typeface="Aptos" panose="020B0004020202020204" pitchFamily="34" charset="0"/>
                <a:cs typeface="Aptos" panose="020B0004020202020204" pitchFamily="34" charset="0"/>
              </a:rPr>
              <a:t>: Efficacy of adjuvant avelumab by PD-L1, tumor infiltrating lymphocytes and residual cancer burden in high-risk </a:t>
            </a:r>
            <a:r>
              <a:rPr lang="en-US" sz="2700" dirty="0">
                <a:solidFill>
                  <a:srgbClr val="000000"/>
                </a:solidFill>
                <a:ea typeface="Aptos" panose="020B0004020202020204" pitchFamily="34" charset="0"/>
                <a:cs typeface="Aptos" panose="020B0004020202020204" pitchFamily="34" charset="0"/>
              </a:rPr>
              <a:t>TNBC</a:t>
            </a:r>
            <a:r>
              <a:rPr lang="en-US" sz="2700" dirty="0">
                <a:solidFill>
                  <a:srgbClr val="000000"/>
                </a:solidFill>
                <a:effectLst/>
                <a:ea typeface="Aptos" panose="020B0004020202020204" pitchFamily="34" charset="0"/>
                <a:cs typeface="Aptos" panose="020B0004020202020204" pitchFamily="34" charset="0"/>
              </a:rPr>
              <a:t>: secondary and exploratory endpoints of the phase III </a:t>
            </a:r>
            <a:r>
              <a:rPr lang="en-US" sz="2700" b="1" dirty="0">
                <a:solidFill>
                  <a:srgbClr val="000000"/>
                </a:solidFill>
                <a:effectLst/>
                <a:ea typeface="Aptos" panose="020B0004020202020204" pitchFamily="34" charset="0"/>
                <a:cs typeface="Aptos" panose="020B0004020202020204" pitchFamily="34" charset="0"/>
              </a:rPr>
              <a:t>A-BRAVE</a:t>
            </a:r>
            <a:r>
              <a:rPr lang="en-US" sz="2700" dirty="0">
                <a:solidFill>
                  <a:srgbClr val="000000"/>
                </a:solidFill>
                <a:effectLst/>
                <a:ea typeface="Aptos" panose="020B0004020202020204" pitchFamily="34" charset="0"/>
                <a:cs typeface="Aptos" panose="020B0004020202020204" pitchFamily="34" charset="0"/>
              </a:rPr>
              <a:t> trial</a:t>
            </a:r>
            <a:endParaRPr lang="en-US" sz="2700" dirty="0">
              <a:ea typeface="Aptos" panose="020B0004020202020204" pitchFamily="34" charset="0"/>
              <a:cs typeface="Aptos" panose="020B0004020202020204" pitchFamily="34" charset="0"/>
            </a:endParaRPr>
          </a:p>
          <a:p>
            <a:pPr marL="0" lvl="1" indent="0">
              <a:lnSpc>
                <a:spcPct val="120000"/>
              </a:lnSpc>
              <a:spcBef>
                <a:spcPts val="0"/>
              </a:spcBef>
              <a:spcAft>
                <a:spcPts val="600"/>
              </a:spcAft>
              <a:buNone/>
            </a:pPr>
            <a:r>
              <a:rPr lang="en-US" sz="2700" b="1" dirty="0">
                <a:solidFill>
                  <a:srgbClr val="000000"/>
                </a:solidFill>
                <a:effectLst/>
                <a:ea typeface="Aptos" panose="020B0004020202020204" pitchFamily="34" charset="0"/>
                <a:cs typeface="Aptos" panose="020B0004020202020204" pitchFamily="34" charset="0"/>
              </a:rPr>
              <a:t>RF3-03</a:t>
            </a:r>
            <a:r>
              <a:rPr lang="en-US" sz="2700" dirty="0">
                <a:solidFill>
                  <a:srgbClr val="000000"/>
                </a:solidFill>
                <a:effectLst/>
                <a:ea typeface="Aptos" panose="020B0004020202020204" pitchFamily="34" charset="0"/>
                <a:cs typeface="Aptos" panose="020B0004020202020204" pitchFamily="34" charset="0"/>
              </a:rPr>
              <a:t>: Nivolumab + Ipilimumab (NIVO+IPI) compared to capecitabine for </a:t>
            </a:r>
            <a:r>
              <a:rPr lang="en-US" sz="2700" dirty="0">
                <a:solidFill>
                  <a:srgbClr val="000000"/>
                </a:solidFill>
                <a:ea typeface="Aptos" panose="020B0004020202020204" pitchFamily="34" charset="0"/>
                <a:cs typeface="Aptos" panose="020B0004020202020204" pitchFamily="34" charset="0"/>
              </a:rPr>
              <a:t>TNBC</a:t>
            </a:r>
            <a:r>
              <a:rPr lang="en-US" sz="2700" dirty="0">
                <a:solidFill>
                  <a:srgbClr val="000000"/>
                </a:solidFill>
                <a:effectLst/>
                <a:ea typeface="Aptos" panose="020B0004020202020204" pitchFamily="34" charset="0"/>
                <a:cs typeface="Aptos" panose="020B0004020202020204" pitchFamily="34" charset="0"/>
              </a:rPr>
              <a:t> patients with residual disease after neoadjuvant chemotherapy – Final results of </a:t>
            </a:r>
            <a:r>
              <a:rPr lang="en-US" sz="2700" b="1" dirty="0">
                <a:solidFill>
                  <a:srgbClr val="000000"/>
                </a:solidFill>
                <a:effectLst/>
                <a:ea typeface="Aptos" panose="020B0004020202020204" pitchFamily="34" charset="0"/>
                <a:cs typeface="Aptos" panose="020B0004020202020204" pitchFamily="34" charset="0"/>
              </a:rPr>
              <a:t>BreastImmune-03</a:t>
            </a:r>
            <a:r>
              <a:rPr lang="en-US" sz="2700" dirty="0">
                <a:solidFill>
                  <a:srgbClr val="000000"/>
                </a:solidFill>
                <a:effectLst/>
                <a:ea typeface="Aptos" panose="020B0004020202020204" pitchFamily="34" charset="0"/>
                <a:cs typeface="Aptos" panose="020B0004020202020204" pitchFamily="34" charset="0"/>
              </a:rPr>
              <a:t>, a multicenter randomized open-label phase II trial</a:t>
            </a:r>
          </a:p>
          <a:p>
            <a:pPr marL="0" lvl="1" indent="0">
              <a:lnSpc>
                <a:spcPct val="120000"/>
              </a:lnSpc>
              <a:spcBef>
                <a:spcPts val="0"/>
              </a:spcBef>
              <a:spcAft>
                <a:spcPts val="600"/>
              </a:spcAft>
              <a:buNone/>
            </a:pPr>
            <a:endParaRPr lang="en-US" sz="2700" dirty="0">
              <a:solidFill>
                <a:srgbClr val="000000"/>
              </a:solidFill>
              <a:effectLst/>
              <a:ea typeface="Aptos" panose="020B0004020202020204" pitchFamily="34" charset="0"/>
              <a:cs typeface="Aptos" panose="020B0004020202020204" pitchFamily="34" charset="0"/>
            </a:endParaRPr>
          </a:p>
          <a:p>
            <a:endParaRPr lang="en-US" dirty="0"/>
          </a:p>
        </p:txBody>
      </p:sp>
      <p:sp>
        <p:nvSpPr>
          <p:cNvPr id="3" name="Title 2">
            <a:extLst>
              <a:ext uri="{FF2B5EF4-FFF2-40B4-BE49-F238E27FC236}">
                <a16:creationId xmlns:a16="http://schemas.microsoft.com/office/drawing/2014/main" id="{08948F29-E5AE-C438-35BB-D94C8D156EDD}"/>
              </a:ext>
            </a:extLst>
          </p:cNvPr>
          <p:cNvSpPr>
            <a:spLocks noGrp="1"/>
          </p:cNvSpPr>
          <p:nvPr>
            <p:ph type="title"/>
          </p:nvPr>
        </p:nvSpPr>
        <p:spPr>
          <a:xfrm>
            <a:off x="436548" y="293933"/>
            <a:ext cx="10024622" cy="702300"/>
          </a:xfrm>
        </p:spPr>
        <p:txBody>
          <a:bodyPr/>
          <a:lstStyle/>
          <a:p>
            <a:r>
              <a:rPr lang="en-US" dirty="0"/>
              <a:t>Outline (1)</a:t>
            </a:r>
          </a:p>
        </p:txBody>
      </p:sp>
    </p:spTree>
    <p:extLst>
      <p:ext uri="{BB962C8B-B14F-4D97-AF65-F5344CB8AC3E}">
        <p14:creationId xmlns:p14="http://schemas.microsoft.com/office/powerpoint/2010/main" val="16970638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2A3C5E-4F0F-2DA1-0B06-266B6BAD4995}"/>
              </a:ext>
            </a:extLst>
          </p:cNvPr>
          <p:cNvSpPr>
            <a:spLocks noGrp="1"/>
          </p:cNvSpPr>
          <p:nvPr>
            <p:ph type="ftr" sz="quarter" idx="4294967295"/>
          </p:nvPr>
        </p:nvSpPr>
        <p:spPr>
          <a:xfrm>
            <a:off x="692150" y="5167313"/>
            <a:ext cx="11499850" cy="1484312"/>
          </a:xfrm>
        </p:spPr>
        <p:txBody>
          <a:bodyPr/>
          <a:lstStyle/>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*Previous data from OS IA2</a:t>
            </a:r>
            <a:r>
              <a:rPr kumimoji="0" lang="en-US" sz="1400" b="0" i="0" u="none" strike="noStrike" kern="50" cap="none" spc="0" normalizeH="0" baseline="0" noProof="0" dirty="0">
                <a:ln>
                  <a:noFill/>
                </a:ln>
                <a:solidFill>
                  <a:srgbClr val="000000"/>
                </a:solidFill>
                <a:effectLst/>
                <a:uLnTx/>
                <a:uFillTx/>
                <a:latin typeface="Arial" panose="020B0604020202020204"/>
                <a:ea typeface="Lucida Sans Unicode" panose="020B0602030504020204" pitchFamily="34" charset="0"/>
                <a:cs typeface="Times New Roman" panose="02020603050405020304" pitchFamily="18" charset="0"/>
              </a:rPr>
              <a:t>. </a:t>
            </a:r>
            <a:r>
              <a:rPr kumimoji="0" lang="en-GB" sz="1400" b="0" i="1" u="none" strike="noStrike" kern="1200" cap="none" spc="0" normalizeH="0" baseline="0" noProof="0" dirty="0">
                <a:ln>
                  <a:noFill/>
                </a:ln>
                <a:solidFill>
                  <a:srgbClr val="000000"/>
                </a:solidFill>
                <a:effectLst/>
                <a:uLnTx/>
                <a:uFillTx/>
                <a:latin typeface="Arial" panose="020B0604020202020204"/>
                <a:ea typeface="+mn-ea"/>
                <a:cs typeface="+mn-cs"/>
              </a:rPr>
              <a:t>AML acute myeloid leukemia; MDS myelodysplastic syndrome</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0" i="0" u="none" strike="noStrike" kern="1200" cap="none" spc="0" normalizeH="0" baseline="30000" noProof="0" dirty="0">
                <a:ln>
                  <a:noFill/>
                </a:ln>
                <a:solidFill>
                  <a:srgbClr val="000000"/>
                </a:solidFill>
                <a:effectLst/>
                <a:uLnTx/>
                <a:uFillTx/>
                <a:latin typeface="Arial" panose="020B0604020202020204"/>
                <a:ea typeface="+mn-ea"/>
                <a:cs typeface="+mn-cs"/>
              </a:rPr>
              <a:t>[1] </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Adverse events leading to death are;</a:t>
            </a:r>
          </a:p>
          <a:p>
            <a:pPr marL="18000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Arial" panose="020B0604020202020204"/>
                <a:ea typeface="+mn-ea"/>
                <a:cs typeface="+mn-cs"/>
              </a:rPr>
              <a:t>olaparib</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pancreatic carcinoma (n = 1), </a:t>
            </a: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acute myeloid leukemia (n = 3),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cardiac arrest (n = 1); </a:t>
            </a:r>
          </a:p>
          <a:p>
            <a:pPr marL="18000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Arial" panose="020B0604020202020204"/>
                <a:ea typeface="+mn-ea"/>
                <a:cs typeface="+mn-cs"/>
              </a:rPr>
              <a:t>placebo</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ovarian cancer (n = 2), pancreatic carcinoma (n = 1), pharyngeal carcinoma</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 (n = 1), </a:t>
            </a: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acute myeloid leukemia (n = 3),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myelodysplastic syndrome (n = 1), pneumonitis (n = 1), </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cardiogenic shock (n = 1)</a:t>
            </a:r>
          </a:p>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en-US" sz="1400" b="0" i="0" u="none" strike="noStrike" kern="1200" cap="none" spc="0" normalizeH="0" baseline="30000" noProof="0" dirty="0">
                <a:ln>
                  <a:noFill/>
                </a:ln>
                <a:solidFill>
                  <a:srgbClr val="000000"/>
                </a:solidFill>
                <a:effectLst/>
                <a:uLnTx/>
                <a:uFillTx/>
                <a:latin typeface="Arial" panose="020B0604020202020204"/>
                <a:ea typeface="+mn-ea"/>
                <a:cs typeface="+mn-cs"/>
              </a:rPr>
              <a:t>[2] </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No patients were still on treatment at OS IA2.</a:t>
            </a:r>
            <a:endParaRPr kumimoji="0" lang="fr-FR" sz="1400" b="0" i="1"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8082325F-7021-70E6-8A9C-B994EF1757B9}"/>
              </a:ext>
            </a:extLst>
          </p:cNvPr>
          <p:cNvSpPr>
            <a:spLocks noGrp="1"/>
          </p:cNvSpPr>
          <p:nvPr>
            <p:ph type="sldNum" sz="quarter"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F2406B-328B-034B-9874-5B3C6731CE62}" type="slidenum">
              <a:rPr kumimoji="0" lang="fr-FR"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fr-FR"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5" name="Table 3">
            <a:extLst>
              <a:ext uri="{FF2B5EF4-FFF2-40B4-BE49-F238E27FC236}">
                <a16:creationId xmlns:a16="http://schemas.microsoft.com/office/drawing/2014/main" id="{3AE4323D-F10A-DCC9-B21E-37DB6386662E}"/>
              </a:ext>
            </a:extLst>
          </p:cNvPr>
          <p:cNvGraphicFramePr>
            <a:graphicFrameLocks noGrp="1"/>
          </p:cNvGraphicFramePr>
          <p:nvPr/>
        </p:nvGraphicFramePr>
        <p:xfrm>
          <a:off x="623887" y="1316935"/>
          <a:ext cx="10979258" cy="3752568"/>
        </p:xfrm>
        <a:graphic>
          <a:graphicData uri="http://schemas.openxmlformats.org/drawingml/2006/table">
            <a:tbl>
              <a:tblPr firstRow="1" bandRow="1">
                <a:tableStyleId>{073A0DAA-6AF3-43AB-8588-CEC1D06C72B9}</a:tableStyleId>
              </a:tblPr>
              <a:tblGrid>
                <a:gridCol w="5171590">
                  <a:extLst>
                    <a:ext uri="{9D8B030D-6E8A-4147-A177-3AD203B41FA5}">
                      <a16:colId xmlns:a16="http://schemas.microsoft.com/office/drawing/2014/main" val="1680378916"/>
                    </a:ext>
                  </a:extLst>
                </a:gridCol>
                <a:gridCol w="1451917">
                  <a:extLst>
                    <a:ext uri="{9D8B030D-6E8A-4147-A177-3AD203B41FA5}">
                      <a16:colId xmlns:a16="http://schemas.microsoft.com/office/drawing/2014/main" val="2780953458"/>
                    </a:ext>
                  </a:extLst>
                </a:gridCol>
                <a:gridCol w="1451917">
                  <a:extLst>
                    <a:ext uri="{9D8B030D-6E8A-4147-A177-3AD203B41FA5}">
                      <a16:colId xmlns:a16="http://schemas.microsoft.com/office/drawing/2014/main" val="2049536947"/>
                    </a:ext>
                  </a:extLst>
                </a:gridCol>
                <a:gridCol w="1451917">
                  <a:extLst>
                    <a:ext uri="{9D8B030D-6E8A-4147-A177-3AD203B41FA5}">
                      <a16:colId xmlns:a16="http://schemas.microsoft.com/office/drawing/2014/main" val="3920923202"/>
                    </a:ext>
                  </a:extLst>
                </a:gridCol>
                <a:gridCol w="1451917">
                  <a:extLst>
                    <a:ext uri="{9D8B030D-6E8A-4147-A177-3AD203B41FA5}">
                      <a16:colId xmlns:a16="http://schemas.microsoft.com/office/drawing/2014/main" val="2691777737"/>
                    </a:ext>
                  </a:extLst>
                </a:gridCol>
              </a:tblGrid>
              <a:tr h="548515">
                <a:tc>
                  <a:txBody>
                    <a:bodyPr/>
                    <a:lstStyle/>
                    <a:p>
                      <a:pPr>
                        <a:spcAft>
                          <a:spcPts val="0"/>
                        </a:spcAft>
                        <a:tabLst>
                          <a:tab pos="180340" algn="l"/>
                          <a:tab pos="540385" algn="l"/>
                          <a:tab pos="900430" algn="l"/>
                        </a:tabLst>
                      </a:pPr>
                      <a:endParaRPr lang="en-GB" sz="1600" b="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7419" marR="37419" anchor="ctr">
                    <a:lnR w="19050" cap="flat" cmpd="sng" algn="ctr">
                      <a:solidFill>
                        <a:schemeClr val="bg1">
                          <a:lumMod val="95000"/>
                        </a:schemeClr>
                      </a:solidFill>
                      <a:prstDash val="solid"/>
                      <a:round/>
                      <a:headEnd type="none" w="med" len="med"/>
                      <a:tailEnd type="none" w="med" len="med"/>
                    </a:lnR>
                    <a:lnT w="38100" cmpd="sng">
                      <a:noFill/>
                    </a:lnT>
                    <a:lnB w="38100" cmpd="sng">
                      <a:noFill/>
                    </a:lnB>
                    <a:solidFill>
                      <a:srgbClr val="F15622"/>
                    </a:solidFill>
                  </a:tcPr>
                </a:tc>
                <a:tc gridSpan="2">
                  <a:txBody>
                    <a:bodyPr/>
                    <a:lstStyle/>
                    <a:p>
                      <a:pPr algn="ctr">
                        <a:spcAft>
                          <a:spcPts val="0"/>
                        </a:spcAft>
                        <a:tabLst>
                          <a:tab pos="180340" algn="l"/>
                          <a:tab pos="540385" algn="l"/>
                          <a:tab pos="900430" algn="l"/>
                        </a:tabLst>
                      </a:pPr>
                      <a:r>
                        <a:rPr lang="en-GB" sz="18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Olaparib</a:t>
                      </a:r>
                      <a:br>
                        <a:rPr lang="en-GB" sz="18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n-GB" sz="18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 = 911)</a:t>
                      </a:r>
                    </a:p>
                  </a:txBody>
                  <a:tcPr marL="37419" marR="37419"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15622"/>
                    </a:solidFill>
                  </a:tcPr>
                </a:tc>
                <a:tc hMerge="1">
                  <a:txBody>
                    <a:bodyPr/>
                    <a:lstStyle/>
                    <a:p>
                      <a:endParaRPr lang="en-GB"/>
                    </a:p>
                  </a:txBody>
                  <a:tcPr/>
                </a:tc>
                <a:tc gridSpan="2">
                  <a:txBody>
                    <a:bodyPr/>
                    <a:lstStyle/>
                    <a:p>
                      <a:pPr algn="ctr">
                        <a:spcAft>
                          <a:spcPts val="0"/>
                        </a:spcAft>
                        <a:tabLst>
                          <a:tab pos="180340" algn="l"/>
                          <a:tab pos="540385" algn="l"/>
                          <a:tab pos="900430" algn="l"/>
                        </a:tabLst>
                      </a:pPr>
                      <a:r>
                        <a:rPr lang="en-GB" sz="18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Placebo</a:t>
                      </a:r>
                      <a:br>
                        <a:rPr lang="en-GB" sz="18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n-GB" sz="18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 = 904)</a:t>
                      </a:r>
                    </a:p>
                  </a:txBody>
                  <a:tcPr marL="37419" marR="37419"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15622"/>
                    </a:solidFill>
                  </a:tcPr>
                </a:tc>
                <a:tc hMerge="1">
                  <a:txBody>
                    <a:bodyPr/>
                    <a:lstStyle/>
                    <a:p>
                      <a:endParaRPr lang="en-GB"/>
                    </a:p>
                  </a:txBody>
                  <a:tcPr/>
                </a:tc>
                <a:extLst>
                  <a:ext uri="{0D108BD9-81ED-4DB2-BD59-A6C34878D82A}">
                    <a16:rowId xmlns:a16="http://schemas.microsoft.com/office/drawing/2014/main" val="2496106828"/>
                  </a:ext>
                </a:extLst>
              </a:tr>
              <a:tr h="289560">
                <a:tc>
                  <a:txBody>
                    <a:bodyPr/>
                    <a:lstStyle/>
                    <a:p>
                      <a:pPr>
                        <a:spcAft>
                          <a:spcPts val="0"/>
                        </a:spcAft>
                        <a:tabLst>
                          <a:tab pos="180340" algn="l"/>
                          <a:tab pos="540385" algn="l"/>
                          <a:tab pos="900430" algn="l"/>
                        </a:tabLst>
                      </a:pPr>
                      <a:endParaRPr lang="en-GB" sz="1600" b="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7419" marR="37419" anchor="ctr">
                    <a:lnL w="12700" cmpd="sng">
                      <a:noFill/>
                    </a:lnL>
                    <a:lnR w="19050" cap="flat" cmpd="sng" algn="ctr">
                      <a:solidFill>
                        <a:schemeClr val="bg1">
                          <a:lumMod val="9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15622"/>
                    </a:solidFill>
                  </a:tcPr>
                </a:tc>
                <a:tc>
                  <a:txBody>
                    <a:bodyPr/>
                    <a:lstStyle/>
                    <a:p>
                      <a:pPr algn="ctr">
                        <a:spcAft>
                          <a:spcPts val="0"/>
                        </a:spcAft>
                        <a:tabLst>
                          <a:tab pos="180340" algn="l"/>
                          <a:tab pos="540385" algn="l"/>
                          <a:tab pos="900430" algn="l"/>
                        </a:tabLst>
                      </a:pPr>
                      <a:r>
                        <a:rPr lang="en-US" sz="18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Current</a:t>
                      </a:r>
                      <a:endParaRPr lang="en-GB" sz="18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2998" marR="22998" marT="0" marB="3600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5622"/>
                    </a:solidFill>
                  </a:tcPr>
                </a:tc>
                <a:tc>
                  <a:txBody>
                    <a:bodyPr/>
                    <a:lstStyle/>
                    <a:p>
                      <a:pPr algn="ctr">
                        <a:spcAft>
                          <a:spcPts val="0"/>
                        </a:spcAft>
                        <a:tabLst>
                          <a:tab pos="180340" algn="l"/>
                          <a:tab pos="540385" algn="l"/>
                          <a:tab pos="900430" algn="l"/>
                        </a:tabLst>
                      </a:pPr>
                      <a:r>
                        <a:rPr lang="en-US" sz="14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Previous*</a:t>
                      </a:r>
                      <a:endParaRPr lang="en-GB" sz="14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2998" marR="22998" marT="0" marB="3600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5622"/>
                    </a:solidFill>
                  </a:tcPr>
                </a:tc>
                <a:tc>
                  <a:txBody>
                    <a:bodyPr/>
                    <a:lstStyle/>
                    <a:p>
                      <a:pPr algn="ctr">
                        <a:spcAft>
                          <a:spcPts val="0"/>
                        </a:spcAft>
                        <a:tabLst>
                          <a:tab pos="180340" algn="l"/>
                          <a:tab pos="540385" algn="l"/>
                          <a:tab pos="900430" algn="l"/>
                        </a:tabLst>
                      </a:pPr>
                      <a:r>
                        <a:rPr lang="en-US" sz="17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Current</a:t>
                      </a:r>
                      <a:endParaRPr lang="en-GB" sz="17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2998" marR="22998" marT="0" marB="3600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5622"/>
                    </a:solidFill>
                  </a:tcPr>
                </a:tc>
                <a:tc>
                  <a:txBody>
                    <a:bodyPr/>
                    <a:lstStyle/>
                    <a:p>
                      <a:pPr algn="ctr">
                        <a:spcAft>
                          <a:spcPts val="0"/>
                        </a:spcAft>
                        <a:tabLst>
                          <a:tab pos="180340" algn="l"/>
                          <a:tab pos="540385" algn="l"/>
                          <a:tab pos="900430" algn="l"/>
                        </a:tabLst>
                      </a:pPr>
                      <a:r>
                        <a:rPr lang="en-US" sz="14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Previous*</a:t>
                      </a:r>
                      <a:endParaRPr lang="en-GB" sz="14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22998" marR="22998" marT="0" marB="3600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5622"/>
                    </a:solidFill>
                  </a:tcPr>
                </a:tc>
                <a:extLst>
                  <a:ext uri="{0D108BD9-81ED-4DB2-BD59-A6C34878D82A}">
                    <a16:rowId xmlns:a16="http://schemas.microsoft.com/office/drawing/2014/main" val="1978164049"/>
                  </a:ext>
                </a:extLst>
              </a:tr>
              <a:tr h="155448">
                <a:tc>
                  <a:txBody>
                    <a:bodyPr/>
                    <a:lstStyle/>
                    <a:p>
                      <a:pPr marR="144145">
                        <a:lnSpc>
                          <a:spcPct val="100000"/>
                        </a:lnSpc>
                        <a:spcBef>
                          <a:spcPts val="300"/>
                        </a:spcBef>
                        <a:spcAft>
                          <a:spcPts val="300"/>
                        </a:spcAft>
                      </a:pPr>
                      <a:r>
                        <a:rPr lang="en-US" sz="1800" b="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Adverse event leading to death</a:t>
                      </a:r>
                      <a:r>
                        <a:rPr lang="en-US" sz="1800" b="0" kern="1200" baseline="30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a:t>
                      </a:r>
                      <a:endParaRPr lang="en-GB" sz="1800" b="0" kern="1200" baseline="30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R w="19050" cap="flat" cmpd="sng" algn="ctr">
                      <a:solidFill>
                        <a:schemeClr val="bg1">
                          <a:lumMod val="9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solidFill>
                      <a:schemeClr val="bg1">
                        <a:lumMod val="85000"/>
                      </a:schemeClr>
                    </a:solidFill>
                  </a:tcPr>
                </a:tc>
                <a:tc>
                  <a:txBody>
                    <a:bodyPr/>
                    <a:lstStyle/>
                    <a:p>
                      <a:pPr marL="0" marR="0" lvl="0" indent="0" algn="r" defTabSz="914400" rtl="0" eaLnBrk="1" fontAlgn="auto" latinLnBrk="0" hangingPunct="1">
                        <a:lnSpc>
                          <a:spcPct val="100000"/>
                        </a:lnSpc>
                        <a:spcBef>
                          <a:spcPts val="300"/>
                        </a:spcBef>
                        <a:spcAft>
                          <a:spcPts val="300"/>
                        </a:spcAft>
                        <a:buClrTx/>
                        <a:buSzTx/>
                        <a:buFontTx/>
                        <a:buNone/>
                        <a:tabLst/>
                        <a:defRPr/>
                      </a:pPr>
                      <a:r>
                        <a:rPr lang="en-GB" sz="1800" b="1" kern="1200" baseline="0" dirty="0">
                          <a:solidFill>
                            <a:schemeClr val="tx1"/>
                          </a:solidFill>
                          <a:effectLst/>
                          <a:latin typeface="Arial" panose="020B0604020202020204" pitchFamily="34" charset="0"/>
                          <a:ea typeface="+mn-ea"/>
                          <a:cs typeface="Arial" panose="020B0604020202020204" pitchFamily="34" charset="0"/>
                        </a:rPr>
                        <a:t>5 (&lt;1%)</a:t>
                      </a: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GB" sz="15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 </a:t>
                      </a:r>
                      <a:r>
                        <a:rPr lang="en-US" sz="15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(&lt;1</a:t>
                      </a:r>
                      <a:r>
                        <a:rPr lang="en-GB" sz="15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txBody>
                  <a:tcPr marL="180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300"/>
                        </a:spcBef>
                        <a:spcAft>
                          <a:spcPts val="300"/>
                        </a:spcAft>
                        <a:buClrTx/>
                        <a:buSzTx/>
                        <a:buFontTx/>
                        <a:buNone/>
                        <a:tabLst/>
                        <a:defRPr/>
                      </a:pPr>
                      <a:r>
                        <a:rPr lang="en-GB" sz="1800" b="1" kern="1200" baseline="0" dirty="0">
                          <a:solidFill>
                            <a:schemeClr val="tx1"/>
                          </a:solidFill>
                          <a:effectLst/>
                          <a:latin typeface="Arial" panose="020B0604020202020204" pitchFamily="34" charset="0"/>
                          <a:ea typeface="+mn-ea"/>
                          <a:cs typeface="Arial" panose="020B0604020202020204" pitchFamily="34" charset="0"/>
                        </a:rPr>
                        <a:t>10 (1.1 %)</a:t>
                      </a:r>
                    </a:p>
                  </a:txBody>
                  <a:tcPr marL="72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GB" sz="15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[4 (&lt;1%)]</a:t>
                      </a:r>
                    </a:p>
                  </a:txBody>
                  <a:tcPr marL="180000" marR="72000" marT="0" marB="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95166104"/>
                  </a:ext>
                </a:extLst>
              </a:tr>
              <a:tr h="0">
                <a:tc>
                  <a:txBody>
                    <a:bodyPr/>
                    <a:lstStyle/>
                    <a:p>
                      <a:pPr marR="144145">
                        <a:lnSpc>
                          <a:spcPct val="100000"/>
                        </a:lnSpc>
                        <a:spcBef>
                          <a:spcPts val="300"/>
                        </a:spcBef>
                        <a:spcAft>
                          <a:spcPts val="300"/>
                        </a:spcAft>
                      </a:pPr>
                      <a:endParaRPr lang="en-GB" sz="200" b="0" kern="1200" baseline="30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R w="19050" cap="flat" cmpd="sng" algn="ctr">
                      <a:solidFill>
                        <a:schemeClr val="bg1">
                          <a:lumMod val="9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solidFill>
                      <a:schemeClr val="bg1">
                        <a:lumMod val="95000"/>
                      </a:schemeClr>
                    </a:solidFill>
                  </a:tcPr>
                </a:tc>
                <a:tc>
                  <a:txBody>
                    <a:bodyPr/>
                    <a:lstStyle/>
                    <a:p>
                      <a:pPr marL="0" algn="r" defTabSz="914400" rtl="0" eaLnBrk="1" latinLnBrk="0" hangingPunct="1">
                        <a:lnSpc>
                          <a:spcPct val="100000"/>
                        </a:lnSpc>
                        <a:spcBef>
                          <a:spcPts val="300"/>
                        </a:spcBef>
                        <a:spcAft>
                          <a:spcPts val="300"/>
                        </a:spcAft>
                      </a:pPr>
                      <a:endParaRPr lang="en-GB" sz="2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endParaRPr lang="en-GB" sz="2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8000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r" defTabSz="914400" rtl="0" eaLnBrk="1" latinLnBrk="0" hangingPunct="1">
                        <a:lnSpc>
                          <a:spcPct val="100000"/>
                        </a:lnSpc>
                        <a:spcBef>
                          <a:spcPts val="300"/>
                        </a:spcBef>
                        <a:spcAft>
                          <a:spcPts val="300"/>
                        </a:spcAft>
                      </a:pPr>
                      <a:endParaRPr lang="en-GB" sz="2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endParaRPr lang="en-GB" sz="2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8000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4148923"/>
                  </a:ext>
                </a:extLst>
              </a:tr>
              <a:tr h="155448">
                <a:tc>
                  <a:txBody>
                    <a:bodyPr/>
                    <a:lstStyle/>
                    <a:p>
                      <a:pPr marR="144145">
                        <a:lnSpc>
                          <a:spcPct val="100000"/>
                        </a:lnSpc>
                        <a:spcBef>
                          <a:spcPts val="300"/>
                        </a:spcBef>
                        <a:spcAft>
                          <a:spcPts val="300"/>
                        </a:spcAft>
                      </a:pPr>
                      <a:r>
                        <a:rPr lang="en-US" sz="1800" b="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Adverse event of special interest at any time</a:t>
                      </a:r>
                      <a:endParaRPr lang="en-GB" sz="1800" b="0" kern="1200" baseline="30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R w="19050" cap="flat" cmpd="sng" algn="ctr">
                      <a:solidFill>
                        <a:schemeClr val="bg1">
                          <a:lumMod val="9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solidFill>
                      <a:schemeClr val="bg1">
                        <a:lumMod val="85000"/>
                      </a:schemeClr>
                    </a:solidFill>
                  </a:tcPr>
                </a:tc>
                <a:tc>
                  <a:txBody>
                    <a:bodyPr/>
                    <a:lstStyle/>
                    <a:p>
                      <a:pPr marL="0" algn="r" defTabSz="914400" rtl="0" eaLnBrk="1" latinLnBrk="0" hangingPunct="1">
                        <a:lnSpc>
                          <a:spcPct val="100000"/>
                        </a:lnSpc>
                        <a:spcBef>
                          <a:spcPts val="300"/>
                        </a:spcBef>
                        <a:spcAft>
                          <a:spcPts val="300"/>
                        </a:spcAft>
                      </a:pPr>
                      <a:r>
                        <a:rPr lang="en-GB" sz="1800" b="1" kern="1200" baseline="0" dirty="0">
                          <a:solidFill>
                            <a:schemeClr val="tx1"/>
                          </a:solidFill>
                          <a:effectLst/>
                          <a:latin typeface="Arial" panose="020B0604020202020204" pitchFamily="34" charset="0"/>
                          <a:ea typeface="+mn-ea"/>
                          <a:cs typeface="Arial" panose="020B0604020202020204" pitchFamily="34" charset="0"/>
                        </a:rPr>
                        <a:t>57 (6.3%) </a:t>
                      </a:r>
                      <a:endParaRPr lang="en-GB" sz="18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GB" sz="1500" b="0" i="1" kern="1200">
                          <a:solidFill>
                            <a:schemeClr val="tx1"/>
                          </a:solidFill>
                          <a:effectLst/>
                          <a:latin typeface="Arial" panose="020B0604020202020204" pitchFamily="34" charset="0"/>
                          <a:ea typeface="Times New Roman" panose="02020603050405020304" pitchFamily="18" charset="0"/>
                          <a:cs typeface="Arial" panose="020B0604020202020204" pitchFamily="34" charset="0"/>
                        </a:rPr>
                        <a:t>[31 (3.4%)]</a:t>
                      </a:r>
                      <a:endParaRPr lang="en-GB" sz="15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8000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r" defTabSz="914400" rtl="0" eaLnBrk="1" latinLnBrk="0" hangingPunct="1">
                        <a:lnSpc>
                          <a:spcPct val="100000"/>
                        </a:lnSpc>
                        <a:spcBef>
                          <a:spcPts val="300"/>
                        </a:spcBef>
                        <a:spcAft>
                          <a:spcPts val="300"/>
                        </a:spcAft>
                      </a:pPr>
                      <a:r>
                        <a:rPr lang="en-GB" sz="1800" b="1" kern="1200" baseline="0" dirty="0">
                          <a:solidFill>
                            <a:schemeClr val="tx1"/>
                          </a:solidFill>
                          <a:effectLst/>
                          <a:latin typeface="Arial" panose="020B0604020202020204" pitchFamily="34" charset="0"/>
                          <a:ea typeface="+mn-ea"/>
                          <a:cs typeface="Arial" panose="020B0604020202020204" pitchFamily="34" charset="0"/>
                        </a:rPr>
                        <a:t>84 (9.3%)</a:t>
                      </a:r>
                      <a:endParaRPr lang="en-GB" sz="18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GB" sz="15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[51 (5.6%)]</a:t>
                      </a:r>
                    </a:p>
                  </a:txBody>
                  <a:tcPr marL="18000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93165885"/>
                  </a:ext>
                </a:extLst>
              </a:tr>
              <a:tr h="298807">
                <a:tc>
                  <a:txBody>
                    <a:bodyPr/>
                    <a:lstStyle/>
                    <a:p>
                      <a:pPr marL="0" marR="144145" algn="l" defTabSz="914400" rtl="0" eaLnBrk="1" latinLnBrk="0" hangingPunct="1">
                        <a:lnSpc>
                          <a:spcPct val="100000"/>
                        </a:lnSpc>
                        <a:spcBef>
                          <a:spcPts val="0"/>
                        </a:spcBef>
                        <a:spcAft>
                          <a:spcPts val="0"/>
                        </a:spcAft>
                      </a:pPr>
                      <a:r>
                        <a:rPr lang="en-GB" sz="1800" b="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On treatment AESIs</a:t>
                      </a:r>
                      <a:r>
                        <a:rPr lang="en-GB" sz="1800" b="0" kern="1200" baseline="30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a:t>
                      </a:r>
                      <a:r>
                        <a:rPr lang="en-GB" sz="1800" b="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p>
                  </a:txBody>
                  <a:tcPr anchor="ctr">
                    <a:lnR w="19050" cap="flat" cmpd="sng" algn="ctr">
                      <a:solidFill>
                        <a:schemeClr val="bg1">
                          <a:lumMod val="9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solidFill>
                      <a:schemeClr val="bg1">
                        <a:lumMod val="85000"/>
                      </a:schemeClr>
                    </a:solidFill>
                  </a:tcPr>
                </a:tc>
                <a:tc>
                  <a:txBody>
                    <a:bodyPr/>
                    <a:lstStyle/>
                    <a:p>
                      <a:pPr algn="r">
                        <a:lnSpc>
                          <a:spcPct val="100000"/>
                        </a:lnSpc>
                        <a:spcBef>
                          <a:spcPts val="0"/>
                        </a:spcBef>
                        <a:spcAft>
                          <a:spcPts val="0"/>
                        </a:spcAft>
                      </a:pPr>
                      <a:r>
                        <a:rPr lang="en-GB" sz="1800" b="1" kern="1200" baseline="0" dirty="0">
                          <a:solidFill>
                            <a:schemeClr val="tx1"/>
                          </a:solidFill>
                          <a:effectLst/>
                          <a:latin typeface="Arial" panose="020B0604020202020204" pitchFamily="34" charset="0"/>
                          <a:ea typeface="+mn-ea"/>
                          <a:cs typeface="Arial" panose="020B0604020202020204" pitchFamily="34" charset="0"/>
                        </a:rPr>
                        <a:t>14 (1.5%)</a:t>
                      </a: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0" i="1" kern="1200">
                          <a:solidFill>
                            <a:schemeClr val="tx1">
                              <a:lumMod val="85000"/>
                              <a:lumOff val="15000"/>
                            </a:schemeClr>
                          </a:solidFill>
                          <a:effectLst/>
                          <a:latin typeface="Arial" panose="020B0604020202020204" pitchFamily="34" charset="0"/>
                          <a:ea typeface="Times New Roman" panose="02020603050405020304" pitchFamily="18" charset="0"/>
                          <a:cs typeface="Arial" panose="020B0604020202020204" pitchFamily="34" charset="0"/>
                        </a:rPr>
                        <a:t>[14 (1.5%)] </a:t>
                      </a:r>
                      <a:endParaRPr lang="en-GB" sz="1500" b="0" i="1" kern="1200" noProof="0" dirty="0">
                        <a:solidFill>
                          <a:schemeClr val="tx1">
                            <a:lumMod val="85000"/>
                            <a:lumOff val="1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18000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r" defTabSz="914400" rtl="0" eaLnBrk="1" latinLnBrk="0" hangingPunct="1">
                        <a:lnSpc>
                          <a:spcPct val="100000"/>
                        </a:lnSpc>
                        <a:spcBef>
                          <a:spcPts val="0"/>
                        </a:spcBef>
                        <a:spcAft>
                          <a:spcPts val="0"/>
                        </a:spcAft>
                      </a:pPr>
                      <a:r>
                        <a:rPr lang="en-GB" sz="1800" b="1" kern="1200" baseline="0" dirty="0">
                          <a:solidFill>
                            <a:schemeClr val="tx1"/>
                          </a:solidFill>
                          <a:effectLst/>
                          <a:latin typeface="Arial" panose="020B0604020202020204" pitchFamily="34" charset="0"/>
                          <a:ea typeface="+mn-ea"/>
                          <a:cs typeface="Arial" panose="020B0604020202020204" pitchFamily="34" charset="0"/>
                        </a:rPr>
                        <a:t>28 (3.1%) </a:t>
                      </a:r>
                      <a:endParaRPr lang="en-GB" sz="18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[27 (3.0%)]</a:t>
                      </a:r>
                    </a:p>
                  </a:txBody>
                  <a:tcPr marL="18000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9467853"/>
                  </a:ext>
                </a:extLst>
              </a:tr>
              <a:tr h="298807">
                <a:tc>
                  <a:txBody>
                    <a:bodyPr/>
                    <a:lstStyle/>
                    <a:p>
                      <a:pPr marL="0" marR="144145" algn="l" defTabSz="914400" rtl="0" eaLnBrk="1" latinLnBrk="0" hangingPunct="1">
                        <a:lnSpc>
                          <a:spcPct val="100000"/>
                        </a:lnSpc>
                        <a:spcBef>
                          <a:spcPts val="0"/>
                        </a:spcBef>
                        <a:spcAft>
                          <a:spcPts val="0"/>
                        </a:spcAft>
                      </a:pPr>
                      <a:r>
                        <a:rPr lang="en-GB" sz="1800" b="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AESI &gt; 30 days after last dose </a:t>
                      </a:r>
                    </a:p>
                  </a:txBody>
                  <a:tcPr anchor="ctr">
                    <a:lnR w="19050" cap="flat" cmpd="sng" algn="ctr">
                      <a:solidFill>
                        <a:schemeClr val="bg1">
                          <a:lumMod val="9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solidFill>
                      <a:schemeClr val="bg1">
                        <a:lumMod val="85000"/>
                      </a:schemeClr>
                    </a:solidFill>
                  </a:tcPr>
                </a:tc>
                <a:tc>
                  <a:txBody>
                    <a:bodyPr/>
                    <a:lstStyle/>
                    <a:p>
                      <a:pPr marL="0" algn="r" defTabSz="914400" rtl="0" eaLnBrk="1" latinLnBrk="0" hangingPunct="1">
                        <a:lnSpc>
                          <a:spcPct val="100000"/>
                        </a:lnSpc>
                        <a:spcBef>
                          <a:spcPts val="0"/>
                        </a:spcBef>
                        <a:spcAft>
                          <a:spcPts val="0"/>
                        </a:spcAft>
                      </a:pPr>
                      <a:r>
                        <a:rPr lang="en-GB" sz="1800" b="1" kern="1200" baseline="0" dirty="0">
                          <a:solidFill>
                            <a:schemeClr val="tx1"/>
                          </a:solidFill>
                          <a:effectLst/>
                          <a:latin typeface="Arial" panose="020B0604020202020204" pitchFamily="34" charset="0"/>
                          <a:ea typeface="+mn-ea"/>
                          <a:cs typeface="Arial" panose="020B0604020202020204" pitchFamily="34" charset="0"/>
                        </a:rPr>
                        <a:t>44 (4.8%) </a:t>
                      </a:r>
                      <a:endParaRPr lang="en-GB" sz="18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[18 (2.0%)]</a:t>
                      </a:r>
                    </a:p>
                  </a:txBody>
                  <a:tcPr marL="18000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r" defTabSz="914400" rtl="0" eaLnBrk="1" latinLnBrk="0" hangingPunct="1">
                        <a:lnSpc>
                          <a:spcPct val="100000"/>
                        </a:lnSpc>
                        <a:spcBef>
                          <a:spcPts val="0"/>
                        </a:spcBef>
                        <a:spcAft>
                          <a:spcPts val="0"/>
                        </a:spcAft>
                      </a:pPr>
                      <a:r>
                        <a:rPr lang="en-GB" sz="1800" b="1" kern="1200" baseline="0" dirty="0">
                          <a:solidFill>
                            <a:schemeClr val="tx1"/>
                          </a:solidFill>
                          <a:effectLst/>
                          <a:latin typeface="Arial" panose="020B0604020202020204" pitchFamily="34" charset="0"/>
                          <a:ea typeface="+mn-ea"/>
                          <a:cs typeface="Arial" panose="020B0604020202020204" pitchFamily="34" charset="0"/>
                        </a:rPr>
                        <a:t>57 (6.3%) </a:t>
                      </a:r>
                      <a:endParaRPr lang="en-GB" sz="18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[24 (2.7%)]</a:t>
                      </a:r>
                    </a:p>
                  </a:txBody>
                  <a:tcPr marL="18000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03238083"/>
                  </a:ext>
                </a:extLst>
              </a:tr>
              <a:tr h="122400">
                <a:tc>
                  <a:txBody>
                    <a:bodyPr/>
                    <a:lstStyle/>
                    <a:p>
                      <a:pPr marL="180000" marR="144145">
                        <a:lnSpc>
                          <a:spcPct val="100000"/>
                        </a:lnSpc>
                        <a:spcBef>
                          <a:spcPts val="300"/>
                        </a:spcBef>
                        <a:spcAft>
                          <a:spcPts val="300"/>
                        </a:spcAft>
                      </a:pPr>
                      <a:endParaRPr lang="en-GB" sz="200" b="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r">
                        <a:lnSpc>
                          <a:spcPct val="100000"/>
                        </a:lnSpc>
                        <a:spcBef>
                          <a:spcPts val="300"/>
                        </a:spcBef>
                        <a:spcAft>
                          <a:spcPts val="300"/>
                        </a:spcAft>
                      </a:pPr>
                      <a:endParaRPr lang="en-GB" sz="2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endParaRPr lang="en-GB" sz="2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8000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r" defTabSz="914400" rtl="0" eaLnBrk="1" latinLnBrk="0" hangingPunct="1">
                        <a:lnSpc>
                          <a:spcPct val="100000"/>
                        </a:lnSpc>
                        <a:spcBef>
                          <a:spcPts val="300"/>
                        </a:spcBef>
                        <a:spcAft>
                          <a:spcPts val="300"/>
                        </a:spcAft>
                      </a:pPr>
                      <a:endParaRPr lang="en-GB" sz="2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endParaRPr lang="en-GB" sz="2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8000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9758115"/>
                  </a:ext>
                </a:extLst>
              </a:tr>
              <a:tr h="298807">
                <a:tc>
                  <a:txBody>
                    <a:bodyPr/>
                    <a:lstStyle/>
                    <a:p>
                      <a:pPr marL="180000" marR="144145">
                        <a:lnSpc>
                          <a:spcPct val="100000"/>
                        </a:lnSpc>
                        <a:spcBef>
                          <a:spcPts val="300"/>
                        </a:spcBef>
                        <a:spcAft>
                          <a:spcPts val="300"/>
                        </a:spcAft>
                      </a:pPr>
                      <a:r>
                        <a:rPr lang="en-GB" sz="1800" b="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MDS/AML</a:t>
                      </a:r>
                    </a:p>
                  </a:txBody>
                  <a:tcPr anchor="ctr">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r">
                        <a:lnSpc>
                          <a:spcPct val="100000"/>
                        </a:lnSpc>
                        <a:spcBef>
                          <a:spcPts val="300"/>
                        </a:spcBef>
                        <a:spcAft>
                          <a:spcPts val="300"/>
                        </a:spcAft>
                      </a:pPr>
                      <a:r>
                        <a:rPr lang="en-GB" sz="1800" b="1" kern="1200" baseline="0" dirty="0">
                          <a:solidFill>
                            <a:schemeClr val="tx1"/>
                          </a:solidFill>
                          <a:effectLst/>
                          <a:latin typeface="Arial" panose="020B0604020202020204" pitchFamily="34" charset="0"/>
                          <a:ea typeface="+mn-ea"/>
                          <a:cs typeface="Arial" panose="020B0604020202020204" pitchFamily="34" charset="0"/>
                        </a:rPr>
                        <a:t>4 (0.4%) </a:t>
                      </a:r>
                      <a:endParaRPr lang="en-GB" sz="18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GB" sz="1500" b="0" i="1" kern="1200">
                          <a:solidFill>
                            <a:schemeClr val="tx1"/>
                          </a:solidFill>
                          <a:effectLst/>
                          <a:latin typeface="Arial" panose="020B0604020202020204" pitchFamily="34" charset="0"/>
                          <a:ea typeface="Times New Roman" panose="02020603050405020304" pitchFamily="18" charset="0"/>
                          <a:cs typeface="Arial" panose="020B0604020202020204" pitchFamily="34" charset="0"/>
                        </a:rPr>
                        <a:t>[2 (0.2%)]</a:t>
                      </a:r>
                      <a:endParaRPr lang="en-GB" sz="15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8000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r" defTabSz="914400" rtl="0" eaLnBrk="1" latinLnBrk="0" hangingPunct="1">
                        <a:lnSpc>
                          <a:spcPct val="100000"/>
                        </a:lnSpc>
                        <a:spcBef>
                          <a:spcPts val="300"/>
                        </a:spcBef>
                        <a:spcAft>
                          <a:spcPts val="300"/>
                        </a:spcAft>
                      </a:pPr>
                      <a:r>
                        <a:rPr lang="en-GB" sz="1800" b="1" kern="1200" baseline="0" dirty="0">
                          <a:solidFill>
                            <a:schemeClr val="tx1"/>
                          </a:solidFill>
                          <a:effectLst/>
                          <a:latin typeface="Arial" panose="020B0604020202020204" pitchFamily="34" charset="0"/>
                          <a:ea typeface="+mn-ea"/>
                          <a:cs typeface="Arial" panose="020B0604020202020204" pitchFamily="34" charset="0"/>
                        </a:rPr>
                        <a:t>6 (0.7%)</a:t>
                      </a:r>
                      <a:endParaRPr lang="en-GB" sz="18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GB" sz="15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 (0.3%)]</a:t>
                      </a:r>
                    </a:p>
                  </a:txBody>
                  <a:tcPr marL="18000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83259574"/>
                  </a:ext>
                </a:extLst>
              </a:tr>
              <a:tr h="298807">
                <a:tc>
                  <a:txBody>
                    <a:bodyPr/>
                    <a:lstStyle/>
                    <a:p>
                      <a:pPr marL="180000">
                        <a:lnSpc>
                          <a:spcPct val="100000"/>
                        </a:lnSpc>
                        <a:spcBef>
                          <a:spcPts val="300"/>
                        </a:spcBef>
                        <a:spcAft>
                          <a:spcPts val="300"/>
                        </a:spcAft>
                      </a:pPr>
                      <a:r>
                        <a:rPr lang="en-GB" sz="1800" b="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Pneumonitis</a:t>
                      </a:r>
                    </a:p>
                  </a:txBody>
                  <a:tcPr anchor="ctr">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marL="0" algn="r" defTabSz="914400" rtl="0" eaLnBrk="1" latinLnBrk="0" hangingPunct="1">
                        <a:lnSpc>
                          <a:spcPct val="100000"/>
                        </a:lnSpc>
                        <a:spcBef>
                          <a:spcPts val="300"/>
                        </a:spcBef>
                        <a:spcAft>
                          <a:spcPts val="300"/>
                        </a:spcAft>
                      </a:pPr>
                      <a:r>
                        <a:rPr lang="en-GB" sz="1800" b="1" kern="1200" baseline="0" dirty="0">
                          <a:solidFill>
                            <a:schemeClr val="tx1"/>
                          </a:solidFill>
                          <a:effectLst/>
                          <a:latin typeface="Arial" panose="020B0604020202020204" pitchFamily="34" charset="0"/>
                          <a:ea typeface="+mn-ea"/>
                          <a:cs typeface="Arial" panose="020B0604020202020204" pitchFamily="34" charset="0"/>
                        </a:rPr>
                        <a:t>9 (1.0%)</a:t>
                      </a: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GB" sz="1500" b="0" i="1" kern="1200" dirty="0">
                          <a:solidFill>
                            <a:schemeClr val="tx1">
                              <a:lumMod val="85000"/>
                              <a:lumOff val="15000"/>
                            </a:schemeClr>
                          </a:solidFill>
                          <a:effectLst/>
                          <a:latin typeface="Arial" panose="020B0604020202020204" pitchFamily="34" charset="0"/>
                          <a:ea typeface="Times New Roman" panose="02020603050405020304" pitchFamily="18" charset="0"/>
                          <a:cs typeface="Arial" panose="020B0604020202020204" pitchFamily="34" charset="0"/>
                        </a:rPr>
                        <a:t>[9 (1.0%)] </a:t>
                      </a:r>
                      <a:endParaRPr lang="en-GB" sz="1500" b="0" i="1" kern="1200" noProof="0" dirty="0">
                        <a:solidFill>
                          <a:schemeClr val="tx1">
                            <a:lumMod val="85000"/>
                            <a:lumOff val="15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18000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r" defTabSz="914400" rtl="0" eaLnBrk="1" latinLnBrk="0" hangingPunct="1">
                        <a:lnSpc>
                          <a:spcPct val="100000"/>
                        </a:lnSpc>
                        <a:spcBef>
                          <a:spcPts val="300"/>
                        </a:spcBef>
                        <a:spcAft>
                          <a:spcPts val="300"/>
                        </a:spcAft>
                      </a:pPr>
                      <a:r>
                        <a:rPr lang="en-GB" sz="1800" b="1" kern="1200" baseline="0" dirty="0">
                          <a:solidFill>
                            <a:schemeClr val="tx1"/>
                          </a:solidFill>
                          <a:effectLst/>
                          <a:latin typeface="Arial" panose="020B0604020202020204" pitchFamily="34" charset="0"/>
                          <a:ea typeface="+mn-ea"/>
                          <a:cs typeface="Arial" panose="020B0604020202020204" pitchFamily="34" charset="0"/>
                        </a:rPr>
                        <a:t>13 (1.4%) </a:t>
                      </a:r>
                      <a:endParaRPr lang="en-GB" sz="18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GB" sz="15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[12 (1.3%)]</a:t>
                      </a:r>
                    </a:p>
                  </a:txBody>
                  <a:tcPr marL="18000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36970774"/>
                  </a:ext>
                </a:extLst>
              </a:tr>
              <a:tr h="298807">
                <a:tc>
                  <a:txBody>
                    <a:bodyPr/>
                    <a:lstStyle/>
                    <a:p>
                      <a:pPr marL="180000">
                        <a:lnSpc>
                          <a:spcPct val="90000"/>
                        </a:lnSpc>
                        <a:spcBef>
                          <a:spcPts val="0"/>
                        </a:spcBef>
                        <a:spcAft>
                          <a:spcPts val="0"/>
                        </a:spcAft>
                      </a:pPr>
                      <a:r>
                        <a:rPr lang="en-GB" sz="1800" b="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New primary malignancy </a:t>
                      </a:r>
                    </a:p>
                  </a:txBody>
                  <a:tcPr anchor="ctr">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marL="0" algn="r" defTabSz="914400" rtl="0" eaLnBrk="1" latinLnBrk="0" hangingPunct="1">
                        <a:lnSpc>
                          <a:spcPct val="90000"/>
                        </a:lnSpc>
                        <a:spcBef>
                          <a:spcPts val="0"/>
                        </a:spcBef>
                        <a:spcAft>
                          <a:spcPts val="0"/>
                        </a:spcAft>
                      </a:pPr>
                      <a:r>
                        <a:rPr lang="en-GB" sz="1800" b="1" kern="1200" baseline="0" dirty="0">
                          <a:solidFill>
                            <a:schemeClr val="tx1"/>
                          </a:solidFill>
                          <a:effectLst/>
                          <a:latin typeface="Arial" panose="020B0604020202020204" pitchFamily="34" charset="0"/>
                          <a:ea typeface="+mn-ea"/>
                          <a:cs typeface="Arial" panose="020B0604020202020204" pitchFamily="34" charset="0"/>
                        </a:rPr>
                        <a:t>45 (4.9%) </a:t>
                      </a:r>
                      <a:endParaRPr lang="en-GB" sz="18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15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[21 (2.3%)]</a:t>
                      </a:r>
                    </a:p>
                  </a:txBody>
                  <a:tcPr marL="18000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r" defTabSz="914400" rtl="0" eaLnBrk="1" latinLnBrk="0" hangingPunct="1">
                        <a:lnSpc>
                          <a:spcPct val="90000"/>
                        </a:lnSpc>
                        <a:spcBef>
                          <a:spcPts val="0"/>
                        </a:spcBef>
                        <a:spcAft>
                          <a:spcPts val="0"/>
                        </a:spcAft>
                      </a:pPr>
                      <a:r>
                        <a:rPr lang="en-GB" sz="1800" b="1" kern="1200" baseline="0" dirty="0">
                          <a:solidFill>
                            <a:schemeClr val="tx1"/>
                          </a:solidFill>
                          <a:effectLst/>
                          <a:latin typeface="Arial" panose="020B0604020202020204" pitchFamily="34" charset="0"/>
                          <a:ea typeface="+mn-ea"/>
                          <a:cs typeface="Arial" panose="020B0604020202020204" pitchFamily="34" charset="0"/>
                        </a:rPr>
                        <a:t>68 (7.5%)</a:t>
                      </a:r>
                      <a:endParaRPr lang="en-GB" sz="18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1500" b="0" i="1"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[36 (4.0%)]</a:t>
                      </a:r>
                    </a:p>
                  </a:txBody>
                  <a:tcPr marL="180000"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979370406"/>
                  </a:ext>
                </a:extLst>
              </a:tr>
            </a:tbl>
          </a:graphicData>
        </a:graphic>
      </p:graphicFrame>
      <p:sp>
        <p:nvSpPr>
          <p:cNvPr id="7" name="Rectangle 6">
            <a:extLst>
              <a:ext uri="{FF2B5EF4-FFF2-40B4-BE49-F238E27FC236}">
                <a16:creationId xmlns:a16="http://schemas.microsoft.com/office/drawing/2014/main" id="{24C8DA8D-F1E0-0DF0-BE0E-C52E7105DCB1}"/>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03131E24-995C-410F-2A60-A13132EDAB1C}"/>
              </a:ext>
            </a:extLst>
          </p:cNvPr>
          <p:cNvSpPr>
            <a:spLocks noGrp="1"/>
          </p:cNvSpPr>
          <p:nvPr>
            <p:ph type="title"/>
          </p:nvPr>
        </p:nvSpPr>
        <p:spPr>
          <a:xfrm>
            <a:off x="507999" y="55312"/>
            <a:ext cx="10393363" cy="949648"/>
          </a:xfrm>
        </p:spPr>
        <p:txBody>
          <a:bodyPr/>
          <a:lstStyle/>
          <a:p>
            <a:r>
              <a:rPr lang="en-US" dirty="0"/>
              <a:t>Summary of adverse events of special interest</a:t>
            </a:r>
          </a:p>
        </p:txBody>
      </p:sp>
      <p:sp>
        <p:nvSpPr>
          <p:cNvPr id="9" name="Rectangle 8">
            <a:extLst>
              <a:ext uri="{FF2B5EF4-FFF2-40B4-BE49-F238E27FC236}">
                <a16:creationId xmlns:a16="http://schemas.microsoft.com/office/drawing/2014/main" id="{028BA157-3A51-E38F-9228-8DBA5E1B662A}"/>
              </a:ext>
            </a:extLst>
          </p:cNvPr>
          <p:cNvSpPr/>
          <p:nvPr/>
        </p:nvSpPr>
        <p:spPr>
          <a:xfrm>
            <a:off x="0" y="6643688"/>
            <a:ext cx="12191998" cy="1968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54514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7A0F311-D95C-D45E-BA97-FBA5B0E7F1AA}"/>
              </a:ext>
            </a:extLst>
          </p:cNvPr>
          <p:cNvSpPr>
            <a:spLocks noGrp="1"/>
          </p:cNvSpPr>
          <p:nvPr>
            <p:ph type="ftr" sz="quarter" idx="4294967295"/>
          </p:nvPr>
        </p:nvSpPr>
        <p:spPr>
          <a:xfrm>
            <a:off x="0" y="5781675"/>
            <a:ext cx="10747375" cy="711200"/>
          </a:xfrm>
        </p:spPr>
        <p:txBody>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*In the olaparib arm 8 patients had 2 pregnancies and 1 patient had 3 pregnancies</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  In the placebo arm 7 patients had 2 pregnancies and 1 patient had 5 pregnancies</a:t>
            </a:r>
          </a:p>
          <a:p>
            <a:pPr marL="0" marR="0" lvl="0" indent="0" algn="l" defTabSz="914400" rtl="0" eaLnBrk="1" fontAlgn="auto" latinLnBrk="0" hangingPunct="1">
              <a:lnSpc>
                <a:spcPct val="100000"/>
              </a:lnSpc>
              <a:spcBef>
                <a:spcPts val="300"/>
              </a:spcBef>
              <a:spcAft>
                <a:spcPts val="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panose="020B0604020202020204"/>
                <a:ea typeface="+mn-ea"/>
                <a:cs typeface="+mn-cs"/>
              </a:rPr>
              <a:t>Exploratory</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AFE1BDFA-1A9A-16FE-D4BE-DBED0F1EB0B0}"/>
              </a:ext>
            </a:extLst>
          </p:cNvPr>
          <p:cNvSpPr>
            <a:spLocks noGrp="1"/>
          </p:cNvSpPr>
          <p:nvPr>
            <p:ph type="sldNum" sz="quarter"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F2406B-328B-034B-9874-5B3C6731CE62}" type="slidenum">
              <a:rPr kumimoji="0" lang="fr-FR"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a:t>
            </a:fld>
            <a:endParaRPr kumimoji="0" lang="fr-FR"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5" name="Table 3">
            <a:extLst>
              <a:ext uri="{FF2B5EF4-FFF2-40B4-BE49-F238E27FC236}">
                <a16:creationId xmlns:a16="http://schemas.microsoft.com/office/drawing/2014/main" id="{CE65B940-A395-0885-9412-A8AA053B5B13}"/>
              </a:ext>
            </a:extLst>
          </p:cNvPr>
          <p:cNvGraphicFramePr>
            <a:graphicFrameLocks noGrp="1"/>
          </p:cNvGraphicFramePr>
          <p:nvPr/>
        </p:nvGraphicFramePr>
        <p:xfrm>
          <a:off x="2344942" y="1628468"/>
          <a:ext cx="7512958" cy="3775745"/>
        </p:xfrm>
        <a:graphic>
          <a:graphicData uri="http://schemas.openxmlformats.org/drawingml/2006/table">
            <a:tbl>
              <a:tblPr firstRow="1" bandRow="1">
                <a:tableStyleId>{073A0DAA-6AF3-43AB-8588-CEC1D06C72B9}</a:tableStyleId>
              </a:tblPr>
              <a:tblGrid>
                <a:gridCol w="3589156">
                  <a:extLst>
                    <a:ext uri="{9D8B030D-6E8A-4147-A177-3AD203B41FA5}">
                      <a16:colId xmlns:a16="http://schemas.microsoft.com/office/drawing/2014/main" val="1680378916"/>
                    </a:ext>
                  </a:extLst>
                </a:gridCol>
                <a:gridCol w="1961901">
                  <a:extLst>
                    <a:ext uri="{9D8B030D-6E8A-4147-A177-3AD203B41FA5}">
                      <a16:colId xmlns:a16="http://schemas.microsoft.com/office/drawing/2014/main" val="2780953458"/>
                    </a:ext>
                  </a:extLst>
                </a:gridCol>
                <a:gridCol w="1961901">
                  <a:extLst>
                    <a:ext uri="{9D8B030D-6E8A-4147-A177-3AD203B41FA5}">
                      <a16:colId xmlns:a16="http://schemas.microsoft.com/office/drawing/2014/main" val="3920923202"/>
                    </a:ext>
                  </a:extLst>
                </a:gridCol>
              </a:tblGrid>
              <a:tr h="468000">
                <a:tc>
                  <a:txBody>
                    <a:bodyPr/>
                    <a:lstStyle/>
                    <a:p>
                      <a:pPr>
                        <a:spcAft>
                          <a:spcPts val="0"/>
                        </a:spcAft>
                        <a:tabLst>
                          <a:tab pos="180340" algn="l"/>
                          <a:tab pos="540385" algn="l"/>
                          <a:tab pos="900430" algn="l"/>
                        </a:tabLst>
                      </a:pPr>
                      <a:endParaRPr lang="en-GB" sz="1800" b="1" kern="1200" dirty="0">
                        <a:effectLst/>
                        <a:latin typeface="Arial" panose="020B0604020202020204" pitchFamily="34" charset="0"/>
                        <a:ea typeface="Times New Roman" panose="02020603050405020304" pitchFamily="18" charset="0"/>
                        <a:cs typeface="Arial" panose="020B0604020202020204" pitchFamily="34" charset="0"/>
                      </a:endParaRPr>
                    </a:p>
                  </a:txBody>
                  <a:tcPr anchor="ctr">
                    <a:lnR w="19050" cap="flat" cmpd="sng" algn="ctr">
                      <a:solidFill>
                        <a:schemeClr val="bg1">
                          <a:lumMod val="95000"/>
                        </a:schemeClr>
                      </a:solidFill>
                      <a:prstDash val="solid"/>
                      <a:round/>
                      <a:headEnd type="none" w="med" len="med"/>
                      <a:tailEnd type="none" w="med" len="med"/>
                    </a:lnR>
                    <a:lnB w="12700" cap="flat" cmpd="sng" algn="ctr">
                      <a:noFill/>
                      <a:prstDash val="solid"/>
                      <a:round/>
                      <a:headEnd type="none" w="med" len="med"/>
                      <a:tailEnd type="none" w="med" len="med"/>
                    </a:lnB>
                    <a:solidFill>
                      <a:srgbClr val="F15622"/>
                    </a:solidFill>
                  </a:tcPr>
                </a:tc>
                <a:tc>
                  <a:txBody>
                    <a:bodyPr/>
                    <a:lstStyle/>
                    <a:p>
                      <a:pPr algn="ctr">
                        <a:spcAft>
                          <a:spcPts val="0"/>
                        </a:spcAft>
                        <a:tabLst>
                          <a:tab pos="180340" algn="l"/>
                          <a:tab pos="540385" algn="l"/>
                          <a:tab pos="900430" algn="l"/>
                        </a:tabLst>
                      </a:pPr>
                      <a:r>
                        <a:rPr lang="en-GB" sz="18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Olaparib </a:t>
                      </a:r>
                    </a:p>
                    <a:p>
                      <a:pPr algn="ctr">
                        <a:spcAft>
                          <a:spcPts val="0"/>
                        </a:spcAft>
                        <a:tabLst>
                          <a:tab pos="180340" algn="l"/>
                          <a:tab pos="540385" algn="l"/>
                          <a:tab pos="900430" algn="l"/>
                        </a:tabLst>
                      </a:pPr>
                      <a:r>
                        <a:rPr lang="en-GB" sz="18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(N=911)</a:t>
                      </a: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B w="12700" cap="flat" cmpd="sng" algn="ctr">
                      <a:noFill/>
                      <a:prstDash val="solid"/>
                      <a:round/>
                      <a:headEnd type="none" w="med" len="med"/>
                      <a:tailEnd type="none" w="med" len="med"/>
                    </a:lnB>
                    <a:solidFill>
                      <a:srgbClr val="F15622"/>
                    </a:solidFill>
                  </a:tcPr>
                </a:tc>
                <a:tc>
                  <a:txBody>
                    <a:bodyPr/>
                    <a:lstStyle/>
                    <a:p>
                      <a:pPr algn="ctr">
                        <a:spcAft>
                          <a:spcPts val="0"/>
                        </a:spcAft>
                        <a:tabLst>
                          <a:tab pos="180340" algn="l"/>
                          <a:tab pos="540385" algn="l"/>
                          <a:tab pos="900430" algn="l"/>
                        </a:tabLst>
                      </a:pPr>
                      <a:r>
                        <a:rPr lang="en-GB" sz="18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Placebo</a:t>
                      </a:r>
                      <a:br>
                        <a:rPr lang="en-GB" sz="18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n-GB" sz="18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(N=904)</a:t>
                      </a: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B w="12700" cap="flat" cmpd="sng" algn="ctr">
                      <a:noFill/>
                      <a:prstDash val="solid"/>
                      <a:round/>
                      <a:headEnd type="none" w="med" len="med"/>
                      <a:tailEnd type="none" w="med" len="med"/>
                    </a:lnB>
                    <a:solidFill>
                      <a:srgbClr val="F15622"/>
                    </a:solidFill>
                  </a:tcPr>
                </a:tc>
                <a:extLst>
                  <a:ext uri="{0D108BD9-81ED-4DB2-BD59-A6C34878D82A}">
                    <a16:rowId xmlns:a16="http://schemas.microsoft.com/office/drawing/2014/main" val="2496106828"/>
                  </a:ext>
                </a:extLst>
              </a:tr>
              <a:tr h="396000">
                <a:tc>
                  <a:txBody>
                    <a:bodyPr/>
                    <a:lstStyle/>
                    <a:p>
                      <a:pPr>
                        <a:lnSpc>
                          <a:spcPct val="107000"/>
                        </a:lnSpc>
                        <a:spcBef>
                          <a:spcPts val="300"/>
                        </a:spcBef>
                        <a:spcAft>
                          <a:spcPts val="300"/>
                        </a:spcAft>
                      </a:pPr>
                      <a:r>
                        <a:rPr lang="en-GB" sz="1800" b="1" kern="1200" dirty="0">
                          <a:solidFill>
                            <a:schemeClr val="tx1"/>
                          </a:solidFill>
                          <a:effectLst/>
                          <a:latin typeface="Arial" panose="020B0604020202020204" pitchFamily="34" charset="0"/>
                          <a:ea typeface="+mn-ea"/>
                          <a:cs typeface="Arial" panose="020B0604020202020204" pitchFamily="34" charset="0"/>
                        </a:rPr>
                        <a:t>Number of patients (%)</a:t>
                      </a:r>
                    </a:p>
                  </a:txBody>
                  <a:tcPr anchor="ctr">
                    <a:lnL w="12700" cmpd="sng">
                      <a:noFill/>
                    </a:lnL>
                    <a:lnR w="19050" cap="flat" cmpd="sng" algn="ctr">
                      <a:solidFill>
                        <a:schemeClr val="bg1">
                          <a:lumMod val="9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algn="ctr" defTabSz="914400" rtl="0" eaLnBrk="1" latinLnBrk="0" hangingPunct="1">
                        <a:lnSpc>
                          <a:spcPct val="107000"/>
                        </a:lnSpc>
                        <a:spcBef>
                          <a:spcPts val="300"/>
                        </a:spcBef>
                        <a:spcAft>
                          <a:spcPts val="0"/>
                        </a:spcAft>
                      </a:pPr>
                      <a:r>
                        <a:rPr lang="en-GB" sz="1800" b="1" kern="1200" dirty="0">
                          <a:solidFill>
                            <a:schemeClr val="tx1"/>
                          </a:solidFill>
                          <a:effectLst/>
                          <a:latin typeface="Arial" panose="020B0604020202020204" pitchFamily="34" charset="0"/>
                          <a:ea typeface="+mn-ea"/>
                          <a:cs typeface="Arial" panose="020B0604020202020204" pitchFamily="34" charset="0"/>
                        </a:rPr>
                        <a:t>41 (4.5%) </a:t>
                      </a: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algn="ctr" defTabSz="914400" rtl="0" eaLnBrk="1" latinLnBrk="0" hangingPunct="1">
                        <a:lnSpc>
                          <a:spcPct val="107000"/>
                        </a:lnSpc>
                        <a:spcBef>
                          <a:spcPts val="300"/>
                        </a:spcBef>
                        <a:spcAft>
                          <a:spcPts val="0"/>
                        </a:spcAft>
                      </a:pPr>
                      <a:r>
                        <a:rPr lang="en-GB" sz="1800" b="1" kern="1200" dirty="0">
                          <a:solidFill>
                            <a:schemeClr val="tx1"/>
                          </a:solidFill>
                          <a:effectLst/>
                          <a:latin typeface="Arial" panose="020B0604020202020204" pitchFamily="34" charset="0"/>
                          <a:ea typeface="+mn-ea"/>
                          <a:cs typeface="Arial" panose="020B0604020202020204" pitchFamily="34" charset="0"/>
                        </a:rPr>
                        <a:t>40 (4.4%) </a:t>
                      </a: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595166104"/>
                  </a:ext>
                </a:extLst>
              </a:tr>
              <a:tr h="198000">
                <a:tc>
                  <a:txBody>
                    <a:bodyPr/>
                    <a:lstStyle/>
                    <a:p>
                      <a:pPr>
                        <a:lnSpc>
                          <a:spcPct val="107000"/>
                        </a:lnSpc>
                        <a:spcBef>
                          <a:spcPts val="300"/>
                        </a:spcBef>
                        <a:spcAft>
                          <a:spcPts val="300"/>
                        </a:spcAft>
                      </a:pPr>
                      <a:r>
                        <a:rPr lang="en-GB" sz="1800" b="1" kern="1200" dirty="0">
                          <a:solidFill>
                            <a:schemeClr val="tx1"/>
                          </a:solidFill>
                          <a:effectLst/>
                          <a:latin typeface="Arial" panose="020B0604020202020204" pitchFamily="34" charset="0"/>
                          <a:ea typeface="+mn-ea"/>
                          <a:cs typeface="Arial" panose="020B0604020202020204" pitchFamily="34" charset="0"/>
                        </a:rPr>
                        <a:t>Number of pregnancies*</a:t>
                      </a:r>
                    </a:p>
                  </a:txBody>
                  <a:tcPr anchor="ctr">
                    <a:lnL w="12700" cmpd="sng">
                      <a:noFill/>
                    </a:lnL>
                    <a:lnR w="19050" cap="flat" cmpd="sng" algn="ctr">
                      <a:solidFill>
                        <a:schemeClr val="bg1">
                          <a:lumMod val="9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algn="ctr" defTabSz="914400" rtl="0" eaLnBrk="1" latinLnBrk="0" hangingPunct="1">
                        <a:lnSpc>
                          <a:spcPct val="107000"/>
                        </a:lnSpc>
                        <a:spcBef>
                          <a:spcPts val="300"/>
                        </a:spcBef>
                        <a:spcAft>
                          <a:spcPts val="0"/>
                        </a:spcAft>
                      </a:pPr>
                      <a:r>
                        <a:rPr lang="en-GB" sz="1800" b="1" kern="1200" dirty="0">
                          <a:solidFill>
                            <a:schemeClr val="tx1"/>
                          </a:solidFill>
                          <a:effectLst/>
                          <a:latin typeface="Arial" panose="020B0604020202020204" pitchFamily="34" charset="0"/>
                          <a:ea typeface="+mn-ea"/>
                          <a:cs typeface="Arial" panose="020B0604020202020204" pitchFamily="34" charset="0"/>
                        </a:rPr>
                        <a:t>51</a:t>
                      </a: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algn="ctr" defTabSz="914400" rtl="0" eaLnBrk="1" latinLnBrk="0" hangingPunct="1">
                        <a:lnSpc>
                          <a:spcPct val="107000"/>
                        </a:lnSpc>
                        <a:spcBef>
                          <a:spcPts val="300"/>
                        </a:spcBef>
                        <a:spcAft>
                          <a:spcPts val="0"/>
                        </a:spcAft>
                      </a:pPr>
                      <a:r>
                        <a:rPr lang="en-GB" sz="1800" b="1" kern="1200" dirty="0">
                          <a:solidFill>
                            <a:schemeClr val="tx1"/>
                          </a:solidFill>
                          <a:effectLst/>
                          <a:latin typeface="Arial" panose="020B0604020202020204" pitchFamily="34" charset="0"/>
                          <a:ea typeface="+mn-ea"/>
                          <a:cs typeface="Arial" panose="020B0604020202020204" pitchFamily="34" charset="0"/>
                        </a:rPr>
                        <a:t>51</a:t>
                      </a: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79243896"/>
                  </a:ext>
                </a:extLst>
              </a:tr>
              <a:tr h="396000">
                <a:tc>
                  <a:txBody>
                    <a:bodyPr/>
                    <a:lstStyle/>
                    <a:p>
                      <a:pPr marL="360000" lvl="0">
                        <a:lnSpc>
                          <a:spcPct val="107000"/>
                        </a:lnSpc>
                        <a:spcBef>
                          <a:spcPts val="300"/>
                        </a:spcBef>
                        <a:spcAft>
                          <a:spcPts val="300"/>
                        </a:spcAft>
                      </a:pPr>
                      <a:r>
                        <a:rPr lang="en-GB" sz="1800" b="0" u="sng" kern="1200" dirty="0">
                          <a:solidFill>
                            <a:schemeClr val="tx1"/>
                          </a:solidFill>
                          <a:effectLst/>
                          <a:latin typeface="Arial" panose="020B0604020202020204" pitchFamily="34" charset="0"/>
                          <a:ea typeface="+mn-ea"/>
                          <a:cs typeface="Arial" panose="020B0604020202020204" pitchFamily="34" charset="0"/>
                        </a:rPr>
                        <a:t>Pregnancy outcomes</a:t>
                      </a:r>
                    </a:p>
                  </a:txBody>
                  <a:tcPr anchor="ctr">
                    <a:lnL w="12700" cmpd="sng">
                      <a:noFill/>
                    </a:lnL>
                    <a:lnR w="19050" cap="flat" cmpd="sng" algn="ctr">
                      <a:solidFill>
                        <a:schemeClr val="bg1">
                          <a:lumMod val="9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lnSpc>
                          <a:spcPct val="107000"/>
                        </a:lnSpc>
                        <a:spcBef>
                          <a:spcPts val="300"/>
                        </a:spcBef>
                        <a:spcAft>
                          <a:spcPts val="0"/>
                        </a:spcAft>
                      </a:pPr>
                      <a:endParaRPr lang="en-GB" sz="1800" kern="1200" dirty="0">
                        <a:solidFill>
                          <a:schemeClr val="tx1"/>
                        </a:solidFill>
                        <a:effectLst/>
                        <a:latin typeface="Arial" panose="020B0604020202020204" pitchFamily="34" charset="0"/>
                        <a:ea typeface="+mn-ea"/>
                        <a:cs typeface="Arial" panose="020B0604020202020204" pitchFamily="34" charset="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lnSpc>
                          <a:spcPct val="107000"/>
                        </a:lnSpc>
                        <a:spcBef>
                          <a:spcPts val="300"/>
                        </a:spcBef>
                        <a:spcAft>
                          <a:spcPts val="0"/>
                        </a:spcAft>
                      </a:pPr>
                      <a:endParaRPr lang="en-GB" sz="1800" kern="1200" dirty="0">
                        <a:solidFill>
                          <a:schemeClr val="tx1"/>
                        </a:solidFill>
                        <a:effectLst/>
                        <a:latin typeface="Arial" panose="020B0604020202020204" pitchFamily="34" charset="0"/>
                        <a:ea typeface="+mn-ea"/>
                        <a:cs typeface="Arial" panose="020B0604020202020204" pitchFamily="34" charset="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53354939"/>
                  </a:ext>
                </a:extLst>
              </a:tr>
              <a:tr h="396000">
                <a:tc>
                  <a:txBody>
                    <a:bodyPr/>
                    <a:lstStyle/>
                    <a:p>
                      <a:pPr marL="540000">
                        <a:lnSpc>
                          <a:spcPct val="107000"/>
                        </a:lnSpc>
                        <a:spcBef>
                          <a:spcPts val="300"/>
                        </a:spcBef>
                        <a:spcAft>
                          <a:spcPts val="300"/>
                        </a:spcAft>
                      </a:pPr>
                      <a:r>
                        <a:rPr lang="en-GB" sz="1800" kern="1200" dirty="0">
                          <a:solidFill>
                            <a:schemeClr val="tx1"/>
                          </a:solidFill>
                          <a:effectLst/>
                          <a:latin typeface="Arial" panose="020B0604020202020204" pitchFamily="34" charset="0"/>
                          <a:ea typeface="+mn-ea"/>
                          <a:cs typeface="Arial" panose="020B0604020202020204" pitchFamily="34" charset="0"/>
                        </a:rPr>
                        <a:t>  Full Term</a:t>
                      </a:r>
                    </a:p>
                  </a:txBody>
                  <a:tcPr anchor="ctr">
                    <a:lnL w="12700" cmpd="sng">
                      <a:noFill/>
                    </a:lnL>
                    <a:lnR w="19050" cap="flat" cmpd="sng" algn="ctr">
                      <a:solidFill>
                        <a:schemeClr val="bg1">
                          <a:lumMod val="9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lnSpc>
                          <a:spcPct val="107000"/>
                        </a:lnSpc>
                        <a:spcBef>
                          <a:spcPts val="300"/>
                        </a:spcBef>
                        <a:spcAft>
                          <a:spcPts val="0"/>
                        </a:spcAft>
                      </a:pPr>
                      <a:r>
                        <a:rPr lang="en-GB" sz="1800" kern="1200" dirty="0">
                          <a:solidFill>
                            <a:schemeClr val="tx1"/>
                          </a:solidFill>
                          <a:effectLst/>
                          <a:latin typeface="Arial" panose="020B0604020202020204" pitchFamily="34" charset="0"/>
                          <a:ea typeface="+mn-ea"/>
                          <a:cs typeface="Arial" panose="020B0604020202020204" pitchFamily="34" charset="0"/>
                        </a:rPr>
                        <a:t>32</a:t>
                      </a: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lnSpc>
                          <a:spcPct val="107000"/>
                        </a:lnSpc>
                        <a:spcBef>
                          <a:spcPts val="300"/>
                        </a:spcBef>
                        <a:spcAft>
                          <a:spcPts val="0"/>
                        </a:spcAft>
                      </a:pPr>
                      <a:r>
                        <a:rPr lang="en-GB" sz="1800" kern="1200" dirty="0">
                          <a:solidFill>
                            <a:schemeClr val="tx1"/>
                          </a:solidFill>
                          <a:effectLst/>
                          <a:latin typeface="Arial" panose="020B0604020202020204" pitchFamily="34" charset="0"/>
                          <a:ea typeface="+mn-ea"/>
                          <a:cs typeface="Arial" panose="020B0604020202020204" pitchFamily="34" charset="0"/>
                        </a:rPr>
                        <a:t>39</a:t>
                      </a: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9467853"/>
                  </a:ext>
                </a:extLst>
              </a:tr>
              <a:tr h="396000">
                <a:tc>
                  <a:txBody>
                    <a:bodyPr/>
                    <a:lstStyle/>
                    <a:p>
                      <a:pPr marL="540000">
                        <a:lnSpc>
                          <a:spcPct val="107000"/>
                        </a:lnSpc>
                        <a:spcBef>
                          <a:spcPts val="300"/>
                        </a:spcBef>
                        <a:spcAft>
                          <a:spcPts val="300"/>
                        </a:spcAft>
                      </a:pPr>
                      <a:r>
                        <a:rPr lang="en-GB" sz="1800" kern="1200" dirty="0">
                          <a:solidFill>
                            <a:schemeClr val="tx1"/>
                          </a:solidFill>
                          <a:effectLst/>
                          <a:latin typeface="Arial" panose="020B0604020202020204" pitchFamily="34" charset="0"/>
                          <a:ea typeface="+mn-ea"/>
                          <a:cs typeface="Arial" panose="020B0604020202020204" pitchFamily="34" charset="0"/>
                        </a:rPr>
                        <a:t>  Premature Birth</a:t>
                      </a:r>
                    </a:p>
                  </a:txBody>
                  <a:tcPr anchor="ctr">
                    <a:lnL w="12700" cmpd="sng">
                      <a:noFill/>
                    </a:lnL>
                    <a:lnR w="19050" cap="flat" cmpd="sng" algn="ctr">
                      <a:solidFill>
                        <a:schemeClr val="bg1">
                          <a:lumMod val="9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lnSpc>
                          <a:spcPct val="107000"/>
                        </a:lnSpc>
                        <a:spcBef>
                          <a:spcPts val="300"/>
                        </a:spcBef>
                        <a:spcAft>
                          <a:spcPts val="0"/>
                        </a:spcAft>
                      </a:pPr>
                      <a:r>
                        <a:rPr lang="en-GB" sz="1800" kern="1200" dirty="0">
                          <a:solidFill>
                            <a:schemeClr val="tx1"/>
                          </a:solidFill>
                          <a:effectLst/>
                          <a:latin typeface="Arial" panose="020B0604020202020204" pitchFamily="34" charset="0"/>
                          <a:ea typeface="+mn-ea"/>
                          <a:cs typeface="Arial" panose="020B0604020202020204" pitchFamily="34" charset="0"/>
                        </a:rPr>
                        <a:t>2</a:t>
                      </a: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lnSpc>
                          <a:spcPct val="107000"/>
                        </a:lnSpc>
                        <a:spcBef>
                          <a:spcPts val="300"/>
                        </a:spcBef>
                        <a:spcAft>
                          <a:spcPts val="0"/>
                        </a:spcAft>
                      </a:pPr>
                      <a:r>
                        <a:rPr lang="en-GB" sz="1800" kern="1200" dirty="0">
                          <a:solidFill>
                            <a:schemeClr val="tx1"/>
                          </a:solidFill>
                          <a:effectLst/>
                          <a:latin typeface="Arial" panose="020B0604020202020204" pitchFamily="34" charset="0"/>
                          <a:ea typeface="+mn-ea"/>
                          <a:cs typeface="Arial" panose="020B0604020202020204" pitchFamily="34" charset="0"/>
                        </a:rPr>
                        <a:t>3</a:t>
                      </a: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03238083"/>
                  </a:ext>
                </a:extLst>
              </a:tr>
              <a:tr h="396000">
                <a:tc>
                  <a:txBody>
                    <a:bodyPr/>
                    <a:lstStyle/>
                    <a:p>
                      <a:pPr marL="540000">
                        <a:lnSpc>
                          <a:spcPct val="107000"/>
                        </a:lnSpc>
                        <a:spcBef>
                          <a:spcPts val="300"/>
                        </a:spcBef>
                        <a:spcAft>
                          <a:spcPts val="300"/>
                        </a:spcAft>
                      </a:pPr>
                      <a:r>
                        <a:rPr lang="en-GB" sz="1800" kern="1200" dirty="0">
                          <a:solidFill>
                            <a:schemeClr val="tx1"/>
                          </a:solidFill>
                          <a:effectLst/>
                          <a:latin typeface="Arial" panose="020B0604020202020204" pitchFamily="34" charset="0"/>
                          <a:ea typeface="+mn-ea"/>
                          <a:cs typeface="Arial" panose="020B0604020202020204" pitchFamily="34" charset="0"/>
                        </a:rPr>
                        <a:t>  Spontaneous Miscarriage</a:t>
                      </a:r>
                    </a:p>
                  </a:txBody>
                  <a:tcPr anchor="ctr">
                    <a:lnL w="12700" cmpd="sng">
                      <a:noFill/>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lnSpc>
                          <a:spcPct val="107000"/>
                        </a:lnSpc>
                        <a:spcBef>
                          <a:spcPts val="300"/>
                        </a:spcBef>
                        <a:spcAft>
                          <a:spcPts val="0"/>
                        </a:spcAft>
                      </a:pPr>
                      <a:r>
                        <a:rPr lang="en-GB" sz="1800" kern="1200" dirty="0">
                          <a:solidFill>
                            <a:schemeClr val="tx1"/>
                          </a:solidFill>
                          <a:effectLst/>
                          <a:latin typeface="Arial" panose="020B0604020202020204" pitchFamily="34" charset="0"/>
                          <a:ea typeface="+mn-ea"/>
                          <a:cs typeface="Arial" panose="020B0604020202020204" pitchFamily="34" charset="0"/>
                        </a:rPr>
                        <a:t>8</a:t>
                      </a: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lnSpc>
                          <a:spcPct val="107000"/>
                        </a:lnSpc>
                        <a:spcBef>
                          <a:spcPts val="300"/>
                        </a:spcBef>
                        <a:spcAft>
                          <a:spcPts val="0"/>
                        </a:spcAft>
                      </a:pPr>
                      <a:r>
                        <a:rPr lang="en-GB" sz="1800" kern="1200" dirty="0">
                          <a:solidFill>
                            <a:schemeClr val="tx1"/>
                          </a:solidFill>
                          <a:effectLst/>
                          <a:latin typeface="Arial" panose="020B0604020202020204" pitchFamily="34" charset="0"/>
                          <a:ea typeface="+mn-ea"/>
                          <a:cs typeface="Arial" panose="020B0604020202020204" pitchFamily="34" charset="0"/>
                        </a:rPr>
                        <a:t>6</a:t>
                      </a: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83259574"/>
                  </a:ext>
                </a:extLst>
              </a:tr>
              <a:tr h="396000">
                <a:tc>
                  <a:txBody>
                    <a:bodyPr/>
                    <a:lstStyle/>
                    <a:p>
                      <a:pPr marL="540000">
                        <a:lnSpc>
                          <a:spcPct val="107000"/>
                        </a:lnSpc>
                        <a:spcBef>
                          <a:spcPts val="300"/>
                        </a:spcBef>
                        <a:spcAft>
                          <a:spcPts val="300"/>
                        </a:spcAft>
                      </a:pPr>
                      <a:r>
                        <a:rPr lang="en-GB" sz="1800" kern="1200" dirty="0">
                          <a:solidFill>
                            <a:schemeClr val="tx1"/>
                          </a:solidFill>
                          <a:effectLst/>
                          <a:latin typeface="Arial" panose="020B0604020202020204" pitchFamily="34" charset="0"/>
                          <a:ea typeface="+mn-ea"/>
                          <a:cs typeface="Arial" panose="020B0604020202020204" pitchFamily="34" charset="0"/>
                        </a:rPr>
                        <a:t>  Termination</a:t>
                      </a:r>
                    </a:p>
                  </a:txBody>
                  <a:tcPr anchor="ctr">
                    <a:lnL w="12700" cmpd="sng">
                      <a:noFill/>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lnSpc>
                          <a:spcPct val="107000"/>
                        </a:lnSpc>
                        <a:spcBef>
                          <a:spcPts val="300"/>
                        </a:spcBef>
                        <a:spcAft>
                          <a:spcPts val="0"/>
                        </a:spcAft>
                      </a:pPr>
                      <a:r>
                        <a:rPr lang="en-US" sz="1800" kern="1200" dirty="0">
                          <a:solidFill>
                            <a:schemeClr val="tx1"/>
                          </a:solidFill>
                          <a:effectLst/>
                          <a:latin typeface="Arial" panose="020B0604020202020204" pitchFamily="34" charset="0"/>
                          <a:ea typeface="+mn-ea"/>
                          <a:cs typeface="Arial" panose="020B0604020202020204" pitchFamily="34" charset="0"/>
                        </a:rPr>
                        <a:t>6</a:t>
                      </a:r>
                      <a:endParaRPr lang="en-GB" sz="1800" kern="1200" dirty="0">
                        <a:solidFill>
                          <a:schemeClr val="tx1"/>
                        </a:solidFill>
                        <a:effectLst/>
                        <a:latin typeface="Arial" panose="020B0604020202020204" pitchFamily="34" charset="0"/>
                        <a:ea typeface="+mn-ea"/>
                        <a:cs typeface="Arial" panose="020B0604020202020204" pitchFamily="34" charset="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lnSpc>
                          <a:spcPct val="107000"/>
                        </a:lnSpc>
                        <a:spcBef>
                          <a:spcPts val="300"/>
                        </a:spcBef>
                        <a:spcAft>
                          <a:spcPts val="0"/>
                        </a:spcAft>
                      </a:pPr>
                      <a:r>
                        <a:rPr lang="en-GB" sz="1800" kern="1200" dirty="0">
                          <a:solidFill>
                            <a:schemeClr val="tx1"/>
                          </a:solidFill>
                          <a:effectLst/>
                          <a:latin typeface="Arial" panose="020B0604020202020204" pitchFamily="34" charset="0"/>
                          <a:ea typeface="+mn-ea"/>
                          <a:cs typeface="Arial" panose="020B0604020202020204" pitchFamily="34" charset="0"/>
                        </a:rPr>
                        <a:t>3</a:t>
                      </a: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36970774"/>
                  </a:ext>
                </a:extLst>
              </a:tr>
              <a:tr h="396000">
                <a:tc>
                  <a:txBody>
                    <a:bodyPr/>
                    <a:lstStyle/>
                    <a:p>
                      <a:pPr marL="540000">
                        <a:lnSpc>
                          <a:spcPct val="107000"/>
                        </a:lnSpc>
                        <a:spcBef>
                          <a:spcPts val="300"/>
                        </a:spcBef>
                        <a:spcAft>
                          <a:spcPts val="300"/>
                        </a:spcAft>
                      </a:pPr>
                      <a:r>
                        <a:rPr lang="en-GB" sz="1800" kern="1200" dirty="0">
                          <a:solidFill>
                            <a:schemeClr val="tx1"/>
                          </a:solidFill>
                          <a:effectLst/>
                          <a:latin typeface="Arial" panose="020B0604020202020204" pitchFamily="34" charset="0"/>
                          <a:ea typeface="+mn-ea"/>
                          <a:cs typeface="Arial" panose="020B0604020202020204" pitchFamily="34" charset="0"/>
                        </a:rPr>
                        <a:t>  Missing</a:t>
                      </a:r>
                    </a:p>
                  </a:txBody>
                  <a:tcPr anchor="ctr">
                    <a:lnL w="12700" cmpd="sng">
                      <a:noFill/>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lnSpc>
                          <a:spcPct val="107000"/>
                        </a:lnSpc>
                        <a:spcBef>
                          <a:spcPts val="300"/>
                        </a:spcBef>
                        <a:spcAft>
                          <a:spcPts val="0"/>
                        </a:spcAft>
                      </a:pPr>
                      <a:r>
                        <a:rPr lang="en-US" sz="1800" kern="1200" dirty="0">
                          <a:solidFill>
                            <a:schemeClr val="tx1"/>
                          </a:solidFill>
                          <a:effectLst/>
                          <a:latin typeface="Arial" panose="020B0604020202020204" pitchFamily="34" charset="0"/>
                          <a:ea typeface="+mn-ea"/>
                          <a:cs typeface="Arial" panose="020B0604020202020204" pitchFamily="34" charset="0"/>
                        </a:rPr>
                        <a:t>3</a:t>
                      </a:r>
                      <a:endParaRPr lang="en-GB" sz="1800" kern="1200" dirty="0">
                        <a:solidFill>
                          <a:schemeClr val="tx1"/>
                        </a:solidFill>
                        <a:effectLst/>
                        <a:latin typeface="Arial" panose="020B0604020202020204" pitchFamily="34" charset="0"/>
                        <a:ea typeface="+mn-ea"/>
                        <a:cs typeface="Arial" panose="020B0604020202020204" pitchFamily="34" charset="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lnSpc>
                          <a:spcPct val="107000"/>
                        </a:lnSpc>
                        <a:spcBef>
                          <a:spcPts val="300"/>
                        </a:spcBef>
                        <a:spcAft>
                          <a:spcPts val="0"/>
                        </a:spcAft>
                      </a:pPr>
                      <a:r>
                        <a:rPr lang="en-US" sz="1800" kern="1200" dirty="0">
                          <a:solidFill>
                            <a:schemeClr val="tx1"/>
                          </a:solidFill>
                          <a:effectLst/>
                          <a:latin typeface="Arial" panose="020B0604020202020204" pitchFamily="34" charset="0"/>
                          <a:ea typeface="+mn-ea"/>
                          <a:cs typeface="Arial" panose="020B0604020202020204" pitchFamily="34" charset="0"/>
                        </a:rPr>
                        <a:t>0</a:t>
                      </a:r>
                      <a:endParaRPr lang="en-GB" sz="1800" kern="1200" dirty="0">
                        <a:solidFill>
                          <a:schemeClr val="tx1"/>
                        </a:solidFill>
                        <a:effectLst/>
                        <a:latin typeface="Arial" panose="020B0604020202020204" pitchFamily="34" charset="0"/>
                        <a:ea typeface="+mn-ea"/>
                        <a:cs typeface="Arial" panose="020B0604020202020204" pitchFamily="34" charset="0"/>
                      </a:endParaRPr>
                    </a:p>
                  </a:txBody>
                  <a:tcPr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979370406"/>
                  </a:ext>
                </a:extLst>
              </a:tr>
            </a:tbl>
          </a:graphicData>
        </a:graphic>
      </p:graphicFrame>
      <p:sp>
        <p:nvSpPr>
          <p:cNvPr id="7" name="Rectangle 6">
            <a:extLst>
              <a:ext uri="{FF2B5EF4-FFF2-40B4-BE49-F238E27FC236}">
                <a16:creationId xmlns:a16="http://schemas.microsoft.com/office/drawing/2014/main" id="{391E5359-E728-D5D7-6FC6-BA6A271313CD}"/>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8BC120F-6B79-21A0-BB94-851847C7ECE4}"/>
              </a:ext>
            </a:extLst>
          </p:cNvPr>
          <p:cNvSpPr>
            <a:spLocks noGrp="1"/>
          </p:cNvSpPr>
          <p:nvPr>
            <p:ph type="title"/>
          </p:nvPr>
        </p:nvSpPr>
        <p:spPr>
          <a:xfrm>
            <a:off x="508000" y="55312"/>
            <a:ext cx="10922000" cy="949648"/>
          </a:xfrm>
        </p:spPr>
        <p:txBody>
          <a:bodyPr/>
          <a:lstStyle/>
          <a:p>
            <a:r>
              <a:rPr lang="en-US" dirty="0"/>
              <a:t>Reported On-study Pregnancies and Outcomes</a:t>
            </a:r>
          </a:p>
        </p:txBody>
      </p:sp>
      <p:sp>
        <p:nvSpPr>
          <p:cNvPr id="9" name="Rectangle 8">
            <a:extLst>
              <a:ext uri="{FF2B5EF4-FFF2-40B4-BE49-F238E27FC236}">
                <a16:creationId xmlns:a16="http://schemas.microsoft.com/office/drawing/2014/main" id="{ADEDE650-F311-CC10-D7F5-A00F1BA00CCF}"/>
              </a:ext>
            </a:extLst>
          </p:cNvPr>
          <p:cNvSpPr/>
          <p:nvPr/>
        </p:nvSpPr>
        <p:spPr>
          <a:xfrm>
            <a:off x="0" y="6643688"/>
            <a:ext cx="12191998" cy="1968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86D3943E-55D2-46B4-3B99-99BEC5DDE0FC}"/>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Garber J. SABCS 2024</a:t>
            </a:r>
          </a:p>
        </p:txBody>
      </p:sp>
    </p:spTree>
    <p:extLst>
      <p:ext uri="{BB962C8B-B14F-4D97-AF65-F5344CB8AC3E}">
        <p14:creationId xmlns:p14="http://schemas.microsoft.com/office/powerpoint/2010/main" val="2782535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2DEE22-0309-0FB7-1A4C-FB33A9BBECF8}"/>
              </a:ext>
            </a:extLst>
          </p:cNvPr>
          <p:cNvSpPr>
            <a:spLocks noGrp="1"/>
          </p:cNvSpPr>
          <p:nvPr>
            <p:ph type="title"/>
          </p:nvPr>
        </p:nvSpPr>
        <p:spPr/>
        <p:txBody>
          <a:bodyPr/>
          <a:lstStyle/>
          <a:p>
            <a:r>
              <a:rPr lang="en-US" dirty="0"/>
              <a:t>OlympiA: Conclusions</a:t>
            </a:r>
          </a:p>
        </p:txBody>
      </p:sp>
      <p:sp>
        <p:nvSpPr>
          <p:cNvPr id="4" name="Slide Number Placeholder 3">
            <a:extLst>
              <a:ext uri="{FF2B5EF4-FFF2-40B4-BE49-F238E27FC236}">
                <a16:creationId xmlns:a16="http://schemas.microsoft.com/office/drawing/2014/main" id="{24CAF588-21C9-E09F-22DE-59734E44303E}"/>
              </a:ext>
            </a:extLst>
          </p:cNvPr>
          <p:cNvSpPr>
            <a:spLocks noGrp="1"/>
          </p:cNvSpPr>
          <p:nvPr>
            <p:ph type="sldNum" sz="quarter" idx="11"/>
          </p:nvPr>
        </p:nvSpPr>
        <p:spPr>
          <a:xfrm>
            <a:off x="0" y="6492445"/>
            <a:ext cx="623887" cy="153888"/>
          </a:xfrm>
          <a:prstGeom prst="rect">
            <a:avLst/>
          </a:prstGeom>
        </p:spPr>
        <p:txBody>
          <a:bodyPr vert="horz" lIns="0" tIns="0" rIns="0" bIns="0" rtlCol="0" anchor="ctr">
            <a:noAutofit/>
          </a:bodyPr>
          <a:lstStyle>
            <a:defPPr>
              <a:defRPr lang="en-US"/>
            </a:defPPr>
            <a:lvl1pPr marL="0" algn="ctr" defTabSz="609585" rtl="0" eaLnBrk="1" latinLnBrk="0" hangingPunct="1">
              <a:defRPr sz="10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fld id="{52F2406B-328B-034B-9874-5B3C6731CE62}" type="slidenum">
              <a:rPr kumimoji="0" lang="fr-FR"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609585" rtl="0" eaLnBrk="1" fontAlgn="auto" latinLnBrk="0" hangingPunct="1">
                <a:lnSpc>
                  <a:spcPct val="100000"/>
                </a:lnSpc>
                <a:spcBef>
                  <a:spcPts val="0"/>
                </a:spcBef>
                <a:spcAft>
                  <a:spcPts val="0"/>
                </a:spcAft>
                <a:buClrTx/>
                <a:buSzTx/>
                <a:buFontTx/>
                <a:buNone/>
                <a:tabLst/>
                <a:defRPr/>
              </a:pPr>
              <a:t>92</a:t>
            </a:fld>
            <a:endParaRPr kumimoji="0" lang="fr-FR"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Content Placeholder 5">
            <a:extLst>
              <a:ext uri="{FF2B5EF4-FFF2-40B4-BE49-F238E27FC236}">
                <a16:creationId xmlns:a16="http://schemas.microsoft.com/office/drawing/2014/main" id="{BB20AB9E-7D42-D6FA-AE2D-5BF2F6D3A2B1}"/>
              </a:ext>
            </a:extLst>
          </p:cNvPr>
          <p:cNvSpPr>
            <a:spLocks noGrp="1"/>
          </p:cNvSpPr>
          <p:nvPr>
            <p:ph idx="1"/>
          </p:nvPr>
        </p:nvSpPr>
        <p:spPr>
          <a:xfrm>
            <a:off x="311944" y="1361089"/>
            <a:ext cx="11633872" cy="4349749"/>
          </a:xfrm>
        </p:spPr>
        <p:txBody>
          <a:bodyPr>
            <a:noAutofit/>
          </a:bodyPr>
          <a:lstStyle/>
          <a:p>
            <a:pPr>
              <a:spcBef>
                <a:spcPts val="800"/>
              </a:spcBef>
              <a:spcAft>
                <a:spcPts val="800"/>
              </a:spcAft>
            </a:pPr>
            <a:r>
              <a:rPr lang="en-GB" sz="2300" dirty="0"/>
              <a:t>At 6.1 years median follow-up (maximum, 9.6 years), 12 months of olaparib after (neo)adjuvant chemotherapy continues to demonstrate clinically meaningful improvements in IDFS, DDFS and OS in patients with g</a:t>
            </a:r>
            <a:r>
              <a:rPr lang="en-GB" sz="2300" i="1" dirty="0"/>
              <a:t>BRCA</a:t>
            </a:r>
            <a:r>
              <a:rPr lang="en-GB" sz="2300" dirty="0"/>
              <a:t>pv and high-risk HER2-negative primary BC.</a:t>
            </a:r>
          </a:p>
          <a:p>
            <a:pPr>
              <a:spcBef>
                <a:spcPts val="800"/>
              </a:spcBef>
              <a:spcAft>
                <a:spcPts val="800"/>
              </a:spcAft>
            </a:pPr>
            <a:r>
              <a:rPr lang="en-GB" sz="2300" dirty="0"/>
              <a:t>Olaparib benefit was consistent across all key subgroups, including for patients with high-risk ER and/or PgR positive disease. </a:t>
            </a:r>
          </a:p>
          <a:p>
            <a:pPr>
              <a:spcBef>
                <a:spcPts val="800"/>
              </a:spcBef>
              <a:spcAft>
                <a:spcPts val="800"/>
              </a:spcAft>
            </a:pPr>
            <a:r>
              <a:rPr lang="en-GB" sz="2300" dirty="0"/>
              <a:t>Fewer new primary malignancies were observed in the olaparib arm. </a:t>
            </a:r>
          </a:p>
          <a:p>
            <a:pPr>
              <a:spcBef>
                <a:spcPts val="800"/>
              </a:spcBef>
              <a:spcAft>
                <a:spcPts val="800"/>
              </a:spcAft>
            </a:pPr>
            <a:r>
              <a:rPr lang="en-GB" sz="2300" dirty="0"/>
              <a:t>No new safety signals were observed with longer term follow-up, and there is no evidence of increased risk of MDS or AML.</a:t>
            </a:r>
          </a:p>
          <a:p>
            <a:pPr>
              <a:spcBef>
                <a:spcPts val="800"/>
              </a:spcBef>
              <a:spcAft>
                <a:spcPts val="800"/>
              </a:spcAft>
            </a:pPr>
            <a:r>
              <a:rPr lang="en-GB" sz="2300" dirty="0"/>
              <a:t>These data continue to support adjuvant olaparib as standard of care for patients with g</a:t>
            </a:r>
            <a:r>
              <a:rPr lang="en-GB" sz="2300" i="1" dirty="0"/>
              <a:t>BRCA</a:t>
            </a:r>
            <a:r>
              <a:rPr lang="en-GB" sz="2300" dirty="0"/>
              <a:t>pv high-risk HER2-negative primary BC and therefore highlight the importance of g</a:t>
            </a:r>
            <a:r>
              <a:rPr lang="en-GB" sz="2300" i="1" dirty="0"/>
              <a:t>BRCA</a:t>
            </a:r>
            <a:r>
              <a:rPr lang="en-GB" sz="2300" dirty="0"/>
              <a:t> testing for treatment planning.</a:t>
            </a:r>
          </a:p>
        </p:txBody>
      </p:sp>
      <p:sp>
        <p:nvSpPr>
          <p:cNvPr id="3" name="Rectangle 2">
            <a:extLst>
              <a:ext uri="{FF2B5EF4-FFF2-40B4-BE49-F238E27FC236}">
                <a16:creationId xmlns:a16="http://schemas.microsoft.com/office/drawing/2014/main" id="{6ECBD146-5C19-1B43-0A03-81542E096901}"/>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3D396A2F-0642-1A4D-8CDF-AAF971ADEC91}"/>
              </a:ext>
            </a:extLst>
          </p:cNvPr>
          <p:cNvSpPr/>
          <p:nvPr/>
        </p:nvSpPr>
        <p:spPr>
          <a:xfrm>
            <a:off x="0" y="6643688"/>
            <a:ext cx="12191998" cy="1968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FFDF6715-B857-0853-AF51-EFE92F1D20BE}"/>
              </a:ext>
            </a:extLst>
          </p:cNvPr>
          <p:cNvSpPr txBox="1"/>
          <p:nvPr/>
        </p:nvSpPr>
        <p:spPr>
          <a:xfrm>
            <a:off x="9399447" y="6410754"/>
            <a:ext cx="2743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Garber J. SABCS 2024</a:t>
            </a:r>
          </a:p>
        </p:txBody>
      </p:sp>
    </p:spTree>
    <p:extLst>
      <p:ext uri="{BB962C8B-B14F-4D97-AF65-F5344CB8AC3E}">
        <p14:creationId xmlns:p14="http://schemas.microsoft.com/office/powerpoint/2010/main" val="2773015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B2CBE-B6D7-11D0-28DF-C7A1C0EF390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17D7B4A-CCC1-FA98-B694-8CC541154850}"/>
              </a:ext>
            </a:extLst>
          </p:cNvPr>
          <p:cNvPicPr>
            <a:picLocks noChangeAspect="1"/>
          </p:cNvPicPr>
          <p:nvPr/>
        </p:nvPicPr>
        <p:blipFill>
          <a:blip r:embed="rId3"/>
          <a:srcRect/>
          <a:stretch/>
        </p:blipFill>
        <p:spPr>
          <a:xfrm>
            <a:off x="4149085" y="1225296"/>
            <a:ext cx="8042916" cy="5632704"/>
          </a:xfrm>
          <a:prstGeom prst="rect">
            <a:avLst/>
          </a:prstGeom>
        </p:spPr>
      </p:pic>
      <p:sp>
        <p:nvSpPr>
          <p:cNvPr id="2" name="Content Placeholder 1">
            <a:extLst>
              <a:ext uri="{FF2B5EF4-FFF2-40B4-BE49-F238E27FC236}">
                <a16:creationId xmlns:a16="http://schemas.microsoft.com/office/drawing/2014/main" id="{F9321961-50D2-6A98-8F09-A27BC4102CD7}"/>
              </a:ext>
            </a:extLst>
          </p:cNvPr>
          <p:cNvSpPr>
            <a:spLocks noGrp="1"/>
          </p:cNvSpPr>
          <p:nvPr>
            <p:ph idx="1"/>
          </p:nvPr>
        </p:nvSpPr>
        <p:spPr>
          <a:xfrm>
            <a:off x="350689" y="1240167"/>
            <a:ext cx="5113409" cy="5632703"/>
          </a:xfrm>
          <a:solidFill>
            <a:schemeClr val="bg1"/>
          </a:solidFill>
        </p:spPr>
        <p:txBody>
          <a:bodyPr tIns="1097280"/>
          <a:lstStyle/>
          <a:p>
            <a:pPr marL="0" indent="0">
              <a:buNone/>
              <a:tabLst>
                <a:tab pos="455073" algn="l"/>
              </a:tabLst>
            </a:pPr>
            <a:endParaRPr lang="en-US" sz="2400" b="1" dirty="0">
              <a:solidFill>
                <a:srgbClr val="004564"/>
              </a:solidFill>
            </a:endParaRPr>
          </a:p>
          <a:p>
            <a:pPr marL="0" indent="0" algn="ctr">
              <a:buNone/>
              <a:tabLst>
                <a:tab pos="455073" algn="l"/>
              </a:tabLst>
            </a:pPr>
            <a:r>
              <a:rPr lang="en-US" sz="2800" b="1" dirty="0">
                <a:solidFill>
                  <a:srgbClr val="004564"/>
                </a:solidFill>
              </a:rPr>
              <a:t>Thank you for your attention</a:t>
            </a:r>
          </a:p>
        </p:txBody>
      </p:sp>
      <p:cxnSp>
        <p:nvCxnSpPr>
          <p:cNvPr id="11" name="Straight Connector 10">
            <a:extLst>
              <a:ext uri="{FF2B5EF4-FFF2-40B4-BE49-F238E27FC236}">
                <a16:creationId xmlns:a16="http://schemas.microsoft.com/office/drawing/2014/main" id="{98ACC56D-C20C-E2D9-9379-D0542F5AFC4B}"/>
              </a:ext>
            </a:extLst>
          </p:cNvPr>
          <p:cNvCxnSpPr>
            <a:cxnSpLocks/>
          </p:cNvCxnSpPr>
          <p:nvPr/>
        </p:nvCxnSpPr>
        <p:spPr>
          <a:xfrm>
            <a:off x="0" y="1232731"/>
            <a:ext cx="12192000" cy="0"/>
          </a:xfrm>
          <a:prstGeom prst="line">
            <a:avLst/>
          </a:prstGeom>
          <a:ln>
            <a:solidFill>
              <a:srgbClr val="F35622"/>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A picture containing shape&#10;&#10;Description automatically generated">
            <a:extLst>
              <a:ext uri="{FF2B5EF4-FFF2-40B4-BE49-F238E27FC236}">
                <a16:creationId xmlns:a16="http://schemas.microsoft.com/office/drawing/2014/main" id="{685F2AAC-3A39-2DC0-B401-7BE10431EAEE}"/>
              </a:ext>
            </a:extLst>
          </p:cNvPr>
          <p:cNvPicPr>
            <a:picLocks noChangeAspect="1"/>
          </p:cNvPicPr>
          <p:nvPr/>
        </p:nvPicPr>
        <p:blipFill>
          <a:blip r:embed="rId4"/>
          <a:stretch>
            <a:fillRect/>
          </a:stretch>
        </p:blipFill>
        <p:spPr>
          <a:xfrm>
            <a:off x="2231715" y="1527410"/>
            <a:ext cx="675677" cy="598013"/>
          </a:xfrm>
          <a:prstGeom prst="rect">
            <a:avLst/>
          </a:prstGeom>
        </p:spPr>
      </p:pic>
      <p:pic>
        <p:nvPicPr>
          <p:cNvPr id="16" name="Picture 2">
            <a:extLst>
              <a:ext uri="{FF2B5EF4-FFF2-40B4-BE49-F238E27FC236}">
                <a16:creationId xmlns:a16="http://schemas.microsoft.com/office/drawing/2014/main" id="{7659B22C-D328-E8C5-D868-9E8E439EC5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6294949"/>
            <a:ext cx="1148576" cy="2821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black and red sign&#10;&#10;Description automatically generated">
            <a:extLst>
              <a:ext uri="{FF2B5EF4-FFF2-40B4-BE49-F238E27FC236}">
                <a16:creationId xmlns:a16="http://schemas.microsoft.com/office/drawing/2014/main" id="{0F78B872-1FBB-3FBF-23A4-48FCAE173107}"/>
              </a:ext>
            </a:extLst>
          </p:cNvPr>
          <p:cNvPicPr>
            <a:picLocks noChangeAspect="1"/>
          </p:cNvPicPr>
          <p:nvPr/>
        </p:nvPicPr>
        <p:blipFill>
          <a:blip r:embed="rId6"/>
          <a:stretch>
            <a:fillRect/>
          </a:stretch>
        </p:blipFill>
        <p:spPr>
          <a:xfrm>
            <a:off x="2085072" y="6294949"/>
            <a:ext cx="1148577" cy="349568"/>
          </a:xfrm>
          <a:prstGeom prst="rect">
            <a:avLst/>
          </a:prstGeom>
        </p:spPr>
      </p:pic>
      <p:sp>
        <p:nvSpPr>
          <p:cNvPr id="7" name="Rectangle 6">
            <a:extLst>
              <a:ext uri="{FF2B5EF4-FFF2-40B4-BE49-F238E27FC236}">
                <a16:creationId xmlns:a16="http://schemas.microsoft.com/office/drawing/2014/main" id="{5148EC5D-2979-816A-2E1F-63A5CF98B3A9}"/>
              </a:ext>
            </a:extLst>
          </p:cNvPr>
          <p:cNvSpPr/>
          <p:nvPr/>
        </p:nvSpPr>
        <p:spPr>
          <a:xfrm>
            <a:off x="9960285" y="0"/>
            <a:ext cx="2101086" cy="111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91084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ncept 2">
  <a:themeElements>
    <a:clrScheme name="LYN">
      <a:dk1>
        <a:srgbClr val="000000"/>
      </a:dk1>
      <a:lt1>
        <a:srgbClr val="FFFFFF"/>
      </a:lt1>
      <a:dk2>
        <a:srgbClr val="004D74"/>
      </a:dk2>
      <a:lt2>
        <a:srgbClr val="B2D234"/>
      </a:lt2>
      <a:accent1>
        <a:srgbClr val="801852"/>
      </a:accent1>
      <a:accent2>
        <a:srgbClr val="3F4444"/>
      </a:accent2>
      <a:accent3>
        <a:srgbClr val="9E9E98"/>
      </a:accent3>
      <a:accent4>
        <a:srgbClr val="5486A0"/>
      </a:accent4>
      <a:accent5>
        <a:srgbClr val="94BCC9"/>
      </a:accent5>
      <a:accent6>
        <a:srgbClr val="5B477C"/>
      </a:accent6>
      <a:hlink>
        <a:srgbClr val="5B477C"/>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900" dirty="0">
            <a:solidFill>
              <a:srgbClr val="595959"/>
            </a:solidFill>
          </a:defRPr>
        </a:defPPr>
      </a:lstStyle>
    </a:txDef>
  </a:objectDefaults>
  <a:extraClrSchemeLst/>
</a:theme>
</file>

<file path=ppt/theme/theme2.xml><?xml version="1.0" encoding="utf-8"?>
<a:theme xmlns:a="http://schemas.openxmlformats.org/drawingml/2006/main" name="12_Concept 2">
  <a:themeElements>
    <a:clrScheme name="LYN">
      <a:dk1>
        <a:srgbClr val="000000"/>
      </a:dk1>
      <a:lt1>
        <a:srgbClr val="FFFFFF"/>
      </a:lt1>
      <a:dk2>
        <a:srgbClr val="004D74"/>
      </a:dk2>
      <a:lt2>
        <a:srgbClr val="B2D234"/>
      </a:lt2>
      <a:accent1>
        <a:srgbClr val="801852"/>
      </a:accent1>
      <a:accent2>
        <a:srgbClr val="3F4444"/>
      </a:accent2>
      <a:accent3>
        <a:srgbClr val="9E9E98"/>
      </a:accent3>
      <a:accent4>
        <a:srgbClr val="5486A0"/>
      </a:accent4>
      <a:accent5>
        <a:srgbClr val="94BCC9"/>
      </a:accent5>
      <a:accent6>
        <a:srgbClr val="5B477C"/>
      </a:accent6>
      <a:hlink>
        <a:srgbClr val="5B477C"/>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900" dirty="0">
            <a:solidFill>
              <a:srgbClr val="595959"/>
            </a:solidFill>
          </a:defRPr>
        </a:defPPr>
      </a:lstStyle>
    </a:txDef>
  </a:objectDefaults>
  <a:extraClrSchemeLst/>
</a:theme>
</file>

<file path=ppt/theme/theme3.xml><?xml version="1.0" encoding="utf-8"?>
<a:theme xmlns:a="http://schemas.openxmlformats.org/drawingml/2006/main" name="**Lynparza_Blue">
  <a:themeElements>
    <a:clrScheme name="Lynparza">
      <a:dk1>
        <a:sysClr val="windowText" lastClr="000000"/>
      </a:dk1>
      <a:lt1>
        <a:sysClr val="window" lastClr="FFFFFF"/>
      </a:lt1>
      <a:dk2>
        <a:srgbClr val="06506F"/>
      </a:dk2>
      <a:lt2>
        <a:srgbClr val="EEECE1"/>
      </a:lt2>
      <a:accent1>
        <a:srgbClr val="06506F"/>
      </a:accent1>
      <a:accent2>
        <a:srgbClr val="84B347"/>
      </a:accent2>
      <a:accent3>
        <a:srgbClr val="0D4B68"/>
      </a:accent3>
      <a:accent4>
        <a:srgbClr val="5A467A"/>
      </a:accent4>
      <a:accent5>
        <a:srgbClr val="649EC2"/>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900" dirty="0">
            <a:solidFill>
              <a:srgbClr val="595959"/>
            </a:solidFill>
          </a:defRPr>
        </a:defPPr>
      </a:lstStyle>
    </a:txDef>
  </a:objectDefaults>
  <a:extraClrSchemeLst/>
</a:theme>
</file>

<file path=ppt/theme/theme4.xml><?xml version="1.0" encoding="utf-8"?>
<a:theme xmlns:a="http://schemas.openxmlformats.org/drawingml/2006/main" name="TRUQAP TM">
  <a:themeElements>
    <a:clrScheme name="Office">
      <a:dk1>
        <a:srgbClr val="000000"/>
      </a:dk1>
      <a:lt1>
        <a:sysClr val="window" lastClr="FFFFFF"/>
      </a:lt1>
      <a:dk2>
        <a:srgbClr val="250E62"/>
      </a:dk2>
      <a:lt2>
        <a:srgbClr val="2CCCD3"/>
      </a:lt2>
      <a:accent1>
        <a:srgbClr val="250E62"/>
      </a:accent1>
      <a:accent2>
        <a:srgbClr val="1DA4B0"/>
      </a:accent2>
      <a:accent3>
        <a:srgbClr val="F8485E"/>
      </a:accent3>
      <a:accent4>
        <a:srgbClr val="8083C7"/>
      </a:accent4>
      <a:accent5>
        <a:srgbClr val="4C4C4C"/>
      </a:accent5>
      <a:accent6>
        <a:srgbClr val="8C4799"/>
      </a:accent6>
      <a:hlink>
        <a:srgbClr val="250E62"/>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110000"/>
          </a:lnSpc>
          <a:spcBef>
            <a:spcPts val="1000"/>
          </a:spcBef>
          <a:defRPr sz="1600" dirty="0" err="1" smtClean="0"/>
        </a:defPPr>
      </a:lstStyle>
      <a:style>
        <a:lnRef idx="2">
          <a:schemeClr val="accent1">
            <a:shade val="15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110000"/>
          </a:lnSpc>
          <a:spcBef>
            <a:spcPts val="1000"/>
          </a:spcBef>
          <a:defRPr sz="1600" dirty="0" err="1" smtClean="0"/>
        </a:defPPr>
      </a:lstStyle>
    </a:txDef>
  </a:objectDefaults>
  <a:extraClrSchemeLst/>
  <a:extLst>
    <a:ext uri="{05A4C25C-085E-4340-85A3-A5531E510DB2}">
      <thm15:themeFamily xmlns:thm15="http://schemas.microsoft.com/office/thememl/2012/main" name="Truqap TM Template v3 DB" id="{CC330305-DC01-8C43-BF6E-926E321C87E9}" vid="{40A3BDBC-A7C9-3143-8D86-E9A7C6B7B897}"/>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encora PPT Core Master 16:9">
  <a:themeElements>
    <a:clrScheme name="Cencora 1">
      <a:dk1>
        <a:srgbClr val="461E96"/>
      </a:dk1>
      <a:lt1>
        <a:srgbClr val="FFFFFF"/>
      </a:lt1>
      <a:dk2>
        <a:srgbClr val="3B3B3B"/>
      </a:dk2>
      <a:lt2>
        <a:srgbClr val="F5F5F5"/>
      </a:lt2>
      <a:accent1>
        <a:srgbClr val="461E96"/>
      </a:accent1>
      <a:accent2>
        <a:srgbClr val="00B4E6"/>
      </a:accent2>
      <a:accent3>
        <a:srgbClr val="E6008C"/>
      </a:accent3>
      <a:accent4>
        <a:srgbClr val="00DC8C"/>
      </a:accent4>
      <a:accent5>
        <a:srgbClr val="FFA400"/>
      </a:accent5>
      <a:accent6>
        <a:srgbClr val="6E6E6E"/>
      </a:accent6>
      <a:hlink>
        <a:srgbClr val="0073BE"/>
      </a:hlink>
      <a:folHlink>
        <a:srgbClr val="3B3B3B"/>
      </a:folHlink>
    </a:clrScheme>
    <a:fontScheme name="Cencora">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vert="horz" lIns="54864" tIns="54864" rIns="45720" bIns="36576" rtlCol="0" anchor="ctr" anchorCtr="0">
        <a:noAutofit/>
      </a:bodyPr>
      <a:lstStyle>
        <a:defPPr indent="0" algn="ctr" defTabSz="173736">
          <a:lnSpc>
            <a:spcPct val="100000"/>
          </a:lnSpc>
          <a:spcBef>
            <a:spcPts val="0"/>
          </a:spcBef>
          <a:spcAft>
            <a:spcPts val="600"/>
          </a:spcAft>
          <a:buFont typeface="Arial" panose="020B0604020202020204" pitchFamily="34" charset="0"/>
          <a:buNone/>
          <a:tabLst>
            <a:tab pos="173736" algn="l"/>
            <a:tab pos="347472" algn="l"/>
            <a:tab pos="521208" algn="l"/>
            <a:tab pos="694944" algn="l"/>
          </a:tabLst>
          <a:defRPr sz="1400" dirty="0" err="1" smtClean="0">
            <a:solidFill>
              <a:schemeClr val="tx2"/>
            </a:solidFill>
            <a:cs typeface="Arial" panose="020B0604020202020204" pitchFamily="34" charset="0"/>
          </a:defRPr>
        </a:defPPr>
      </a:lstStyle>
    </a:spDef>
    <a:lnDef>
      <a:spPr>
        <a:ln w="9525">
          <a:headEnd w="med" len="sm"/>
          <a:tailEnd type="none" w="med" len="sm"/>
        </a:ln>
      </a:spPr>
      <a:bodyPr/>
      <a:lstStyle/>
      <a:style>
        <a:lnRef idx="1">
          <a:schemeClr val="accent1"/>
        </a:lnRef>
        <a:fillRef idx="0">
          <a:schemeClr val="accent1"/>
        </a:fillRef>
        <a:effectRef idx="0">
          <a:schemeClr val="accent1"/>
        </a:effectRef>
        <a:fontRef idx="minor">
          <a:schemeClr val="tx1"/>
        </a:fontRef>
      </a:style>
    </a:lnDef>
    <a:txDef>
      <a:spPr/>
      <a:bodyPr vert="horz" lIns="0" tIns="0" rIns="0" bIns="0" rtlCol="0" anchor="t" anchorCtr="0">
        <a:noAutofit/>
      </a:bodyPr>
      <a:lstStyle>
        <a:defPPr algn="l">
          <a:defRPr dirty="0" smtClean="0"/>
        </a:defPPr>
      </a:lstStyle>
    </a:txDef>
  </a:objectDefaults>
  <a:extraClrSchemeLst/>
  <a:custClrLst>
    <a:custClr name="True Blue Dark">
      <a:srgbClr val="211359"/>
    </a:custClr>
    <a:custClr name="Core Blue Dark">
      <a:srgbClr val="0073BE"/>
    </a:custClr>
    <a:custClr name="Core Blue Light">
      <a:srgbClr val="80DEFF"/>
    </a:custClr>
    <a:custClr name="Core Blue Extra Light">
      <a:srgbClr val="B7E8FE"/>
    </a:custClr>
    <a:custClr name="Core Blue Ultra Light ">
      <a:srgbClr val="E7F7FF"/>
    </a:custClr>
    <a:custClr name="Core Gray Dark">
      <a:srgbClr val="1E1E1E"/>
    </a:custClr>
    <a:custClr name="Core Gray Light">
      <a:srgbClr val="CACACA"/>
    </a:custClr>
    <a:custClr name="Core Gray Extra Light">
      <a:srgbClr val="E8E8E8"/>
    </a:custClr>
    <a:custClr name="Core Green Dark">
      <a:srgbClr val="007F50"/>
    </a:custClr>
    <a:custClr name="Core Green Light">
      <a:srgbClr val="D8FEE7"/>
    </a:custClr>
    <a:custClr name="Core Red Dark">
      <a:srgbClr val="9E2305"/>
    </a:custClr>
    <a:custClr name="Core Red">
      <a:srgbClr val="E22F00"/>
    </a:custClr>
    <a:custClr name="Core Red Light">
      <a:srgbClr val="FCD9D1"/>
    </a:custClr>
    <a:custClr name="Core Yellow">
      <a:srgbClr val="FAEB1E"/>
    </a:custClr>
    <a:custClr name="Core Yellow Light">
      <a:srgbClr val="FFF8BA"/>
    </a:custClr>
    <a:custClr name="Core Magenta Dark">
      <a:srgbClr val="750748"/>
    </a:custClr>
    <a:custClr name="Core Magenta Light">
      <a:srgbClr val="FED0E2"/>
    </a:custClr>
  </a:custClrLst>
  <a:extLst>
    <a:ext uri="{05A4C25C-085E-4340-85A3-A5531E510DB2}">
      <thm15:themeFamily xmlns:thm15="http://schemas.microsoft.com/office/thememl/2012/main" name="230224_Cencora_PPT_Core_16_9.pptx" id="{C3D4B7B8-93E1-43F2-9F0C-BEFE4A71658D}" vid="{75446E5D-326C-4595-AFB6-D173817CC0B1}"/>
    </a:ext>
  </a:extLst>
</a:theme>
</file>

<file path=ppt/theme/theme7.xml><?xml version="1.0" encoding="utf-8"?>
<a:theme xmlns:a="http://schemas.openxmlformats.org/drawingml/2006/main" name="3_Office Theme">
  <a:themeElements>
    <a:clrScheme name="Dana-Farber">
      <a:dk1>
        <a:srgbClr val="000000"/>
      </a:dk1>
      <a:lt1>
        <a:srgbClr val="FFFFFF"/>
      </a:lt1>
      <a:dk2>
        <a:srgbClr val="636569"/>
      </a:dk2>
      <a:lt2>
        <a:srgbClr val="E7E6E6"/>
      </a:lt2>
      <a:accent1>
        <a:srgbClr val="12689B"/>
      </a:accent1>
      <a:accent2>
        <a:srgbClr val="FC993C"/>
      </a:accent2>
      <a:accent3>
        <a:srgbClr val="23C7EF"/>
      </a:accent3>
      <a:accent4>
        <a:srgbClr val="646569"/>
      </a:accent4>
      <a:accent5>
        <a:srgbClr val="E7E6E6"/>
      </a:accent5>
      <a:accent6>
        <a:srgbClr val="FEFEFE"/>
      </a:accent6>
      <a:hlink>
        <a:srgbClr val="FB993D"/>
      </a:hlink>
      <a:folHlink>
        <a:srgbClr val="FB99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0985_DFCI_PPT_Basic+HMS_16x9_DESIGN" id="{86A9E726-40B4-1449-BECB-FD38B318D797}" vid="{E59499CD-8E19-7747-A497-4759AA8094BE}"/>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40000"/>
            <a:lumOff val="60000"/>
          </a:schemeClr>
        </a:solidFill>
      </a:spPr>
      <a:bodyPr wrap="square" lIns="0" tIns="0" rIns="0" bIns="0">
        <a:spAutoFit/>
      </a:bodyPr>
      <a:lstStyle>
        <a:defPPr algn="l">
          <a:defRPr sz="500" dirty="0">
            <a:solidFill>
              <a:srgbClr val="C00000"/>
            </a:solidFill>
          </a:defRPr>
        </a:defPPr>
      </a:lstStyle>
    </a:spDef>
    <a:lnDef>
      <a:spPr>
        <a:ln>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1dbabf1-eebe-443b-855a-a1519157840e">
      <Terms xmlns="http://schemas.microsoft.com/office/infopath/2007/PartnerControls"/>
    </lcf76f155ced4ddcb4097134ff3c332f>
    <TaxCatchAll xmlns="eab00432-e92e-437d-bd5f-93b106d6849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B7F97B409F7244FBFABAEB6E3200BF2" ma:contentTypeVersion="18" ma:contentTypeDescription="Create a new document." ma:contentTypeScope="" ma:versionID="5a43c29306af8192efeaadde529b5947">
  <xsd:schema xmlns:xsd="http://www.w3.org/2001/XMLSchema" xmlns:xs="http://www.w3.org/2001/XMLSchema" xmlns:p="http://schemas.microsoft.com/office/2006/metadata/properties" xmlns:ns2="e1dbabf1-eebe-443b-855a-a1519157840e" xmlns:ns3="eab00432-e92e-437d-bd5f-93b106d6849f" targetNamespace="http://schemas.microsoft.com/office/2006/metadata/properties" ma:root="true" ma:fieldsID="acef14f30785a44b15c99fc74f07c996" ns2:_="" ns3:_="">
    <xsd:import namespace="e1dbabf1-eebe-443b-855a-a1519157840e"/>
    <xsd:import namespace="eab00432-e92e-437d-bd5f-93b106d6849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dbabf1-eebe-443b-855a-a151915784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4c8288c-6099-4289-a83d-50ac0de6e457"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b00432-e92e-437d-bd5f-93b106d6849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0e290b0-99c1-44fd-873f-52a6249ac7a0}" ma:internalName="TaxCatchAll" ma:showField="CatchAllData" ma:web="eab00432-e92e-437d-bd5f-93b106d684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550976-ABEF-44A8-9D87-183CA8B32F1E}">
  <ds:schemaRefs>
    <ds:schemaRef ds:uri="http://schemas.microsoft.com/sharepoint/v3/contenttype/forms"/>
  </ds:schemaRefs>
</ds:datastoreItem>
</file>

<file path=customXml/itemProps2.xml><?xml version="1.0" encoding="utf-8"?>
<ds:datastoreItem xmlns:ds="http://schemas.openxmlformats.org/officeDocument/2006/customXml" ds:itemID="{B5ACCE33-2FFD-406C-BF98-4A706BC13297}">
  <ds:schemaRefs>
    <ds:schemaRef ds:uri="http://schemas.microsoft.com/office/2006/metadata/properties"/>
    <ds:schemaRef ds:uri="http://schemas.microsoft.com/office/2006/documentManagement/types"/>
    <ds:schemaRef ds:uri="http://purl.org/dc/terms/"/>
    <ds:schemaRef ds:uri="http://purl.org/dc/dcmitype/"/>
    <ds:schemaRef ds:uri="http://schemas.openxmlformats.org/package/2006/metadata/core-properties"/>
    <ds:schemaRef ds:uri="http://purl.org/dc/elements/1.1/"/>
    <ds:schemaRef ds:uri="b88403d0-4966-442a-8f72-6f7282da6036"/>
    <ds:schemaRef ds:uri="http://schemas.microsoft.com/office/infopath/2007/PartnerControls"/>
    <ds:schemaRef ds:uri="bcb08ee7-2ebd-4eb0-a31b-a158b8dd5f7d"/>
    <ds:schemaRef ds:uri="http://www.w3.org/XML/1998/namespace"/>
    <ds:schemaRef ds:uri="37802654-57cd-4e96-b794-d62907654130"/>
    <ds:schemaRef ds:uri="e5a0c633-88c3-4b85-b2a2-3ee8a0e98187"/>
    <ds:schemaRef ds:uri="e1dbabf1-eebe-443b-855a-a1519157840e"/>
    <ds:schemaRef ds:uri="eab00432-e92e-437d-bd5f-93b106d6849f"/>
  </ds:schemaRefs>
</ds:datastoreItem>
</file>

<file path=customXml/itemProps3.xml><?xml version="1.0" encoding="utf-8"?>
<ds:datastoreItem xmlns:ds="http://schemas.openxmlformats.org/officeDocument/2006/customXml" ds:itemID="{95566999-56A2-41BF-95FE-7CEE001BB6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dbabf1-eebe-443b-855a-a1519157840e"/>
    <ds:schemaRef ds:uri="eab00432-e92e-437d-bd5f-93b106d684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216257</TotalTime>
  <Words>14037</Words>
  <Application>Microsoft Office PowerPoint</Application>
  <PresentationFormat>Widescreen</PresentationFormat>
  <Paragraphs>2251</Paragraphs>
  <Slides>93</Slides>
  <Notes>58</Notes>
  <HiddenSlides>0</HiddenSlides>
  <MMClips>0</MMClips>
  <ScaleCrop>false</ScaleCrop>
  <HeadingPairs>
    <vt:vector size="8" baseType="variant">
      <vt:variant>
        <vt:lpstr>Fonts Used</vt:lpstr>
      </vt:variant>
      <vt:variant>
        <vt:i4>23</vt:i4>
      </vt:variant>
      <vt:variant>
        <vt:lpstr>Theme</vt:lpstr>
      </vt:variant>
      <vt:variant>
        <vt:i4>7</vt:i4>
      </vt:variant>
      <vt:variant>
        <vt:lpstr>Embedded OLE Servers</vt:lpstr>
      </vt:variant>
      <vt:variant>
        <vt:i4>1</vt:i4>
      </vt:variant>
      <vt:variant>
        <vt:lpstr>Slide Titles</vt:lpstr>
      </vt:variant>
      <vt:variant>
        <vt:i4>93</vt:i4>
      </vt:variant>
    </vt:vector>
  </HeadingPairs>
  <TitlesOfParts>
    <vt:vector size="124" baseType="lpstr">
      <vt:lpstr>Aptos</vt:lpstr>
      <vt:lpstr>Arial</vt:lpstr>
      <vt:lpstr>Arial Narrow</vt:lpstr>
      <vt:lpstr>BlinkMacSystemFont</vt:lpstr>
      <vt:lpstr>Calibri</vt:lpstr>
      <vt:lpstr>Courier New</vt:lpstr>
      <vt:lpstr>DengXian</vt:lpstr>
      <vt:lpstr>Helvetica</vt:lpstr>
      <vt:lpstr>Helvetica Neue</vt:lpstr>
      <vt:lpstr>Lucida Grande</vt:lpstr>
      <vt:lpstr>MdFago</vt:lpstr>
      <vt:lpstr>Merriweather</vt:lpstr>
      <vt:lpstr>Merriweather Sans</vt:lpstr>
      <vt:lpstr>Montserrat</vt:lpstr>
      <vt:lpstr>Montserrat SemiBold</vt:lpstr>
      <vt:lpstr>Noto Sans Symbols</vt:lpstr>
      <vt:lpstr>proxima-nova</vt:lpstr>
      <vt:lpstr>Source Sans Pro</vt:lpstr>
      <vt:lpstr>Symbol</vt:lpstr>
      <vt:lpstr>System Font Regular</vt:lpstr>
      <vt:lpstr>Times New Roman</vt:lpstr>
      <vt:lpstr>Trebuchet MS Regular</vt:lpstr>
      <vt:lpstr>Wingdings</vt:lpstr>
      <vt:lpstr>Concept 2</vt:lpstr>
      <vt:lpstr>12_Concept 2</vt:lpstr>
      <vt:lpstr>**Lynparza_Blue</vt:lpstr>
      <vt:lpstr>TRUQAP TM</vt:lpstr>
      <vt:lpstr>2_Office Theme</vt:lpstr>
      <vt:lpstr>2_Cencora PPT Core Master 16:9</vt:lpstr>
      <vt:lpstr>3_Office Theme</vt:lpstr>
      <vt:lpstr>think-cell Slide</vt:lpstr>
      <vt:lpstr>Best of San Antonio Breast Cancer  </vt:lpstr>
      <vt:lpstr>Filipa Lynce, MD</vt:lpstr>
      <vt:lpstr>Best of SABCS 2024: TNBC updates  </vt:lpstr>
      <vt:lpstr>PowerPoint Presentation</vt:lpstr>
      <vt:lpstr>Outline (1)</vt:lpstr>
      <vt:lpstr>Outline (2)</vt:lpstr>
      <vt:lpstr>PowerPoint Presentation</vt:lpstr>
      <vt:lpstr>PowerPoint Presentation</vt:lpstr>
      <vt:lpstr>Outline (1)</vt:lpstr>
      <vt:lpstr>PowerPoint Presentation</vt:lpstr>
      <vt:lpstr>PowerPoint Presentation</vt:lpstr>
      <vt:lpstr>OS by PD-L1 Expression</vt:lpstr>
      <vt:lpstr>OS by Stage and Nodal Status</vt:lpstr>
      <vt:lpstr> KN-522 Biomarker Analysis</vt:lpstr>
      <vt:lpstr>A prespecified, exploratory analysis of KEYNOTE-522 found that:</vt:lpstr>
      <vt:lpstr>Outline (1)</vt:lpstr>
      <vt:lpstr>PowerPoint Presentation</vt:lpstr>
      <vt:lpstr>Study Rationale</vt:lpstr>
      <vt:lpstr>Study Design (GeparDouze)</vt:lpstr>
      <vt:lpstr>Study Endpoints</vt:lpstr>
      <vt:lpstr>Characteristics by Stratification Factors </vt:lpstr>
      <vt:lpstr>Patient and Tumor Characteristics </vt:lpstr>
      <vt:lpstr>Event-free Survival </vt:lpstr>
      <vt:lpstr>pCR by Arm and EFS by pCR Status</vt:lpstr>
      <vt:lpstr>Overall Survival</vt:lpstr>
      <vt:lpstr>Safety Overview TEAEs</vt:lpstr>
      <vt:lpstr>Conclusions </vt:lpstr>
      <vt:lpstr>Outline (1)</vt:lpstr>
      <vt:lpstr>PowerPoint Presentation</vt:lpstr>
      <vt:lpstr>Study Design</vt:lpstr>
      <vt:lpstr>pCR: Overall Population &amp; High-risk Patients</vt:lpstr>
      <vt:lpstr>Survival Outcomes</vt:lpstr>
      <vt:lpstr>Conclusions</vt:lpstr>
      <vt:lpstr>Results for the primary endpoints</vt:lpstr>
      <vt:lpstr>CamRelief secondary endpoints</vt:lpstr>
      <vt:lpstr>Results for the primary endopints</vt:lpstr>
      <vt:lpstr>Anti-PD-L1 and anti-PD1 are not make equal</vt:lpstr>
      <vt:lpstr>PowerPoint Presentation</vt:lpstr>
      <vt:lpstr>Outline (1)</vt:lpstr>
      <vt:lpstr>PowerPoint Presentation</vt:lpstr>
      <vt:lpstr>PowerPoint Presentation</vt:lpstr>
      <vt:lpstr>PowerPoint Presentation</vt:lpstr>
      <vt:lpstr>PowerPoint Presentation</vt:lpstr>
      <vt:lpstr>Is adjuvant monoimmunotherapy different?</vt:lpstr>
      <vt:lpstr>Outline (1)</vt:lpstr>
      <vt:lpstr>PowerPoint Presentation</vt:lpstr>
      <vt:lpstr>PowerPoint Presentation</vt:lpstr>
      <vt:lpstr>PowerPoint Presentation</vt:lpstr>
      <vt:lpstr>PowerPoint Presentation</vt:lpstr>
      <vt:lpstr>PowerPoint Presentation</vt:lpstr>
      <vt:lpstr>PowerPoint Presentation</vt:lpstr>
      <vt:lpstr>Outline (2)</vt:lpstr>
      <vt:lpstr>PowerPoint Presentation</vt:lpstr>
      <vt:lpstr>Trial design</vt:lpstr>
      <vt:lpstr>Methods</vt:lpstr>
      <vt:lpstr>CONSORT diagram</vt:lpstr>
      <vt:lpstr>Associations with ctDNA detection</vt:lpstr>
      <vt:lpstr>Timing of ctDNA detection from end of definitive treatment</vt:lpstr>
      <vt:lpstr>Recurrence-free interval</vt:lpstr>
      <vt:lpstr>Baseline ctDNA level and recurrence-free interval</vt:lpstr>
      <vt:lpstr>Conclusions</vt:lpstr>
      <vt:lpstr>What do we need to revolutionize the tailoring of therapy for EBC patients? </vt:lpstr>
      <vt:lpstr>Why do we need to establish clinical utility?</vt:lpstr>
      <vt:lpstr>MRD-guided escalation studies in eBC</vt:lpstr>
      <vt:lpstr>What do we need to revolutionize how we tailor therapy for EBC patients? </vt:lpstr>
      <vt:lpstr>Conclusion</vt:lpstr>
      <vt:lpstr>Outline (2)</vt:lpstr>
      <vt:lpstr>PowerPoint Presentation</vt:lpstr>
      <vt:lpstr>Background</vt:lpstr>
      <vt:lpstr>Study Design and Participants</vt:lpstr>
      <vt:lpstr>Study Objectives and Endpoints</vt:lpstr>
      <vt:lpstr>Participant Flow</vt:lpstr>
      <vt:lpstr>Key Patient and Treatment Characteristics</vt:lpstr>
      <vt:lpstr>Study Results – RRM (n = 2910, 55.0%)</vt:lpstr>
      <vt:lpstr>Study Results – RRM (n = 2910, 55.0%)</vt:lpstr>
      <vt:lpstr>Study Results – RRSO (n = 2782, 52.6%)</vt:lpstr>
      <vt:lpstr>Study Results – RRSO (n = 2782, 52.6%)</vt:lpstr>
      <vt:lpstr>Conclusions</vt:lpstr>
      <vt:lpstr>Outline (2)</vt:lpstr>
      <vt:lpstr>PowerPoint Presentation</vt:lpstr>
      <vt:lpstr>OlympiA: Study History</vt:lpstr>
      <vt:lpstr>Study Schema</vt:lpstr>
      <vt:lpstr>OlympiA: Patient characteristics</vt:lpstr>
      <vt:lpstr>OlympiA: Patient characteristics</vt:lpstr>
      <vt:lpstr>Type of first IDFS event</vt:lpstr>
      <vt:lpstr>Analysis of IDFS (ITT) </vt:lpstr>
      <vt:lpstr>Analysis of IDFS by HR status </vt:lpstr>
      <vt:lpstr>Analysis of DDFS (ITT) </vt:lpstr>
      <vt:lpstr>Analysis of OS (ITT)</vt:lpstr>
      <vt:lpstr>Summary of adverse events of special interest</vt:lpstr>
      <vt:lpstr>Reported On-study Pregnancies and Outcomes</vt:lpstr>
      <vt:lpstr>OlympiA: Conclusions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Lissa Gillmore</dc:creator>
  <cp:lastModifiedBy>James Shapland</cp:lastModifiedBy>
  <cp:revision>11631</cp:revision>
  <cp:lastPrinted>2024-11-26T16:59:54Z</cp:lastPrinted>
  <dcterms:created xsi:type="dcterms:W3CDTF">2016-11-29T22:35:05Z</dcterms:created>
  <dcterms:modified xsi:type="dcterms:W3CDTF">2025-01-25T18:22:02Z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0x010100CB7F97B409F7244FBFABAEB6E3200BF2</vt:lpwstr>
  </property>
  <property fmtid="{D5CDD505-2E9C-101B-9397-08002B2CF9AE}" pid="3" name="MSIP_Label_8e19d756-792e-42a1-bcad-4cb9051ddd2d_Enabled">
    <vt:lpwstr>true</vt:lpwstr>
  </property>
  <property fmtid="{D5CDD505-2E9C-101B-9397-08002B2CF9AE}" pid="4" name="MSIP_Label_8e19d756-792e-42a1-bcad-4cb9051ddd2d_SetDate">
    <vt:lpwstr>2024-10-29T12:38:54Z</vt:lpwstr>
  </property>
  <property fmtid="{D5CDD505-2E9C-101B-9397-08002B2CF9AE}" pid="5" name="MSIP_Label_8e19d756-792e-42a1-bcad-4cb9051ddd2d_Method">
    <vt:lpwstr>Standard</vt:lpwstr>
  </property>
  <property fmtid="{D5CDD505-2E9C-101B-9397-08002B2CF9AE}" pid="6" name="MSIP_Label_8e19d756-792e-42a1-bcad-4cb9051ddd2d_Name">
    <vt:lpwstr>Confidential</vt:lpwstr>
  </property>
  <property fmtid="{D5CDD505-2E9C-101B-9397-08002B2CF9AE}" pid="7" name="MSIP_Label_8e19d756-792e-42a1-bcad-4cb9051ddd2d_SiteId">
    <vt:lpwstr>41eb501a-f671-4ce0-a5bf-b64168c3705f</vt:lpwstr>
  </property>
  <property fmtid="{D5CDD505-2E9C-101B-9397-08002B2CF9AE}" pid="8" name="MSIP_Label_8e19d756-792e-42a1-bcad-4cb9051ddd2d_ActionId">
    <vt:lpwstr>a5bd4fef-777a-4152-b1c3-8e1cabed50b4</vt:lpwstr>
  </property>
  <property fmtid="{D5CDD505-2E9C-101B-9397-08002B2CF9AE}" pid="9" name="MSIP_Label_8e19d756-792e-42a1-bcad-4cb9051ddd2d_ContentBits">
    <vt:lpwstr>2</vt:lpwstr>
  </property>
  <property fmtid="{D5CDD505-2E9C-101B-9397-08002B2CF9AE}" pid="10" name="ClassificationContentMarkingFooterLocations">
    <vt:lpwstr>Ovarian Template:7\Concept 2:6\1_Concept 2:8\2_Concept 2:6\3_Concept 2:6\4_Concept 2:6\5_Concept 2:6\6_Concept 2:8\7_Concept 2:6\8_Concept 2:6\9_Concept 2:6\10_Concept 2:6\11_Concept 2:8\12_Concept 2:8\13_Concept 2:6\14_Concept 2:6\**Lynparza_Blue:5</vt:lpwstr>
  </property>
  <property fmtid="{D5CDD505-2E9C-101B-9397-08002B2CF9AE}" pid="11" name="ClassificationContentMarkingFooterText">
    <vt:lpwstr>Confidential - Not for Public Consumption or Distribution</vt:lpwstr>
  </property>
</Properties>
</file>